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notesSlides/notesSlide14.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9.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0.xml" ContentType="application/vnd.openxmlformats-officedocument.themeOverr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1.xml" ContentType="application/vnd.openxmlformats-officedocument.themeOverr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2.xml" ContentType="application/vnd.openxmlformats-officedocument.themeOverr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15.xml" ContentType="application/vnd.openxmlformats-officedocument.presentationml.tags+xml"/>
  <Override PartName="/ppt/tags/tag16.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Lst>
  <p:notesMasterIdLst>
    <p:notesMasterId r:id="rId26"/>
  </p:notesMasterIdLst>
  <p:sldIdLst>
    <p:sldId id="256" r:id="rId2"/>
    <p:sldId id="257" r:id="rId3"/>
    <p:sldId id="274" r:id="rId4"/>
    <p:sldId id="393" r:id="rId5"/>
    <p:sldId id="275" r:id="rId6"/>
    <p:sldId id="2147470237" r:id="rId7"/>
    <p:sldId id="2147470238" r:id="rId8"/>
    <p:sldId id="2147470242" r:id="rId9"/>
    <p:sldId id="2147470243" r:id="rId10"/>
    <p:sldId id="2147470259" r:id="rId11"/>
    <p:sldId id="2147470253" r:id="rId12"/>
    <p:sldId id="2147470254" r:id="rId13"/>
    <p:sldId id="2147470256" r:id="rId14"/>
    <p:sldId id="2147470255" r:id="rId15"/>
    <p:sldId id="2141411777" r:id="rId16"/>
    <p:sldId id="2147470261" r:id="rId17"/>
    <p:sldId id="2147470260" r:id="rId18"/>
    <p:sldId id="2147470257" r:id="rId19"/>
    <p:sldId id="2147470258" r:id="rId20"/>
    <p:sldId id="2145706711" r:id="rId21"/>
    <p:sldId id="2145706720" r:id="rId22"/>
    <p:sldId id="2145706687" r:id="rId23"/>
    <p:sldId id="2147470262" r:id="rId24"/>
    <p:sldId id="27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FC2601-4F89-422B-BD66-1D2E2257FAE6}" v="18" dt="2025-08-19T02:26:40.5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20" autoAdjust="0"/>
    <p:restoredTop sz="78776" autoAdjust="0"/>
  </p:normalViewPr>
  <p:slideViewPr>
    <p:cSldViewPr snapToGrid="0">
      <p:cViewPr varScale="1">
        <p:scale>
          <a:sx n="95" d="100"/>
          <a:sy n="95" d="100"/>
        </p:scale>
        <p:origin x="1736" y="176"/>
      </p:cViewPr>
      <p:guideLst/>
    </p:cSldViewPr>
  </p:slideViewPr>
  <p:notesTextViewPr>
    <p:cViewPr>
      <p:scale>
        <a:sx n="200" d="100"/>
        <a:sy n="2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Users\bchesebro\Desktop\Volatile%20Use%20&amp;%20Impact\Data\2016_3_gasses_new_summary_page_070617.xlsx" TargetMode="Externa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oleObject" Target="file:////Users\bchesebro\Desktop\Volatile%20Use%20&amp;%20Impact\Data\PSJH\Oregon\OR-%20OPH\OPH_Volatile%20Data.xlsx" TargetMode="Externa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oleObject" Target="file:////Users\bchesebro\Desktop\Volatile%20Use%20&amp;%20Impact\Data\PSJH\Oregon\OR-%20OPH\OPH_Volatile%20Data.xlsx" TargetMode="Externa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oleObject" Target="file:////Users\bchesebro\Desktop\Volatile%20Use%20&amp;%20Impact\Data\PSJH\Oregon\OR-%20OPH\OPH_Volatile%20Data.xlsx" TargetMode="External"/></Relationships>
</file>

<file path=ppt/charts/_rels/chart13.xml.rels><?xml version="1.0" encoding="UTF-8" standalone="yes"?>
<Relationships xmlns="http://schemas.openxmlformats.org/package/2006/relationships"><Relationship Id="rId3" Type="http://schemas.openxmlformats.org/officeDocument/2006/relationships/oleObject" Target="Workbook1"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Workbook1" TargetMode="External"/><Relationship Id="rId2" Type="http://schemas.microsoft.com/office/2011/relationships/chartColorStyle" Target="colors14.xml"/><Relationship Id="rId1" Type="http://schemas.microsoft.com/office/2011/relationships/chartStyle" Target="style14.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Users\bchesebro\Desktop\Volatile%20Use%20&amp;%20Impact\Data\2016_3_gasses_new_summary_page_070617.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Users\bchesebro\Desktop\Volatile%20Use%20&amp;%20Impact\Data\2016_3_gasses_new_summary_page_070617.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Users\bchesebro\Desktop\Volatile%20Use%20&amp;%20Impact\Data\2016_3_gasses_new_summary_page_070617.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file:////Users\bchesebro\Desktop\Volatile%20Use%20&amp;%20Impact\Data\2016_3_gasses_new_summary_page_070617.xlsx" TargetMode="Externa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file:////Users\bchesebro\Desktop\Volatile%20Use%20&amp;%20Impact\Data\2016_3_gasses_new_summary_page_070617.xlsx" TargetMode="Externa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file:////Users\bchesebro\Desktop\Volatile%20Use%20&amp;%20Impact\Data\2016_3_gasses_new_summary_page_070617.xlsx" TargetMode="Externa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file:////Users\bchesebro\Desktop\Volatile%20Use%20&amp;%20Impact\Data\2016_3_gasses_new_summary_page_070617.xlsx" TargetMode="Externa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oleObject" Target="file:////Users\bchesebro\Desktop\Volatile%20Use%20&amp;%20Impact\Data\PSJH\Oregon\OR-%20OPH\OPH_Volatile%20Dat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OPH</a:t>
            </a:r>
          </a:p>
        </c:rich>
      </c:tx>
      <c:layout>
        <c:manualLayout>
          <c:xMode val="edge"/>
          <c:yMode val="edge"/>
          <c:x val="3.9040167063094898E-2"/>
          <c:y val="9.1840038581469802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percentStacked"/>
        <c:varyColors val="0"/>
        <c:ser>
          <c:idx val="0"/>
          <c:order val="0"/>
          <c:spPr>
            <a:solidFill>
              <a:srgbClr val="0096FF"/>
            </a:solidFill>
            <a:ln>
              <a:noFill/>
            </a:ln>
            <a:effectLst/>
          </c:spPr>
          <c:invertIfNegative val="0"/>
          <c:val>
            <c:numRef>
              <c:f>'2016 provider summary'!$C$67:$C$105</c:f>
              <c:numCache>
                <c:formatCode>0.0%</c:formatCode>
                <c:ptCount val="39"/>
                <c:pt idx="0">
                  <c:v>0.95830586309591503</c:v>
                </c:pt>
                <c:pt idx="1">
                  <c:v>0.90772899596429002</c:v>
                </c:pt>
                <c:pt idx="2">
                  <c:v>0.89210099848397695</c:v>
                </c:pt>
                <c:pt idx="3">
                  <c:v>0.86231493943472404</c:v>
                </c:pt>
                <c:pt idx="4">
                  <c:v>0.86106964275051001</c:v>
                </c:pt>
                <c:pt idx="5">
                  <c:v>0.85004633667684204</c:v>
                </c:pt>
                <c:pt idx="6">
                  <c:v>0.83439769392170604</c:v>
                </c:pt>
                <c:pt idx="7">
                  <c:v>0.81241441510803603</c:v>
                </c:pt>
                <c:pt idx="8">
                  <c:v>0.79906881505496896</c:v>
                </c:pt>
                <c:pt idx="9">
                  <c:v>0.78639307292483196</c:v>
                </c:pt>
                <c:pt idx="10">
                  <c:v>0.75828597294170896</c:v>
                </c:pt>
                <c:pt idx="11">
                  <c:v>0.73328832312956405</c:v>
                </c:pt>
                <c:pt idx="12">
                  <c:v>0.70177216561890299</c:v>
                </c:pt>
                <c:pt idx="13">
                  <c:v>0.65910191001296303</c:v>
                </c:pt>
                <c:pt idx="14">
                  <c:v>0.60967544111596705</c:v>
                </c:pt>
                <c:pt idx="15">
                  <c:v>0.59365750402123896</c:v>
                </c:pt>
                <c:pt idx="16">
                  <c:v>0.50327074578144504</c:v>
                </c:pt>
                <c:pt idx="17">
                  <c:v>0.493068875558555</c:v>
                </c:pt>
                <c:pt idx="18">
                  <c:v>0.42829172105423902</c:v>
                </c:pt>
                <c:pt idx="19">
                  <c:v>0.33184622773959899</c:v>
                </c:pt>
                <c:pt idx="20">
                  <c:v>0.27778121022649999</c:v>
                </c:pt>
                <c:pt idx="21">
                  <c:v>0.24799218958844199</c:v>
                </c:pt>
                <c:pt idx="22">
                  <c:v>0.22889720898570501</c:v>
                </c:pt>
                <c:pt idx="23">
                  <c:v>0.18524137377126701</c:v>
                </c:pt>
                <c:pt idx="24">
                  <c:v>0.14272210267445401</c:v>
                </c:pt>
                <c:pt idx="25">
                  <c:v>0.106957741865519</c:v>
                </c:pt>
                <c:pt idx="26">
                  <c:v>8.6729507898195904E-2</c:v>
                </c:pt>
                <c:pt idx="27">
                  <c:v>4.1603786157043403E-2</c:v>
                </c:pt>
                <c:pt idx="28">
                  <c:v>4.1345412490362402E-2</c:v>
                </c:pt>
                <c:pt idx="29">
                  <c:v>5.2289160784855099E-3</c:v>
                </c:pt>
                <c:pt idx="30">
                  <c:v>4.9770177139017496E-3</c:v>
                </c:pt>
                <c:pt idx="31">
                  <c:v>4.7427165424526602E-3</c:v>
                </c:pt>
                <c:pt idx="32">
                  <c:v>4.1967071989669601E-3</c:v>
                </c:pt>
                <c:pt idx="33">
                  <c:v>3.2329495128432199E-3</c:v>
                </c:pt>
                <c:pt idx="34">
                  <c:v>6.6737995105880295E-4</c:v>
                </c:pt>
                <c:pt idx="35">
                  <c:v>1.1862396204033201E-4</c:v>
                </c:pt>
                <c:pt idx="36">
                  <c:v>5.7407340963725801E-5</c:v>
                </c:pt>
                <c:pt idx="37">
                  <c:v>4.14857427330807E-5</c:v>
                </c:pt>
                <c:pt idx="38">
                  <c:v>0</c:v>
                </c:pt>
              </c:numCache>
            </c:numRef>
          </c:val>
          <c:extLst>
            <c:ext xmlns:c16="http://schemas.microsoft.com/office/drawing/2014/chart" uri="{C3380CC4-5D6E-409C-BE32-E72D297353CC}">
              <c16:uniqueId val="{00000000-F0FE-4E01-801E-ED80A688CEB9}"/>
            </c:ext>
          </c:extLst>
        </c:ser>
        <c:ser>
          <c:idx val="1"/>
          <c:order val="1"/>
          <c:spPr>
            <a:solidFill>
              <a:srgbClr val="FFE427"/>
            </a:solidFill>
            <a:ln>
              <a:noFill/>
            </a:ln>
            <a:effectLst/>
          </c:spPr>
          <c:invertIfNegative val="0"/>
          <c:val>
            <c:numRef>
              <c:f>'2016 provider summary'!$D$67:$D$105</c:f>
              <c:numCache>
                <c:formatCode>0.0%</c:formatCode>
                <c:ptCount val="39"/>
                <c:pt idx="0">
                  <c:v>3.4561347670902798E-2</c:v>
                </c:pt>
                <c:pt idx="1">
                  <c:v>9.2237651061180495E-2</c:v>
                </c:pt>
                <c:pt idx="2">
                  <c:v>0.107899001516023</c:v>
                </c:pt>
                <c:pt idx="3">
                  <c:v>0.137519882540071</c:v>
                </c:pt>
                <c:pt idx="4">
                  <c:v>0.138741785336019</c:v>
                </c:pt>
                <c:pt idx="5">
                  <c:v>0.14988552115133</c:v>
                </c:pt>
                <c:pt idx="6">
                  <c:v>0.16560230607829399</c:v>
                </c:pt>
                <c:pt idx="7">
                  <c:v>0.187585584891964</c:v>
                </c:pt>
                <c:pt idx="8">
                  <c:v>0.20091655900348601</c:v>
                </c:pt>
                <c:pt idx="9">
                  <c:v>0.193413007561414</c:v>
                </c:pt>
                <c:pt idx="10">
                  <c:v>0.23869637378665201</c:v>
                </c:pt>
                <c:pt idx="11">
                  <c:v>0.226949750258918</c:v>
                </c:pt>
                <c:pt idx="12">
                  <c:v>0.29822783438109701</c:v>
                </c:pt>
                <c:pt idx="13">
                  <c:v>0.326293417604611</c:v>
                </c:pt>
                <c:pt idx="14">
                  <c:v>0.38451028947143701</c:v>
                </c:pt>
                <c:pt idx="15">
                  <c:v>0.215227491524005</c:v>
                </c:pt>
                <c:pt idx="16">
                  <c:v>0.49131870815180401</c:v>
                </c:pt>
                <c:pt idx="17">
                  <c:v>0.505958801120031</c:v>
                </c:pt>
                <c:pt idx="18">
                  <c:v>0.57170827894576104</c:v>
                </c:pt>
                <c:pt idx="19">
                  <c:v>0.65603524717357597</c:v>
                </c:pt>
                <c:pt idx="20">
                  <c:v>0.72189751257305901</c:v>
                </c:pt>
                <c:pt idx="21">
                  <c:v>0.75200781041155695</c:v>
                </c:pt>
                <c:pt idx="22">
                  <c:v>0.77110279101429502</c:v>
                </c:pt>
                <c:pt idx="23">
                  <c:v>0.81475862622873296</c:v>
                </c:pt>
                <c:pt idx="24">
                  <c:v>0.85727789732554605</c:v>
                </c:pt>
                <c:pt idx="25">
                  <c:v>0.75514892373882903</c:v>
                </c:pt>
                <c:pt idx="26">
                  <c:v>0.79520645231780795</c:v>
                </c:pt>
                <c:pt idx="27">
                  <c:v>0.73020749667738805</c:v>
                </c:pt>
                <c:pt idx="28">
                  <c:v>0.92796907699085796</c:v>
                </c:pt>
                <c:pt idx="29">
                  <c:v>0.96122318670509299</c:v>
                </c:pt>
                <c:pt idx="30">
                  <c:v>0.99499325099748503</c:v>
                </c:pt>
                <c:pt idx="31">
                  <c:v>0.959312484398959</c:v>
                </c:pt>
                <c:pt idx="32">
                  <c:v>0.99576293984719699</c:v>
                </c:pt>
                <c:pt idx="33">
                  <c:v>0.99676705048715697</c:v>
                </c:pt>
                <c:pt idx="34">
                  <c:v>0.677867350289727</c:v>
                </c:pt>
                <c:pt idx="35">
                  <c:v>0.99988137603796001</c:v>
                </c:pt>
                <c:pt idx="36">
                  <c:v>0.99994259265903596</c:v>
                </c:pt>
                <c:pt idx="37">
                  <c:v>0.99669496916226497</c:v>
                </c:pt>
                <c:pt idx="38">
                  <c:v>0.998046875</c:v>
                </c:pt>
              </c:numCache>
            </c:numRef>
          </c:val>
          <c:extLst>
            <c:ext xmlns:c16="http://schemas.microsoft.com/office/drawing/2014/chart" uri="{C3380CC4-5D6E-409C-BE32-E72D297353CC}">
              <c16:uniqueId val="{00000001-F0FE-4E01-801E-ED80A688CEB9}"/>
            </c:ext>
          </c:extLst>
        </c:ser>
        <c:ser>
          <c:idx val="2"/>
          <c:order val="2"/>
          <c:spPr>
            <a:solidFill>
              <a:srgbClr val="FF40FF"/>
            </a:solidFill>
            <a:ln>
              <a:noFill/>
            </a:ln>
            <a:effectLst/>
          </c:spPr>
          <c:invertIfNegative val="0"/>
          <c:val>
            <c:numRef>
              <c:f>'2016 provider summary'!$E$67:$E$105</c:f>
              <c:numCache>
                <c:formatCode>0.0%</c:formatCode>
                <c:ptCount val="39"/>
                <c:pt idx="0">
                  <c:v>7.1327892331825198E-3</c:v>
                </c:pt>
                <c:pt idx="1">
                  <c:v>3.3352974529445099E-5</c:v>
                </c:pt>
                <c:pt idx="2">
                  <c:v>0</c:v>
                </c:pt>
                <c:pt idx="3">
                  <c:v>1.6517802520494299E-4</c:v>
                </c:pt>
                <c:pt idx="4">
                  <c:v>1.88571913470635E-4</c:v>
                </c:pt>
                <c:pt idx="5">
                  <c:v>6.8142171827300597E-5</c:v>
                </c:pt>
                <c:pt idx="6">
                  <c:v>0</c:v>
                </c:pt>
                <c:pt idx="7">
                  <c:v>0</c:v>
                </c:pt>
                <c:pt idx="8">
                  <c:v>1.4625941544986999E-5</c:v>
                </c:pt>
                <c:pt idx="9">
                  <c:v>2.0193919513754099E-2</c:v>
                </c:pt>
                <c:pt idx="10">
                  <c:v>3.01765327163909E-3</c:v>
                </c:pt>
                <c:pt idx="11">
                  <c:v>3.97619266115182E-2</c:v>
                </c:pt>
                <c:pt idx="12">
                  <c:v>0</c:v>
                </c:pt>
                <c:pt idx="13">
                  <c:v>1.4604672382425399E-2</c:v>
                </c:pt>
                <c:pt idx="14">
                  <c:v>5.8142694125957704E-3</c:v>
                </c:pt>
                <c:pt idx="15">
                  <c:v>0.19111500445475599</c:v>
                </c:pt>
                <c:pt idx="16">
                  <c:v>5.4105460667514902E-3</c:v>
                </c:pt>
                <c:pt idx="17">
                  <c:v>9.7232332141395901E-4</c:v>
                </c:pt>
                <c:pt idx="18">
                  <c:v>0</c:v>
                </c:pt>
                <c:pt idx="19">
                  <c:v>1.2118525086824801E-2</c:v>
                </c:pt>
                <c:pt idx="20">
                  <c:v>3.2127720043990298E-4</c:v>
                </c:pt>
                <c:pt idx="21">
                  <c:v>0</c:v>
                </c:pt>
                <c:pt idx="22">
                  <c:v>0</c:v>
                </c:pt>
                <c:pt idx="23">
                  <c:v>0</c:v>
                </c:pt>
                <c:pt idx="24">
                  <c:v>0</c:v>
                </c:pt>
                <c:pt idx="25">
                  <c:v>0.13789333439565199</c:v>
                </c:pt>
                <c:pt idx="26">
                  <c:v>0.118064039783996</c:v>
                </c:pt>
                <c:pt idx="27">
                  <c:v>0.22818871716556899</c:v>
                </c:pt>
                <c:pt idx="28">
                  <c:v>3.0685510518779598E-2</c:v>
                </c:pt>
                <c:pt idx="29">
                  <c:v>3.3547897216421901E-2</c:v>
                </c:pt>
                <c:pt idx="30">
                  <c:v>2.9731288613511098E-5</c:v>
                </c:pt>
                <c:pt idx="31">
                  <c:v>3.5944799058588599E-2</c:v>
                </c:pt>
                <c:pt idx="32">
                  <c:v>4.0352953836220798E-5</c:v>
                </c:pt>
                <c:pt idx="33">
                  <c:v>0</c:v>
                </c:pt>
                <c:pt idx="34">
                  <c:v>0.32146526975921402</c:v>
                </c:pt>
                <c:pt idx="35">
                  <c:v>0</c:v>
                </c:pt>
                <c:pt idx="36">
                  <c:v>0</c:v>
                </c:pt>
                <c:pt idx="37">
                  <c:v>3.2635450950023498E-3</c:v>
                </c:pt>
                <c:pt idx="38">
                  <c:v>1.953125E-3</c:v>
                </c:pt>
              </c:numCache>
            </c:numRef>
          </c:val>
          <c:extLst>
            <c:ext xmlns:c16="http://schemas.microsoft.com/office/drawing/2014/chart" uri="{C3380CC4-5D6E-409C-BE32-E72D297353CC}">
              <c16:uniqueId val="{00000002-F0FE-4E01-801E-ED80A688CEB9}"/>
            </c:ext>
          </c:extLst>
        </c:ser>
        <c:dLbls>
          <c:showLegendKey val="0"/>
          <c:showVal val="0"/>
          <c:showCatName val="0"/>
          <c:showSerName val="0"/>
          <c:showPercent val="0"/>
          <c:showBubbleSize val="0"/>
        </c:dLbls>
        <c:gapWidth val="150"/>
        <c:overlap val="100"/>
        <c:axId val="-847565008"/>
        <c:axId val="-847562688"/>
      </c:barChart>
      <c:catAx>
        <c:axId val="-847565008"/>
        <c:scaling>
          <c:orientation val="minMax"/>
        </c:scaling>
        <c:delete val="1"/>
        <c:axPos val="b"/>
        <c:majorTickMark val="none"/>
        <c:minorTickMark val="none"/>
        <c:tickLblPos val="nextTo"/>
        <c:crossAx val="-847562688"/>
        <c:crosses val="autoZero"/>
        <c:auto val="1"/>
        <c:lblAlgn val="ctr"/>
        <c:lblOffset val="100"/>
        <c:noMultiLvlLbl val="0"/>
      </c:catAx>
      <c:valAx>
        <c:axId val="-847562688"/>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847565008"/>
        <c:crosses val="autoZero"/>
        <c:crossBetween val="between"/>
        <c:maj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sng" strike="noStrike" kern="1200" spc="0" baseline="0">
                <a:solidFill>
                  <a:schemeClr val="tx1">
                    <a:lumMod val="65000"/>
                    <a:lumOff val="35000"/>
                  </a:schemeClr>
                </a:solidFill>
                <a:latin typeface="+mn-lt"/>
                <a:ea typeface="+mn-ea"/>
                <a:cs typeface="+mn-cs"/>
              </a:defRPr>
            </a:pPr>
            <a:r>
              <a:rPr lang="en-US" dirty="0"/>
              <a:t>Efficiency</a:t>
            </a:r>
            <a:r>
              <a:rPr lang="en-US" baseline="0" dirty="0"/>
              <a:t> Index </a:t>
            </a:r>
            <a:r>
              <a:rPr lang="en-US" baseline="-25000" dirty="0"/>
              <a:t>agent-specific</a:t>
            </a:r>
            <a:endParaRPr lang="en-US" dirty="0"/>
          </a:p>
        </c:rich>
      </c:tx>
      <c:layout>
        <c:manualLayout>
          <c:xMode val="edge"/>
          <c:yMode val="edge"/>
          <c:x val="0.207427995341642"/>
          <c:y val="2.7842227378190199E-2"/>
        </c:manualLayout>
      </c:layout>
      <c:overlay val="0"/>
      <c:spPr>
        <a:noFill/>
        <a:ln>
          <a:noFill/>
        </a:ln>
        <a:effectLst/>
      </c:spPr>
      <c:txPr>
        <a:bodyPr rot="0" spcFirstLastPara="1" vertOverflow="ellipsis" vert="horz" wrap="square" anchor="ctr" anchorCtr="1"/>
        <a:lstStyle/>
        <a:p>
          <a:pPr>
            <a:defRPr sz="1400" b="1" i="0" u="sng"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3816426071741"/>
          <c:y val="0.25542174397573902"/>
          <c:w val="0.83675201195877003"/>
          <c:h val="0.64249630049144102"/>
        </c:manualLayout>
      </c:layout>
      <c:lineChart>
        <c:grouping val="standard"/>
        <c:varyColors val="0"/>
        <c:ser>
          <c:idx val="0"/>
          <c:order val="0"/>
          <c:tx>
            <c:strRef>
              <c:f>'Summary Tables'!$B$15</c:f>
              <c:strCache>
                <c:ptCount val="1"/>
                <c:pt idx="0">
                  <c:v>sevoflurane</c:v>
                </c:pt>
              </c:strCache>
            </c:strRef>
          </c:tx>
          <c:spPr>
            <a:ln w="28575" cap="rnd">
              <a:solidFill>
                <a:srgbClr val="FFD579"/>
              </a:solidFill>
              <a:round/>
            </a:ln>
            <a:effectLst/>
          </c:spPr>
          <c:marker>
            <c:symbol val="circle"/>
            <c:size val="5"/>
            <c:spPr>
              <a:solidFill>
                <a:srgbClr val="FFD579"/>
              </a:solidFill>
              <a:ln w="19050">
                <a:solidFill>
                  <a:srgbClr val="FFD579"/>
                </a:solidFill>
              </a:ln>
              <a:effectLst/>
            </c:spPr>
          </c:marker>
          <c:dLbls>
            <c:dLbl>
              <c:idx val="0"/>
              <c:layout>
                <c:manualLayout>
                  <c:x val="-6.9972045694036894E-2"/>
                  <c:y val="-7.966570919353510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A23-4506-83CC-7F7D7815CA6E}"/>
                </c:ext>
              </c:extLst>
            </c:dLbl>
            <c:dLbl>
              <c:idx val="1"/>
              <c:layout>
                <c:manualLayout>
                  <c:x val="-8.6960665659611594E-2"/>
                  <c:y val="-7.966570919353510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A23-4506-83CC-7F7D7815CA6E}"/>
                </c:ext>
              </c:extLst>
            </c:dLbl>
            <c:dLbl>
              <c:idx val="2"/>
              <c:layout>
                <c:manualLayout>
                  <c:x val="-8.6960665659611705E-2"/>
                  <c:y val="-7.966570919353510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A23-4506-83CC-7F7D7815CA6E}"/>
                </c:ext>
              </c:extLst>
            </c:dLbl>
            <c:dLbl>
              <c:idx val="3"/>
              <c:layout>
                <c:manualLayout>
                  <c:x val="-9.12078206510053E-2"/>
                  <c:y val="-6.144861740162590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A23-4506-83CC-7F7D7815CA6E}"/>
                </c:ext>
              </c:extLst>
            </c:dLbl>
            <c:dLbl>
              <c:idx val="4"/>
              <c:layout>
                <c:manualLayout>
                  <c:x val="-8.2713510668217902E-2"/>
                  <c:y val="5.696247924578370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A23-4506-83CC-7F7D7815CA6E}"/>
                </c:ext>
              </c:extLst>
            </c:dLbl>
            <c:dLbl>
              <c:idx val="5"/>
              <c:layout>
                <c:manualLayout>
                  <c:x val="-5.24476822405716E-2"/>
                  <c:y val="-6.144861740162590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A23-4506-83CC-7F7D7815CA6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 Tables'!$C$13:$H$13</c:f>
              <c:strCache>
                <c:ptCount val="6"/>
                <c:pt idx="0">
                  <c:v>2016.1</c:v>
                </c:pt>
                <c:pt idx="1">
                  <c:v>2016.2</c:v>
                </c:pt>
                <c:pt idx="2">
                  <c:v>2017.1</c:v>
                </c:pt>
                <c:pt idx="3">
                  <c:v>2017.2</c:v>
                </c:pt>
                <c:pt idx="4">
                  <c:v>2018.1</c:v>
                </c:pt>
                <c:pt idx="5">
                  <c:v>2018.2</c:v>
                </c:pt>
              </c:strCache>
            </c:strRef>
          </c:cat>
          <c:val>
            <c:numRef>
              <c:f>'Summary Tables'!$C$15:$H$15</c:f>
              <c:numCache>
                <c:formatCode>0.00</c:formatCode>
                <c:ptCount val="6"/>
                <c:pt idx="0">
                  <c:v>0.52136176580620996</c:v>
                </c:pt>
                <c:pt idx="1">
                  <c:v>0.51722147248463002</c:v>
                </c:pt>
                <c:pt idx="2">
                  <c:v>0.569649713509363</c:v>
                </c:pt>
                <c:pt idx="3">
                  <c:v>0.662447336980444</c:v>
                </c:pt>
                <c:pt idx="4">
                  <c:v>0.67326791555159105</c:v>
                </c:pt>
                <c:pt idx="5">
                  <c:v>0.67908232118758405</c:v>
                </c:pt>
              </c:numCache>
            </c:numRef>
          </c:val>
          <c:smooth val="0"/>
          <c:extLst>
            <c:ext xmlns:c16="http://schemas.microsoft.com/office/drawing/2014/chart" uri="{C3380CC4-5D6E-409C-BE32-E72D297353CC}">
              <c16:uniqueId val="{00000006-9A23-4506-83CC-7F7D7815CA6E}"/>
            </c:ext>
          </c:extLst>
        </c:ser>
        <c:ser>
          <c:idx val="1"/>
          <c:order val="1"/>
          <c:tx>
            <c:strRef>
              <c:f>'Summary Tables'!$B$16</c:f>
              <c:strCache>
                <c:ptCount val="1"/>
                <c:pt idx="0">
                  <c:v>desflurane</c:v>
                </c:pt>
              </c:strCache>
            </c:strRef>
          </c:tx>
          <c:spPr>
            <a:ln w="28575" cap="rnd">
              <a:solidFill>
                <a:srgbClr val="0096FF"/>
              </a:solidFill>
              <a:round/>
            </a:ln>
            <a:effectLst/>
          </c:spPr>
          <c:marker>
            <c:symbol val="circle"/>
            <c:size val="5"/>
            <c:spPr>
              <a:solidFill>
                <a:srgbClr val="0096FF"/>
              </a:solidFill>
              <a:ln w="19050">
                <a:solidFill>
                  <a:srgbClr val="0096FF"/>
                </a:solidFill>
              </a:ln>
              <a:effectLst/>
            </c:spPr>
          </c:marker>
          <c:dLbls>
            <c:dLbl>
              <c:idx val="0"/>
              <c:layout>
                <c:manualLayout>
                  <c:x val="-7.42192006854306E-2"/>
                  <c:y val="8.877425508948970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A23-4506-83CC-7F7D7815CA6E}"/>
                </c:ext>
              </c:extLst>
            </c:dLbl>
            <c:dLbl>
              <c:idx val="1"/>
              <c:layout>
                <c:manualLayout>
                  <c:x val="-8.6960665659611594E-2"/>
                  <c:y val="8.877425508948970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9A23-4506-83CC-7F7D7815CA6E}"/>
                </c:ext>
              </c:extLst>
            </c:dLbl>
            <c:dLbl>
              <c:idx val="2"/>
              <c:layout>
                <c:manualLayout>
                  <c:x val="-7.42192006854306E-2"/>
                  <c:y val="9.33285280374668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A23-4506-83CC-7F7D7815CA6E}"/>
                </c:ext>
              </c:extLst>
            </c:dLbl>
            <c:dLbl>
              <c:idx val="3"/>
              <c:layout>
                <c:manualLayout>
                  <c:x val="-7.4219200685430697E-2"/>
                  <c:y val="7.966570919353510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9A23-4506-83CC-7F7D7815CA6E}"/>
                </c:ext>
              </c:extLst>
            </c:dLbl>
            <c:dLbl>
              <c:idx val="4"/>
              <c:layout>
                <c:manualLayout>
                  <c:x val="-8.6960665659611594E-2"/>
                  <c:y val="-4.32996604018517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A23-4506-83CC-7F7D7815CA6E}"/>
                </c:ext>
              </c:extLst>
            </c:dLbl>
            <c:dLbl>
              <c:idx val="5"/>
              <c:layout>
                <c:manualLayout>
                  <c:x val="-6.0941992223358901E-2"/>
                  <c:y val="6.600289034960320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9A23-4506-83CC-7F7D7815CA6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 Tables'!$C$13:$H$13</c:f>
              <c:strCache>
                <c:ptCount val="6"/>
                <c:pt idx="0">
                  <c:v>2016.1</c:v>
                </c:pt>
                <c:pt idx="1">
                  <c:v>2016.2</c:v>
                </c:pt>
                <c:pt idx="2">
                  <c:v>2017.1</c:v>
                </c:pt>
                <c:pt idx="3">
                  <c:v>2017.2</c:v>
                </c:pt>
                <c:pt idx="4">
                  <c:v>2018.1</c:v>
                </c:pt>
                <c:pt idx="5">
                  <c:v>2018.2</c:v>
                </c:pt>
              </c:strCache>
            </c:strRef>
          </c:cat>
          <c:val>
            <c:numRef>
              <c:f>'Summary Tables'!$C$16:$H$16</c:f>
              <c:numCache>
                <c:formatCode>0.00</c:formatCode>
                <c:ptCount val="6"/>
                <c:pt idx="0">
                  <c:v>0.48688573406087499</c:v>
                </c:pt>
                <c:pt idx="1">
                  <c:v>0.47098326510091199</c:v>
                </c:pt>
                <c:pt idx="2">
                  <c:v>0.57996498100664795</c:v>
                </c:pt>
                <c:pt idx="3">
                  <c:v>0.51994301994301995</c:v>
                </c:pt>
                <c:pt idx="4">
                  <c:v>0.84955682177904401</c:v>
                </c:pt>
                <c:pt idx="5">
                  <c:v>0.464365881032548</c:v>
                </c:pt>
              </c:numCache>
            </c:numRef>
          </c:val>
          <c:smooth val="0"/>
          <c:extLst>
            <c:ext xmlns:c16="http://schemas.microsoft.com/office/drawing/2014/chart" uri="{C3380CC4-5D6E-409C-BE32-E72D297353CC}">
              <c16:uniqueId val="{0000000D-9A23-4506-83CC-7F7D7815CA6E}"/>
            </c:ext>
          </c:extLst>
        </c:ser>
        <c:dLbls>
          <c:showLegendKey val="0"/>
          <c:showVal val="0"/>
          <c:showCatName val="0"/>
          <c:showSerName val="0"/>
          <c:showPercent val="0"/>
          <c:showBubbleSize val="0"/>
        </c:dLbls>
        <c:marker val="1"/>
        <c:smooth val="0"/>
        <c:axId val="-500604992"/>
        <c:axId val="-500652768"/>
      </c:lineChart>
      <c:catAx>
        <c:axId val="-500604992"/>
        <c:scaling>
          <c:orientation val="minMax"/>
        </c:scaling>
        <c:delete val="0"/>
        <c:axPos val="b"/>
        <c:numFmt formatCode="General" sourceLinked="1"/>
        <c:majorTickMark val="cross"/>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0652768"/>
        <c:crosses val="autoZero"/>
        <c:auto val="1"/>
        <c:lblAlgn val="ctr"/>
        <c:lblOffset val="100"/>
        <c:noMultiLvlLbl val="0"/>
      </c:catAx>
      <c:valAx>
        <c:axId val="-500652768"/>
        <c:scaling>
          <c:orientation val="minMax"/>
          <c:max val="1"/>
        </c:scaling>
        <c:delete val="0"/>
        <c:axPos val="l"/>
        <c:numFmt formatCode="0.00" sourceLinked="0"/>
        <c:majorTickMark val="cross"/>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0604992"/>
        <c:crosses val="autoZero"/>
        <c:crossBetween val="between"/>
        <c:maj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sng" strike="noStrike" kern="1200" spc="0" baseline="0">
                <a:solidFill>
                  <a:schemeClr val="tx1">
                    <a:lumMod val="65000"/>
                    <a:lumOff val="35000"/>
                  </a:schemeClr>
                </a:solidFill>
                <a:latin typeface="+mn-lt"/>
                <a:ea typeface="+mn-ea"/>
                <a:cs typeface="+mn-cs"/>
              </a:defRPr>
            </a:pPr>
            <a:r>
              <a:rPr lang="en-US" dirty="0"/>
              <a:t>GHG emissions</a:t>
            </a:r>
            <a:r>
              <a:rPr lang="en-US" baseline="0" dirty="0"/>
              <a:t> (mtCO</a:t>
            </a:r>
            <a:r>
              <a:rPr lang="en-US" baseline="-25000" dirty="0"/>
              <a:t>2</a:t>
            </a:r>
            <a:r>
              <a:rPr lang="en-US" baseline="0" dirty="0"/>
              <a:t>e)</a:t>
            </a:r>
            <a:endParaRPr lang="en-US" dirty="0"/>
          </a:p>
        </c:rich>
      </c:tx>
      <c:layout>
        <c:manualLayout>
          <c:xMode val="edge"/>
          <c:yMode val="edge"/>
          <c:x val="0.27215036407238402"/>
          <c:y val="4.0334145133018903E-2"/>
        </c:manualLayout>
      </c:layout>
      <c:overlay val="0"/>
      <c:spPr>
        <a:noFill/>
        <a:ln>
          <a:noFill/>
        </a:ln>
        <a:effectLst/>
      </c:spPr>
      <c:txPr>
        <a:bodyPr rot="0" spcFirstLastPara="1" vertOverflow="ellipsis" vert="horz" wrap="square" anchor="ctr" anchorCtr="1"/>
        <a:lstStyle/>
        <a:p>
          <a:pPr>
            <a:defRPr sz="1400" b="1" i="0" u="sng"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1659568893999201"/>
          <c:y val="0.26815928644585602"/>
          <c:w val="0.70638422161981596"/>
          <c:h val="0.49803628350659601"/>
        </c:manualLayout>
      </c:layout>
      <c:areaChart>
        <c:grouping val="stacked"/>
        <c:varyColors val="0"/>
        <c:ser>
          <c:idx val="0"/>
          <c:order val="0"/>
          <c:tx>
            <c:strRef>
              <c:f>'Summary Tables'!$B$21</c:f>
              <c:strCache>
                <c:ptCount val="1"/>
                <c:pt idx="0">
                  <c:v>isoflurane</c:v>
                </c:pt>
              </c:strCache>
            </c:strRef>
          </c:tx>
          <c:spPr>
            <a:solidFill>
              <a:srgbClr val="FF85FF"/>
            </a:solidFill>
            <a:ln>
              <a:solidFill>
                <a:schemeClr val="tx1"/>
              </a:solidFill>
            </a:ln>
            <a:effectLst/>
          </c:spPr>
          <c:cat>
            <c:strRef>
              <c:f>'Summary Tables'!$C$20:$H$20</c:f>
              <c:strCache>
                <c:ptCount val="6"/>
                <c:pt idx="0">
                  <c:v>2016.1</c:v>
                </c:pt>
                <c:pt idx="1">
                  <c:v>2016.2</c:v>
                </c:pt>
                <c:pt idx="2">
                  <c:v>2017.1</c:v>
                </c:pt>
                <c:pt idx="3">
                  <c:v>2017.2</c:v>
                </c:pt>
                <c:pt idx="4">
                  <c:v>2018.1</c:v>
                </c:pt>
                <c:pt idx="5">
                  <c:v>2018.2</c:v>
                </c:pt>
              </c:strCache>
            </c:strRef>
          </c:cat>
          <c:val>
            <c:numRef>
              <c:f>'Summary Tables'!$C$21:$H$21</c:f>
              <c:numCache>
                <c:formatCode>0.0</c:formatCode>
                <c:ptCount val="6"/>
                <c:pt idx="0">
                  <c:v>2.2799999999999998</c:v>
                </c:pt>
                <c:pt idx="1">
                  <c:v>5.9279999999999999</c:v>
                </c:pt>
                <c:pt idx="2">
                  <c:v>3.1920000000000002</c:v>
                </c:pt>
                <c:pt idx="3">
                  <c:v>2.7360000000000002</c:v>
                </c:pt>
                <c:pt idx="4">
                  <c:v>2.2799999999999998</c:v>
                </c:pt>
                <c:pt idx="5">
                  <c:v>2.7360000000000002</c:v>
                </c:pt>
              </c:numCache>
            </c:numRef>
          </c:val>
          <c:extLst>
            <c:ext xmlns:c16="http://schemas.microsoft.com/office/drawing/2014/chart" uri="{C3380CC4-5D6E-409C-BE32-E72D297353CC}">
              <c16:uniqueId val="{00000000-B665-4390-9194-7F1CEA76A339}"/>
            </c:ext>
          </c:extLst>
        </c:ser>
        <c:ser>
          <c:idx val="1"/>
          <c:order val="1"/>
          <c:tx>
            <c:strRef>
              <c:f>'Summary Tables'!$B$22</c:f>
              <c:strCache>
                <c:ptCount val="1"/>
                <c:pt idx="0">
                  <c:v>sevoflurane</c:v>
                </c:pt>
              </c:strCache>
            </c:strRef>
          </c:tx>
          <c:spPr>
            <a:solidFill>
              <a:srgbClr val="FFD579"/>
            </a:solidFill>
            <a:ln>
              <a:solidFill>
                <a:schemeClr val="tx1"/>
              </a:solidFill>
            </a:ln>
            <a:effectLst/>
          </c:spPr>
          <c:cat>
            <c:strRef>
              <c:f>'Summary Tables'!$C$20:$H$20</c:f>
              <c:strCache>
                <c:ptCount val="6"/>
                <c:pt idx="0">
                  <c:v>2016.1</c:v>
                </c:pt>
                <c:pt idx="1">
                  <c:v>2016.2</c:v>
                </c:pt>
                <c:pt idx="2">
                  <c:v>2017.1</c:v>
                </c:pt>
                <c:pt idx="3">
                  <c:v>2017.2</c:v>
                </c:pt>
                <c:pt idx="4">
                  <c:v>2018.1</c:v>
                </c:pt>
                <c:pt idx="5">
                  <c:v>2018.2</c:v>
                </c:pt>
              </c:strCache>
            </c:strRef>
          </c:cat>
          <c:val>
            <c:numRef>
              <c:f>'Summary Tables'!$C$22:$H$22</c:f>
              <c:numCache>
                <c:formatCode>0.0</c:formatCode>
                <c:ptCount val="6"/>
                <c:pt idx="0">
                  <c:v>29.7</c:v>
                </c:pt>
                <c:pt idx="1">
                  <c:v>31.2</c:v>
                </c:pt>
                <c:pt idx="2">
                  <c:v>29.7</c:v>
                </c:pt>
                <c:pt idx="3">
                  <c:v>37.200000000000003</c:v>
                </c:pt>
                <c:pt idx="4">
                  <c:v>35.4</c:v>
                </c:pt>
                <c:pt idx="5">
                  <c:v>39</c:v>
                </c:pt>
              </c:numCache>
            </c:numRef>
          </c:val>
          <c:extLst>
            <c:ext xmlns:c16="http://schemas.microsoft.com/office/drawing/2014/chart" uri="{C3380CC4-5D6E-409C-BE32-E72D297353CC}">
              <c16:uniqueId val="{00000001-B665-4390-9194-7F1CEA76A339}"/>
            </c:ext>
          </c:extLst>
        </c:ser>
        <c:ser>
          <c:idx val="2"/>
          <c:order val="2"/>
          <c:tx>
            <c:strRef>
              <c:f>'Summary Tables'!$B$23</c:f>
              <c:strCache>
                <c:ptCount val="1"/>
                <c:pt idx="0">
                  <c:v>desflurane</c:v>
                </c:pt>
              </c:strCache>
            </c:strRef>
          </c:tx>
          <c:spPr>
            <a:solidFill>
              <a:srgbClr val="0096FF">
                <a:alpha val="80000"/>
              </a:srgbClr>
            </a:solidFill>
            <a:ln>
              <a:solidFill>
                <a:schemeClr val="tx1"/>
              </a:solidFill>
            </a:ln>
            <a:effectLst/>
          </c:spPr>
          <c:cat>
            <c:strRef>
              <c:f>'Summary Tables'!$C$20:$H$20</c:f>
              <c:strCache>
                <c:ptCount val="6"/>
                <c:pt idx="0">
                  <c:v>2016.1</c:v>
                </c:pt>
                <c:pt idx="1">
                  <c:v>2016.2</c:v>
                </c:pt>
                <c:pt idx="2">
                  <c:v>2017.1</c:v>
                </c:pt>
                <c:pt idx="3">
                  <c:v>2017.2</c:v>
                </c:pt>
                <c:pt idx="4">
                  <c:v>2018.1</c:v>
                </c:pt>
                <c:pt idx="5">
                  <c:v>2018.2</c:v>
                </c:pt>
              </c:strCache>
            </c:strRef>
          </c:cat>
          <c:val>
            <c:numRef>
              <c:f>'Summary Tables'!$C$23:$H$23</c:f>
              <c:numCache>
                <c:formatCode>0.0</c:formatCode>
                <c:ptCount val="6"/>
                <c:pt idx="0">
                  <c:v>632.10239999999999</c:v>
                </c:pt>
                <c:pt idx="1">
                  <c:v>637.4591999999974</c:v>
                </c:pt>
                <c:pt idx="2">
                  <c:v>428.54399999999998</c:v>
                </c:pt>
                <c:pt idx="3">
                  <c:v>160.70400000000001</c:v>
                </c:pt>
                <c:pt idx="4">
                  <c:v>80.351999999999975</c:v>
                </c:pt>
                <c:pt idx="5">
                  <c:v>58.924799999999998</c:v>
                </c:pt>
              </c:numCache>
            </c:numRef>
          </c:val>
          <c:extLst>
            <c:ext xmlns:c16="http://schemas.microsoft.com/office/drawing/2014/chart" uri="{C3380CC4-5D6E-409C-BE32-E72D297353CC}">
              <c16:uniqueId val="{00000002-B665-4390-9194-7F1CEA76A339}"/>
            </c:ext>
          </c:extLst>
        </c:ser>
        <c:dLbls>
          <c:showLegendKey val="0"/>
          <c:showVal val="0"/>
          <c:showCatName val="0"/>
          <c:showSerName val="0"/>
          <c:showPercent val="0"/>
          <c:showBubbleSize val="0"/>
        </c:dLbls>
        <c:axId val="-579105648"/>
        <c:axId val="-579103328"/>
      </c:areaChart>
      <c:catAx>
        <c:axId val="-57910564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low"/>
        <c:spPr>
          <a:noFill/>
          <a:ln w="9525" cap="flat" cmpd="sng" algn="ctr">
            <a:solidFill>
              <a:schemeClr val="tx1"/>
            </a:solidFill>
            <a:round/>
          </a:ln>
          <a:effectLst/>
        </c:spPr>
        <c:txPr>
          <a:bodyPr rot="-2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79103328"/>
        <c:crosses val="autoZero"/>
        <c:auto val="1"/>
        <c:lblAlgn val="ctr"/>
        <c:lblOffset val="100"/>
        <c:noMultiLvlLbl val="0"/>
      </c:catAx>
      <c:valAx>
        <c:axId val="-5791033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cross"/>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79105648"/>
        <c:crosses val="autoZero"/>
        <c:crossBetween val="midCat"/>
        <c:majorUnit val="200"/>
      </c:valAx>
      <c:spPr>
        <a:noFill/>
        <a:ln>
          <a:noFill/>
        </a:ln>
        <a:effectLst/>
      </c:spPr>
    </c:plotArea>
    <c:legend>
      <c:legendPos val="t"/>
      <c:layout>
        <c:manualLayout>
          <c:xMode val="edge"/>
          <c:yMode val="edge"/>
          <c:x val="0.21673666850203399"/>
          <c:y val="0.15279892380624999"/>
          <c:w val="0.67624600775014898"/>
          <c:h val="8.738480606590839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sng" strike="noStrike" kern="1200" spc="0" baseline="0">
                <a:solidFill>
                  <a:schemeClr val="tx1">
                    <a:lumMod val="65000"/>
                    <a:lumOff val="35000"/>
                  </a:schemeClr>
                </a:solidFill>
                <a:latin typeface="+mn-lt"/>
                <a:ea typeface="+mn-ea"/>
                <a:cs typeface="+mn-cs"/>
              </a:defRPr>
            </a:pPr>
            <a:r>
              <a:rPr lang="en-US" dirty="0"/>
              <a:t>Cost ($)</a:t>
            </a:r>
          </a:p>
        </c:rich>
      </c:tx>
      <c:layout>
        <c:manualLayout>
          <c:xMode val="edge"/>
          <c:yMode val="edge"/>
          <c:x val="0.46981715011192898"/>
          <c:y val="3.6103156104721201E-2"/>
        </c:manualLayout>
      </c:layout>
      <c:overlay val="0"/>
      <c:spPr>
        <a:noFill/>
        <a:ln>
          <a:noFill/>
        </a:ln>
        <a:effectLst/>
      </c:spPr>
      <c:txPr>
        <a:bodyPr rot="0" spcFirstLastPara="1" vertOverflow="ellipsis" vert="horz" wrap="square" anchor="ctr" anchorCtr="1"/>
        <a:lstStyle/>
        <a:p>
          <a:pPr>
            <a:defRPr sz="1400" b="1" i="0" u="sng"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2823053368328999"/>
          <c:y val="0.25909776902887099"/>
          <c:w val="0.68813883120429098"/>
          <c:h val="0.50583500306214901"/>
        </c:manualLayout>
      </c:layout>
      <c:areaChart>
        <c:grouping val="stacked"/>
        <c:varyColors val="0"/>
        <c:ser>
          <c:idx val="0"/>
          <c:order val="0"/>
          <c:tx>
            <c:strRef>
              <c:f>'Summary Tables'!$B$39</c:f>
              <c:strCache>
                <c:ptCount val="1"/>
                <c:pt idx="0">
                  <c:v>isoflurane</c:v>
                </c:pt>
              </c:strCache>
            </c:strRef>
          </c:tx>
          <c:spPr>
            <a:solidFill>
              <a:srgbClr val="FF85FF"/>
            </a:solidFill>
            <a:ln>
              <a:solidFill>
                <a:schemeClr val="tx1"/>
              </a:solidFill>
            </a:ln>
            <a:effectLst/>
          </c:spPr>
          <c:cat>
            <c:strRef>
              <c:f>'Summary Tables'!$C$38:$H$38</c:f>
              <c:strCache>
                <c:ptCount val="6"/>
                <c:pt idx="0">
                  <c:v>2016.1</c:v>
                </c:pt>
                <c:pt idx="1">
                  <c:v>2016.2</c:v>
                </c:pt>
                <c:pt idx="2">
                  <c:v>2017.1</c:v>
                </c:pt>
                <c:pt idx="3">
                  <c:v>2017.2</c:v>
                </c:pt>
                <c:pt idx="4">
                  <c:v>2018.1</c:v>
                </c:pt>
                <c:pt idx="5">
                  <c:v>2018.2</c:v>
                </c:pt>
              </c:strCache>
            </c:strRef>
          </c:cat>
          <c:val>
            <c:numRef>
              <c:f>'Summary Tables'!$C$39:$H$39</c:f>
              <c:numCache>
                <c:formatCode>"$"#,##0.00</c:formatCode>
                <c:ptCount val="6"/>
                <c:pt idx="0">
                  <c:v>305.39999999999998</c:v>
                </c:pt>
                <c:pt idx="1">
                  <c:v>794.04</c:v>
                </c:pt>
                <c:pt idx="2">
                  <c:v>427.56</c:v>
                </c:pt>
                <c:pt idx="3">
                  <c:v>366.48</c:v>
                </c:pt>
                <c:pt idx="4">
                  <c:v>305.39999999999998</c:v>
                </c:pt>
                <c:pt idx="5">
                  <c:v>366.48</c:v>
                </c:pt>
              </c:numCache>
            </c:numRef>
          </c:val>
          <c:extLst>
            <c:ext xmlns:c16="http://schemas.microsoft.com/office/drawing/2014/chart" uri="{C3380CC4-5D6E-409C-BE32-E72D297353CC}">
              <c16:uniqueId val="{00000000-6501-42DD-9503-FF2A3EB1064D}"/>
            </c:ext>
          </c:extLst>
        </c:ser>
        <c:ser>
          <c:idx val="1"/>
          <c:order val="1"/>
          <c:tx>
            <c:strRef>
              <c:f>'Summary Tables'!$B$40</c:f>
              <c:strCache>
                <c:ptCount val="1"/>
                <c:pt idx="0">
                  <c:v>sevoflurane</c:v>
                </c:pt>
              </c:strCache>
            </c:strRef>
          </c:tx>
          <c:spPr>
            <a:solidFill>
              <a:srgbClr val="FFD579"/>
            </a:solidFill>
            <a:ln>
              <a:solidFill>
                <a:schemeClr val="tx1"/>
              </a:solidFill>
            </a:ln>
            <a:effectLst/>
          </c:spPr>
          <c:cat>
            <c:strRef>
              <c:f>'Summary Tables'!$C$38:$H$38</c:f>
              <c:strCache>
                <c:ptCount val="6"/>
                <c:pt idx="0">
                  <c:v>2016.1</c:v>
                </c:pt>
                <c:pt idx="1">
                  <c:v>2016.2</c:v>
                </c:pt>
                <c:pt idx="2">
                  <c:v>2017.1</c:v>
                </c:pt>
                <c:pt idx="3">
                  <c:v>2017.2</c:v>
                </c:pt>
                <c:pt idx="4">
                  <c:v>2018.1</c:v>
                </c:pt>
                <c:pt idx="5">
                  <c:v>2018.2</c:v>
                </c:pt>
              </c:strCache>
            </c:strRef>
          </c:cat>
          <c:val>
            <c:numRef>
              <c:f>'Summary Tables'!$C$40:$H$40</c:f>
              <c:numCache>
                <c:formatCode>"$"#,##0.00</c:formatCode>
                <c:ptCount val="6"/>
                <c:pt idx="0">
                  <c:v>47436.84</c:v>
                </c:pt>
                <c:pt idx="1">
                  <c:v>49832.639999999999</c:v>
                </c:pt>
                <c:pt idx="2">
                  <c:v>47436.84</c:v>
                </c:pt>
                <c:pt idx="3">
                  <c:v>59415.839999999997</c:v>
                </c:pt>
                <c:pt idx="4">
                  <c:v>56540.88</c:v>
                </c:pt>
                <c:pt idx="5">
                  <c:v>62290.8</c:v>
                </c:pt>
              </c:numCache>
            </c:numRef>
          </c:val>
          <c:extLst>
            <c:ext xmlns:c16="http://schemas.microsoft.com/office/drawing/2014/chart" uri="{C3380CC4-5D6E-409C-BE32-E72D297353CC}">
              <c16:uniqueId val="{00000001-6501-42DD-9503-FF2A3EB1064D}"/>
            </c:ext>
          </c:extLst>
        </c:ser>
        <c:ser>
          <c:idx val="2"/>
          <c:order val="2"/>
          <c:tx>
            <c:strRef>
              <c:f>'Summary Tables'!$B$41</c:f>
              <c:strCache>
                <c:ptCount val="1"/>
                <c:pt idx="0">
                  <c:v>desflurane</c:v>
                </c:pt>
              </c:strCache>
            </c:strRef>
          </c:tx>
          <c:spPr>
            <a:solidFill>
              <a:srgbClr val="0096FF">
                <a:alpha val="80000"/>
              </a:srgbClr>
            </a:solidFill>
            <a:ln>
              <a:solidFill>
                <a:schemeClr val="tx1"/>
              </a:solidFill>
            </a:ln>
            <a:effectLst/>
          </c:spPr>
          <c:cat>
            <c:strRef>
              <c:f>'Summary Tables'!$C$38:$H$38</c:f>
              <c:strCache>
                <c:ptCount val="6"/>
                <c:pt idx="0">
                  <c:v>2016.1</c:v>
                </c:pt>
                <c:pt idx="1">
                  <c:v>2016.2</c:v>
                </c:pt>
                <c:pt idx="2">
                  <c:v>2017.1</c:v>
                </c:pt>
                <c:pt idx="3">
                  <c:v>2017.2</c:v>
                </c:pt>
                <c:pt idx="4">
                  <c:v>2018.1</c:v>
                </c:pt>
                <c:pt idx="5">
                  <c:v>2018.2</c:v>
                </c:pt>
              </c:strCache>
            </c:strRef>
          </c:cat>
          <c:val>
            <c:numRef>
              <c:f>'Summary Tables'!$C$41:$H$41</c:f>
              <c:numCache>
                <c:formatCode>"$"#,##0.00</c:formatCode>
                <c:ptCount val="6"/>
                <c:pt idx="0">
                  <c:v>98744.76</c:v>
                </c:pt>
                <c:pt idx="1">
                  <c:v>99581.58</c:v>
                </c:pt>
                <c:pt idx="2">
                  <c:v>66945.600000000006</c:v>
                </c:pt>
                <c:pt idx="3">
                  <c:v>25104.6</c:v>
                </c:pt>
                <c:pt idx="4">
                  <c:v>12552.3</c:v>
                </c:pt>
                <c:pt idx="5">
                  <c:v>9205.02</c:v>
                </c:pt>
              </c:numCache>
            </c:numRef>
          </c:val>
          <c:extLst>
            <c:ext xmlns:c16="http://schemas.microsoft.com/office/drawing/2014/chart" uri="{C3380CC4-5D6E-409C-BE32-E72D297353CC}">
              <c16:uniqueId val="{00000002-6501-42DD-9503-FF2A3EB1064D}"/>
            </c:ext>
          </c:extLst>
        </c:ser>
        <c:dLbls>
          <c:showLegendKey val="0"/>
          <c:showVal val="0"/>
          <c:showCatName val="0"/>
          <c:showSerName val="0"/>
          <c:showPercent val="0"/>
          <c:showBubbleSize val="0"/>
        </c:dLbls>
        <c:axId val="-500492784"/>
        <c:axId val="-500488368"/>
      </c:areaChart>
      <c:catAx>
        <c:axId val="-50049278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low"/>
        <c:spPr>
          <a:noFill/>
          <a:ln w="9525" cap="flat" cmpd="sng" algn="ctr">
            <a:solidFill>
              <a:schemeClr val="tx1"/>
            </a:solidFill>
            <a:round/>
          </a:ln>
          <a:effectLst/>
        </c:spPr>
        <c:txPr>
          <a:bodyPr rot="-2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0488368"/>
        <c:crosses val="autoZero"/>
        <c:auto val="1"/>
        <c:lblAlgn val="ctr"/>
        <c:lblOffset val="100"/>
        <c:noMultiLvlLbl val="0"/>
      </c:catAx>
      <c:valAx>
        <c:axId val="-50048836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cross"/>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0492784"/>
        <c:crosses val="autoZero"/>
        <c:crossBetween val="midCat"/>
        <c:majorUnit val="40000"/>
      </c:valAx>
      <c:spPr>
        <a:noFill/>
        <a:ln w="25400">
          <a:noFill/>
        </a:ln>
        <a:effectLst/>
      </c:spPr>
    </c:plotArea>
    <c:legend>
      <c:legendPos val="t"/>
      <c:layout>
        <c:manualLayout>
          <c:xMode val="edge"/>
          <c:yMode val="edge"/>
          <c:x val="0.20486298474818199"/>
          <c:y val="0.134466455267752"/>
          <c:w val="0.69880989235645496"/>
          <c:h val="8.738480606590839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sng" strike="noStrike" kern="1200" spc="0" baseline="0">
                <a:solidFill>
                  <a:schemeClr val="tx1"/>
                </a:solidFill>
                <a:latin typeface="Calibri" charset="0"/>
                <a:ea typeface="Calibri" charset="0"/>
                <a:cs typeface="Calibri" charset="0"/>
              </a:defRPr>
            </a:pPr>
            <a:r>
              <a:rPr lang="en-US" b="1" u="sng" dirty="0">
                <a:solidFill>
                  <a:schemeClr val="tx1"/>
                </a:solidFill>
                <a:latin typeface="Calibri" charset="0"/>
                <a:ea typeface="Calibri" charset="0"/>
                <a:cs typeface="Calibri" charset="0"/>
              </a:rPr>
              <a:t>Out-of-OR (min)</a:t>
            </a:r>
          </a:p>
        </c:rich>
      </c:tx>
      <c:overlay val="0"/>
      <c:spPr>
        <a:noFill/>
        <a:ln>
          <a:noFill/>
        </a:ln>
        <a:effectLst/>
      </c:spPr>
      <c:txPr>
        <a:bodyPr rot="0" spcFirstLastPara="1" vertOverflow="ellipsis" vert="horz" wrap="square" anchor="ctr" anchorCtr="1"/>
        <a:lstStyle/>
        <a:p>
          <a:pPr>
            <a:defRPr sz="1400" b="1" i="0" u="sng" strike="noStrike" kern="1200" spc="0" baseline="0">
              <a:solidFill>
                <a:schemeClr val="tx1"/>
              </a:solidFill>
              <a:latin typeface="Calibri" charset="0"/>
              <a:ea typeface="Calibri" charset="0"/>
              <a:cs typeface="Calibri" charset="0"/>
            </a:defRPr>
          </a:pPr>
          <a:endParaRPr lang="en-US"/>
        </a:p>
      </c:txPr>
    </c:title>
    <c:autoTitleDeleted val="0"/>
    <c:plotArea>
      <c:layout>
        <c:manualLayout>
          <c:layoutTarget val="inner"/>
          <c:xMode val="edge"/>
          <c:yMode val="edge"/>
          <c:x val="0.108574984338702"/>
          <c:y val="0.311013014592885"/>
          <c:w val="0.83374112686577295"/>
          <c:h val="0.62663991635410798"/>
        </c:manualLayout>
      </c:layout>
      <c:barChart>
        <c:barDir val="col"/>
        <c:grouping val="stacked"/>
        <c:varyColors val="0"/>
        <c:ser>
          <c:idx val="0"/>
          <c:order val="0"/>
          <c:spPr>
            <a:noFill/>
            <a:ln>
              <a:noFill/>
            </a:ln>
            <a:effectLst/>
          </c:spPr>
          <c:invertIfNegative val="0"/>
          <c:errBars>
            <c:errBarType val="minus"/>
            <c:errValType val="cust"/>
            <c:noEndCap val="0"/>
            <c:plus>
              <c:numLit>
                <c:formatCode>General</c:formatCode>
                <c:ptCount val="1"/>
                <c:pt idx="0">
                  <c:v>0</c:v>
                </c:pt>
              </c:numLit>
            </c:plus>
            <c:minus>
              <c:numRef>
                <c:f>(OPH!$F$2,OPH!$N$2)</c:f>
                <c:numCache>
                  <c:formatCode>General</c:formatCode>
                  <c:ptCount val="2"/>
                  <c:pt idx="0">
                    <c:v>4</c:v>
                  </c:pt>
                  <c:pt idx="1">
                    <c:v>4</c:v>
                  </c:pt>
                </c:numCache>
              </c:numRef>
            </c:minus>
            <c:spPr>
              <a:noFill/>
              <a:ln w="9525" cap="flat" cmpd="sng" algn="ctr">
                <a:solidFill>
                  <a:schemeClr val="bg2">
                    <a:lumMod val="75000"/>
                  </a:schemeClr>
                </a:solidFill>
                <a:round/>
              </a:ln>
              <a:effectLst/>
            </c:spPr>
          </c:errBars>
          <c:val>
            <c:numRef>
              <c:f>(OPH!$F$3,OPH!$N$3)</c:f>
              <c:numCache>
                <c:formatCode>General</c:formatCode>
                <c:ptCount val="2"/>
                <c:pt idx="0">
                  <c:v>5</c:v>
                </c:pt>
                <c:pt idx="1">
                  <c:v>5</c:v>
                </c:pt>
              </c:numCache>
            </c:numRef>
          </c:val>
          <c:extLst>
            <c:ext xmlns:c16="http://schemas.microsoft.com/office/drawing/2014/chart" uri="{C3380CC4-5D6E-409C-BE32-E72D297353CC}">
              <c16:uniqueId val="{00000000-0F0C-4B6F-9D70-017EF50DD311}"/>
            </c:ext>
          </c:extLst>
        </c:ser>
        <c:ser>
          <c:idx val="1"/>
          <c:order val="1"/>
          <c:spPr>
            <a:solidFill>
              <a:schemeClr val="accent2"/>
            </a:solidFill>
            <a:ln>
              <a:solidFill>
                <a:schemeClr val="bg2">
                  <a:lumMod val="75000"/>
                </a:schemeClr>
              </a:solidFill>
            </a:ln>
            <a:effectLst/>
          </c:spPr>
          <c:invertIfNegative val="0"/>
          <c:dPt>
            <c:idx val="0"/>
            <c:invertIfNegative val="0"/>
            <c:bubble3D val="0"/>
            <c:spPr>
              <a:solidFill>
                <a:srgbClr val="0096FF"/>
              </a:solidFill>
              <a:ln>
                <a:solidFill>
                  <a:schemeClr val="bg2">
                    <a:lumMod val="75000"/>
                  </a:schemeClr>
                </a:solidFill>
              </a:ln>
              <a:effectLst/>
            </c:spPr>
            <c:extLst>
              <c:ext xmlns:c16="http://schemas.microsoft.com/office/drawing/2014/chart" uri="{C3380CC4-5D6E-409C-BE32-E72D297353CC}">
                <c16:uniqueId val="{00000002-0F0C-4B6F-9D70-017EF50DD311}"/>
              </c:ext>
            </c:extLst>
          </c:dPt>
          <c:dPt>
            <c:idx val="1"/>
            <c:invertIfNegative val="0"/>
            <c:bubble3D val="0"/>
            <c:spPr>
              <a:solidFill>
                <a:srgbClr val="FFD579"/>
              </a:solidFill>
              <a:ln>
                <a:solidFill>
                  <a:schemeClr val="bg2">
                    <a:lumMod val="75000"/>
                  </a:schemeClr>
                </a:solidFill>
              </a:ln>
              <a:effectLst/>
            </c:spPr>
            <c:extLst>
              <c:ext xmlns:c16="http://schemas.microsoft.com/office/drawing/2014/chart" uri="{C3380CC4-5D6E-409C-BE32-E72D297353CC}">
                <c16:uniqueId val="{00000004-0F0C-4B6F-9D70-017EF50DD311}"/>
              </c:ext>
            </c:extLst>
          </c:dPt>
          <c:val>
            <c:numRef>
              <c:f>(OPH!$F$4,OPH!$N$4)</c:f>
              <c:numCache>
                <c:formatCode>General</c:formatCode>
                <c:ptCount val="2"/>
                <c:pt idx="0">
                  <c:v>2</c:v>
                </c:pt>
                <c:pt idx="1">
                  <c:v>2</c:v>
                </c:pt>
              </c:numCache>
            </c:numRef>
          </c:val>
          <c:extLst>
            <c:ext xmlns:c16="http://schemas.microsoft.com/office/drawing/2014/chart" uri="{C3380CC4-5D6E-409C-BE32-E72D297353CC}">
              <c16:uniqueId val="{00000005-0F0C-4B6F-9D70-017EF50DD311}"/>
            </c:ext>
          </c:extLst>
        </c:ser>
        <c:ser>
          <c:idx val="2"/>
          <c:order val="2"/>
          <c:spPr>
            <a:solidFill>
              <a:schemeClr val="accent3"/>
            </a:solidFill>
            <a:ln>
              <a:solidFill>
                <a:schemeClr val="bg2">
                  <a:lumMod val="75000"/>
                </a:schemeClr>
              </a:solidFill>
            </a:ln>
            <a:effectLst/>
          </c:spPr>
          <c:invertIfNegative val="0"/>
          <c:dPt>
            <c:idx val="0"/>
            <c:invertIfNegative val="0"/>
            <c:bubble3D val="0"/>
            <c:spPr>
              <a:solidFill>
                <a:srgbClr val="0096FF"/>
              </a:solidFill>
              <a:ln>
                <a:solidFill>
                  <a:schemeClr val="bg2">
                    <a:lumMod val="75000"/>
                  </a:schemeClr>
                </a:solidFill>
              </a:ln>
              <a:effectLst/>
            </c:spPr>
            <c:extLst>
              <c:ext xmlns:c16="http://schemas.microsoft.com/office/drawing/2014/chart" uri="{C3380CC4-5D6E-409C-BE32-E72D297353CC}">
                <c16:uniqueId val="{00000007-0F0C-4B6F-9D70-017EF50DD311}"/>
              </c:ext>
            </c:extLst>
          </c:dPt>
          <c:dPt>
            <c:idx val="1"/>
            <c:invertIfNegative val="0"/>
            <c:bubble3D val="0"/>
            <c:spPr>
              <a:solidFill>
                <a:srgbClr val="FFD579"/>
              </a:solidFill>
              <a:ln>
                <a:solidFill>
                  <a:schemeClr val="bg2">
                    <a:lumMod val="75000"/>
                  </a:schemeClr>
                </a:solidFill>
              </a:ln>
              <a:effectLst/>
            </c:spPr>
            <c:extLst>
              <c:ext xmlns:c16="http://schemas.microsoft.com/office/drawing/2014/chart" uri="{C3380CC4-5D6E-409C-BE32-E72D297353CC}">
                <c16:uniqueId val="{00000009-0F0C-4B6F-9D70-017EF50DD311}"/>
              </c:ext>
            </c:extLst>
          </c:dPt>
          <c:errBars>
            <c:errBarType val="plus"/>
            <c:errValType val="cust"/>
            <c:noEndCap val="0"/>
            <c:plus>
              <c:numRef>
                <c:f>(OPH!$F$6,OPH!$N$6)</c:f>
                <c:numCache>
                  <c:formatCode>General</c:formatCode>
                  <c:ptCount val="2"/>
                  <c:pt idx="0">
                    <c:v>33</c:v>
                  </c:pt>
                  <c:pt idx="1">
                    <c:v>34</c:v>
                  </c:pt>
                </c:numCache>
              </c:numRef>
            </c:plus>
            <c:minus>
              <c:numLit>
                <c:formatCode>General</c:formatCode>
                <c:ptCount val="1"/>
                <c:pt idx="0">
                  <c:v>1</c:v>
                </c:pt>
              </c:numLit>
            </c:minus>
            <c:spPr>
              <a:noFill/>
              <a:ln w="9525" cap="flat" cmpd="sng" algn="ctr">
                <a:solidFill>
                  <a:schemeClr val="bg2">
                    <a:lumMod val="75000"/>
                  </a:schemeClr>
                </a:solidFill>
                <a:round/>
              </a:ln>
              <a:effectLst/>
            </c:spPr>
          </c:errBars>
          <c:val>
            <c:numRef>
              <c:f>(OPH!$F$5,OPH!$N$5)</c:f>
              <c:numCache>
                <c:formatCode>General</c:formatCode>
                <c:ptCount val="2"/>
                <c:pt idx="0">
                  <c:v>4</c:v>
                </c:pt>
                <c:pt idx="1">
                  <c:v>3</c:v>
                </c:pt>
              </c:numCache>
            </c:numRef>
          </c:val>
          <c:extLst>
            <c:ext xmlns:c16="http://schemas.microsoft.com/office/drawing/2014/chart" uri="{C3380CC4-5D6E-409C-BE32-E72D297353CC}">
              <c16:uniqueId val="{0000000A-0F0C-4B6F-9D70-017EF50DD311}"/>
            </c:ext>
          </c:extLst>
        </c:ser>
        <c:dLbls>
          <c:showLegendKey val="0"/>
          <c:showVal val="0"/>
          <c:showCatName val="0"/>
          <c:showSerName val="0"/>
          <c:showPercent val="0"/>
          <c:showBubbleSize val="0"/>
        </c:dLbls>
        <c:gapWidth val="50"/>
        <c:overlap val="100"/>
        <c:axId val="-774637072"/>
        <c:axId val="-578994624"/>
      </c:barChart>
      <c:catAx>
        <c:axId val="-774637072"/>
        <c:scaling>
          <c:orientation val="minMax"/>
        </c:scaling>
        <c:delete val="0"/>
        <c:axPos val="b"/>
        <c:majorTickMark val="none"/>
        <c:minorTickMark val="none"/>
        <c:tickLblPos val="none"/>
        <c:spPr>
          <a:noFill/>
          <a:ln w="9525" cap="flat" cmpd="sng" algn="ctr">
            <a:solidFill>
              <a:schemeClr val="bg2">
                <a:lumMod val="50000"/>
              </a:schemeClr>
            </a:solidFill>
            <a:round/>
          </a:ln>
          <a:effectLst/>
        </c:spPr>
        <c:txPr>
          <a:bodyPr rot="-60000000" spcFirstLastPara="1" vertOverflow="ellipsis" vert="horz" wrap="square" anchor="ctr" anchorCtr="1"/>
          <a:lstStyle/>
          <a:p>
            <a:pPr>
              <a:defRPr sz="900" b="0" i="0" u="none" strike="noStrike" kern="1200" baseline="0">
                <a:solidFill>
                  <a:schemeClr val="bg2">
                    <a:lumMod val="75000"/>
                  </a:schemeClr>
                </a:solidFill>
                <a:latin typeface="+mn-lt"/>
                <a:ea typeface="+mn-ea"/>
                <a:cs typeface="+mn-cs"/>
              </a:defRPr>
            </a:pPr>
            <a:endParaRPr lang="en-US"/>
          </a:p>
        </c:txPr>
        <c:crossAx val="-578994624"/>
        <c:crosses val="autoZero"/>
        <c:auto val="1"/>
        <c:lblAlgn val="ctr"/>
        <c:lblOffset val="100"/>
        <c:noMultiLvlLbl val="0"/>
      </c:catAx>
      <c:valAx>
        <c:axId val="-578994624"/>
        <c:scaling>
          <c:orientation val="minMax"/>
        </c:scaling>
        <c:delete val="0"/>
        <c:axPos val="l"/>
        <c:numFmt formatCode="General" sourceLinked="1"/>
        <c:majorTickMark val="cross"/>
        <c:minorTickMark val="none"/>
        <c:tickLblPos val="nextTo"/>
        <c:spPr>
          <a:noFill/>
          <a:ln>
            <a:solidFill>
              <a:schemeClr val="bg2">
                <a:lumMod val="50000"/>
              </a:schemeClr>
            </a:solidFill>
          </a:ln>
          <a:effectLst/>
        </c:spPr>
        <c:txPr>
          <a:bodyPr rot="-60000000" spcFirstLastPara="1" vertOverflow="ellipsis" vert="horz" wrap="square" anchor="ctr" anchorCtr="1"/>
          <a:lstStyle/>
          <a:p>
            <a:pPr>
              <a:defRPr sz="900" b="0" i="0" u="none" strike="noStrike" kern="1200" baseline="0">
                <a:solidFill>
                  <a:schemeClr val="bg2">
                    <a:lumMod val="75000"/>
                  </a:schemeClr>
                </a:solidFill>
                <a:latin typeface="+mn-lt"/>
                <a:ea typeface="+mn-ea"/>
                <a:cs typeface="+mn-cs"/>
              </a:defRPr>
            </a:pPr>
            <a:endParaRPr lang="en-US"/>
          </a:p>
        </c:txPr>
        <c:crossAx val="-774637072"/>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a:solidFill>
            <a:schemeClr val="bg2">
              <a:lumMod val="75000"/>
            </a:schemeClr>
          </a:solidFill>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sng" strike="noStrike" kern="1200" spc="0" baseline="0">
                <a:solidFill>
                  <a:schemeClr val="tx1"/>
                </a:solidFill>
                <a:latin typeface="Calibri" charset="0"/>
                <a:ea typeface="Calibri" charset="0"/>
                <a:cs typeface="Calibri" charset="0"/>
              </a:defRPr>
            </a:pPr>
            <a:r>
              <a:rPr lang="en-US" b="1" u="sng">
                <a:solidFill>
                  <a:schemeClr val="tx1"/>
                </a:solidFill>
                <a:latin typeface="Calibri" charset="0"/>
                <a:ea typeface="Calibri" charset="0"/>
                <a:cs typeface="Calibri" charset="0"/>
              </a:rPr>
              <a:t>PACU recovery (min)</a:t>
            </a:r>
          </a:p>
        </c:rich>
      </c:tx>
      <c:overlay val="0"/>
      <c:spPr>
        <a:noFill/>
        <a:ln>
          <a:noFill/>
        </a:ln>
        <a:effectLst/>
      </c:spPr>
      <c:txPr>
        <a:bodyPr rot="0" spcFirstLastPara="1" vertOverflow="ellipsis" vert="horz" wrap="square" anchor="ctr" anchorCtr="1"/>
        <a:lstStyle/>
        <a:p>
          <a:pPr>
            <a:defRPr sz="1400" b="1" i="0" u="sng" strike="noStrike" kern="1200" spc="0" baseline="0">
              <a:solidFill>
                <a:schemeClr val="tx1"/>
              </a:solidFill>
              <a:latin typeface="Calibri" charset="0"/>
              <a:ea typeface="Calibri" charset="0"/>
              <a:cs typeface="Calibri" charset="0"/>
            </a:defRPr>
          </a:pPr>
          <a:endParaRPr lang="en-US"/>
        </a:p>
      </c:txPr>
    </c:title>
    <c:autoTitleDeleted val="0"/>
    <c:plotArea>
      <c:layout>
        <c:manualLayout>
          <c:layoutTarget val="inner"/>
          <c:xMode val="edge"/>
          <c:yMode val="edge"/>
          <c:x val="0.14040460841215999"/>
          <c:y val="0.307848344279404"/>
          <c:w val="0.80433327308390101"/>
          <c:h val="0.63060190939324601"/>
        </c:manualLayout>
      </c:layout>
      <c:barChart>
        <c:barDir val="col"/>
        <c:grouping val="stacked"/>
        <c:varyColors val="0"/>
        <c:ser>
          <c:idx val="0"/>
          <c:order val="0"/>
          <c:spPr>
            <a:noFill/>
            <a:ln>
              <a:noFill/>
            </a:ln>
            <a:effectLst/>
          </c:spPr>
          <c:invertIfNegative val="0"/>
          <c:errBars>
            <c:errBarType val="minus"/>
            <c:errValType val="cust"/>
            <c:noEndCap val="0"/>
            <c:plus>
              <c:numLit>
                <c:formatCode>General</c:formatCode>
                <c:ptCount val="1"/>
                <c:pt idx="0">
                  <c:v>1</c:v>
                </c:pt>
              </c:numLit>
            </c:plus>
            <c:minus>
              <c:numRef>
                <c:f>(OPH!$G$2,OPH!$O$2)</c:f>
                <c:numCache>
                  <c:formatCode>General</c:formatCode>
                  <c:ptCount val="2"/>
                  <c:pt idx="0">
                    <c:v>48</c:v>
                  </c:pt>
                  <c:pt idx="1">
                    <c:v>38</c:v>
                  </c:pt>
                </c:numCache>
              </c:numRef>
            </c:minus>
            <c:spPr>
              <a:noFill/>
              <a:ln w="9525" cap="flat" cmpd="sng" algn="ctr">
                <a:solidFill>
                  <a:schemeClr val="bg2">
                    <a:lumMod val="75000"/>
                  </a:schemeClr>
                </a:solidFill>
                <a:round/>
              </a:ln>
              <a:effectLst/>
            </c:spPr>
          </c:errBars>
          <c:val>
            <c:numRef>
              <c:f>(OPH!$G$3,OPH!$O$3)</c:f>
              <c:numCache>
                <c:formatCode>General</c:formatCode>
                <c:ptCount val="2"/>
                <c:pt idx="0">
                  <c:v>49</c:v>
                </c:pt>
                <c:pt idx="1">
                  <c:v>44</c:v>
                </c:pt>
              </c:numCache>
            </c:numRef>
          </c:val>
          <c:extLst>
            <c:ext xmlns:c16="http://schemas.microsoft.com/office/drawing/2014/chart" uri="{C3380CC4-5D6E-409C-BE32-E72D297353CC}">
              <c16:uniqueId val="{00000000-186F-45DA-ABB4-08AEB8FA482A}"/>
            </c:ext>
          </c:extLst>
        </c:ser>
        <c:ser>
          <c:idx val="1"/>
          <c:order val="1"/>
          <c:spPr>
            <a:solidFill>
              <a:schemeClr val="accent2"/>
            </a:solidFill>
            <a:ln>
              <a:solidFill>
                <a:schemeClr val="bg2">
                  <a:lumMod val="75000"/>
                </a:schemeClr>
              </a:solidFill>
            </a:ln>
            <a:effectLst/>
          </c:spPr>
          <c:invertIfNegative val="0"/>
          <c:dPt>
            <c:idx val="0"/>
            <c:invertIfNegative val="0"/>
            <c:bubble3D val="0"/>
            <c:spPr>
              <a:solidFill>
                <a:srgbClr val="0096FF"/>
              </a:solidFill>
              <a:ln>
                <a:solidFill>
                  <a:schemeClr val="bg2">
                    <a:lumMod val="75000"/>
                  </a:schemeClr>
                </a:solidFill>
              </a:ln>
              <a:effectLst/>
            </c:spPr>
            <c:extLst>
              <c:ext xmlns:c16="http://schemas.microsoft.com/office/drawing/2014/chart" uri="{C3380CC4-5D6E-409C-BE32-E72D297353CC}">
                <c16:uniqueId val="{00000002-186F-45DA-ABB4-08AEB8FA482A}"/>
              </c:ext>
            </c:extLst>
          </c:dPt>
          <c:dPt>
            <c:idx val="1"/>
            <c:invertIfNegative val="0"/>
            <c:bubble3D val="0"/>
            <c:spPr>
              <a:solidFill>
                <a:srgbClr val="FFD579"/>
              </a:solidFill>
              <a:ln>
                <a:solidFill>
                  <a:schemeClr val="bg2">
                    <a:lumMod val="75000"/>
                  </a:schemeClr>
                </a:solidFill>
              </a:ln>
              <a:effectLst/>
            </c:spPr>
            <c:extLst>
              <c:ext xmlns:c16="http://schemas.microsoft.com/office/drawing/2014/chart" uri="{C3380CC4-5D6E-409C-BE32-E72D297353CC}">
                <c16:uniqueId val="{00000004-186F-45DA-ABB4-08AEB8FA482A}"/>
              </c:ext>
            </c:extLst>
          </c:dPt>
          <c:val>
            <c:numRef>
              <c:f>(OPH!$G$4,OPH!$O$4)</c:f>
              <c:numCache>
                <c:formatCode>General</c:formatCode>
                <c:ptCount val="2"/>
                <c:pt idx="0">
                  <c:v>18</c:v>
                </c:pt>
                <c:pt idx="1">
                  <c:v>16</c:v>
                </c:pt>
              </c:numCache>
            </c:numRef>
          </c:val>
          <c:extLst>
            <c:ext xmlns:c16="http://schemas.microsoft.com/office/drawing/2014/chart" uri="{C3380CC4-5D6E-409C-BE32-E72D297353CC}">
              <c16:uniqueId val="{00000005-186F-45DA-ABB4-08AEB8FA482A}"/>
            </c:ext>
          </c:extLst>
        </c:ser>
        <c:ser>
          <c:idx val="2"/>
          <c:order val="2"/>
          <c:spPr>
            <a:solidFill>
              <a:schemeClr val="accent3"/>
            </a:solidFill>
            <a:ln>
              <a:solidFill>
                <a:schemeClr val="bg2">
                  <a:lumMod val="75000"/>
                </a:schemeClr>
              </a:solidFill>
            </a:ln>
            <a:effectLst/>
          </c:spPr>
          <c:invertIfNegative val="0"/>
          <c:dPt>
            <c:idx val="0"/>
            <c:invertIfNegative val="0"/>
            <c:bubble3D val="0"/>
            <c:spPr>
              <a:solidFill>
                <a:srgbClr val="0096FF"/>
              </a:solidFill>
              <a:ln>
                <a:solidFill>
                  <a:schemeClr val="bg2">
                    <a:lumMod val="75000"/>
                  </a:schemeClr>
                </a:solidFill>
              </a:ln>
              <a:effectLst/>
            </c:spPr>
            <c:extLst>
              <c:ext xmlns:c16="http://schemas.microsoft.com/office/drawing/2014/chart" uri="{C3380CC4-5D6E-409C-BE32-E72D297353CC}">
                <c16:uniqueId val="{00000007-186F-45DA-ABB4-08AEB8FA482A}"/>
              </c:ext>
            </c:extLst>
          </c:dPt>
          <c:dPt>
            <c:idx val="1"/>
            <c:invertIfNegative val="0"/>
            <c:bubble3D val="0"/>
            <c:spPr>
              <a:solidFill>
                <a:srgbClr val="FFD579"/>
              </a:solidFill>
              <a:ln>
                <a:solidFill>
                  <a:schemeClr val="bg2">
                    <a:lumMod val="75000"/>
                  </a:schemeClr>
                </a:solidFill>
              </a:ln>
              <a:effectLst/>
            </c:spPr>
            <c:extLst>
              <c:ext xmlns:c16="http://schemas.microsoft.com/office/drawing/2014/chart" uri="{C3380CC4-5D6E-409C-BE32-E72D297353CC}">
                <c16:uniqueId val="{00000009-186F-45DA-ABB4-08AEB8FA482A}"/>
              </c:ext>
            </c:extLst>
          </c:dPt>
          <c:errBars>
            <c:errBarType val="plus"/>
            <c:errValType val="cust"/>
            <c:noEndCap val="0"/>
            <c:plus>
              <c:numRef>
                <c:f>(OPH!$G$6,OPH!$O$6)</c:f>
                <c:numCache>
                  <c:formatCode>General</c:formatCode>
                  <c:ptCount val="2"/>
                  <c:pt idx="0">
                    <c:v>154</c:v>
                  </c:pt>
                  <c:pt idx="1">
                    <c:v>164</c:v>
                  </c:pt>
                </c:numCache>
              </c:numRef>
            </c:plus>
            <c:minus>
              <c:numLit>
                <c:formatCode>General</c:formatCode>
                <c:ptCount val="1"/>
                <c:pt idx="0">
                  <c:v>1</c:v>
                </c:pt>
              </c:numLit>
            </c:minus>
            <c:spPr>
              <a:noFill/>
              <a:ln w="9525" cap="flat" cmpd="sng" algn="ctr">
                <a:solidFill>
                  <a:schemeClr val="bg2">
                    <a:lumMod val="75000"/>
                  </a:schemeClr>
                </a:solidFill>
                <a:round/>
              </a:ln>
              <a:effectLst/>
            </c:spPr>
          </c:errBars>
          <c:val>
            <c:numRef>
              <c:f>(OPH!$G$5,OPH!$O$5)</c:f>
              <c:numCache>
                <c:formatCode>General</c:formatCode>
                <c:ptCount val="2"/>
                <c:pt idx="0">
                  <c:v>24</c:v>
                </c:pt>
                <c:pt idx="1">
                  <c:v>20</c:v>
                </c:pt>
              </c:numCache>
            </c:numRef>
          </c:val>
          <c:extLst>
            <c:ext xmlns:c16="http://schemas.microsoft.com/office/drawing/2014/chart" uri="{C3380CC4-5D6E-409C-BE32-E72D297353CC}">
              <c16:uniqueId val="{0000000A-186F-45DA-ABB4-08AEB8FA482A}"/>
            </c:ext>
          </c:extLst>
        </c:ser>
        <c:dLbls>
          <c:showLegendKey val="0"/>
          <c:showVal val="0"/>
          <c:showCatName val="0"/>
          <c:showSerName val="0"/>
          <c:showPercent val="0"/>
          <c:showBubbleSize val="0"/>
        </c:dLbls>
        <c:gapWidth val="50"/>
        <c:overlap val="100"/>
        <c:axId val="-364211136"/>
        <c:axId val="-364208304"/>
      </c:barChart>
      <c:catAx>
        <c:axId val="-364211136"/>
        <c:scaling>
          <c:orientation val="minMax"/>
        </c:scaling>
        <c:delete val="0"/>
        <c:axPos val="b"/>
        <c:majorTickMark val="none"/>
        <c:minorTickMark val="none"/>
        <c:tickLblPos val="none"/>
        <c:spPr>
          <a:noFill/>
          <a:ln w="9525" cap="flat" cmpd="sng" algn="ctr">
            <a:solidFill>
              <a:schemeClr val="bg2">
                <a:lumMod val="50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64208304"/>
        <c:crosses val="autoZero"/>
        <c:auto val="1"/>
        <c:lblAlgn val="ctr"/>
        <c:lblOffset val="100"/>
        <c:noMultiLvlLbl val="0"/>
      </c:catAx>
      <c:valAx>
        <c:axId val="-364208304"/>
        <c:scaling>
          <c:orientation val="minMax"/>
          <c:max val="250"/>
        </c:scaling>
        <c:delete val="0"/>
        <c:axPos val="l"/>
        <c:numFmt formatCode="General" sourceLinked="0"/>
        <c:majorTickMark val="cross"/>
        <c:minorTickMark val="none"/>
        <c:tickLblPos val="nextTo"/>
        <c:spPr>
          <a:noFill/>
          <a:ln>
            <a:solidFill>
              <a:schemeClr val="bg2">
                <a:lumMod val="50000"/>
              </a:schemeClr>
            </a:solidFill>
          </a:ln>
          <a:effectLst/>
        </c:spPr>
        <c:txPr>
          <a:bodyPr rot="-60000000" spcFirstLastPara="1" vertOverflow="ellipsis" vert="horz" wrap="square" anchor="ctr" anchorCtr="1"/>
          <a:lstStyle/>
          <a:p>
            <a:pPr>
              <a:defRPr sz="900" b="0" i="0" u="none" strike="noStrike" kern="1200" baseline="0">
                <a:solidFill>
                  <a:schemeClr val="bg2">
                    <a:lumMod val="75000"/>
                  </a:schemeClr>
                </a:solidFill>
                <a:latin typeface="+mn-lt"/>
                <a:ea typeface="+mn-ea"/>
                <a:cs typeface="+mn-cs"/>
              </a:defRPr>
            </a:pPr>
            <a:endParaRPr lang="en-US"/>
          </a:p>
        </c:txPr>
        <c:crossAx val="-364211136"/>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OSV</a:t>
            </a:r>
          </a:p>
        </c:rich>
      </c:tx>
      <c:layout>
        <c:manualLayout>
          <c:xMode val="edge"/>
          <c:yMode val="edge"/>
          <c:x val="8.2518157345914694E-2"/>
          <c:y val="9.7234443684958205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percentStacked"/>
        <c:varyColors val="0"/>
        <c:ser>
          <c:idx val="0"/>
          <c:order val="0"/>
          <c:spPr>
            <a:solidFill>
              <a:srgbClr val="0096FF"/>
            </a:solidFill>
            <a:ln>
              <a:noFill/>
            </a:ln>
            <a:effectLst/>
          </c:spPr>
          <c:invertIfNegative val="0"/>
          <c:val>
            <c:numRef>
              <c:f>'2016 provider summary'!$C$135:$C$184</c:f>
              <c:numCache>
                <c:formatCode>0.0%</c:formatCode>
                <c:ptCount val="50"/>
                <c:pt idx="0">
                  <c:v>0.97469132602045705</c:v>
                </c:pt>
                <c:pt idx="1">
                  <c:v>0.95324289070521095</c:v>
                </c:pt>
                <c:pt idx="2">
                  <c:v>0.89810277717655496</c:v>
                </c:pt>
                <c:pt idx="3">
                  <c:v>0.865166224738805</c:v>
                </c:pt>
                <c:pt idx="4">
                  <c:v>0.83523601847101103</c:v>
                </c:pt>
                <c:pt idx="5">
                  <c:v>0.83497053045186598</c:v>
                </c:pt>
                <c:pt idx="6">
                  <c:v>0.83162588247783797</c:v>
                </c:pt>
                <c:pt idx="7">
                  <c:v>0.82802656441272904</c:v>
                </c:pt>
                <c:pt idx="8">
                  <c:v>0.79398851739277299</c:v>
                </c:pt>
                <c:pt idx="9">
                  <c:v>0.76958601765315104</c:v>
                </c:pt>
                <c:pt idx="10">
                  <c:v>0.76321777814223302</c:v>
                </c:pt>
                <c:pt idx="11">
                  <c:v>0.76238853100437998</c:v>
                </c:pt>
                <c:pt idx="12">
                  <c:v>0.74809606886537205</c:v>
                </c:pt>
                <c:pt idx="13">
                  <c:v>0.74388559356463801</c:v>
                </c:pt>
                <c:pt idx="14">
                  <c:v>0.73465617235894698</c:v>
                </c:pt>
                <c:pt idx="15">
                  <c:v>0.68552159123122003</c:v>
                </c:pt>
                <c:pt idx="16">
                  <c:v>0.68498648191956701</c:v>
                </c:pt>
                <c:pt idx="17">
                  <c:v>0.656440584706665</c:v>
                </c:pt>
                <c:pt idx="18">
                  <c:v>0.63402714315716602</c:v>
                </c:pt>
                <c:pt idx="19">
                  <c:v>0.63114987878499795</c:v>
                </c:pt>
                <c:pt idx="20">
                  <c:v>0.60714122280627403</c:v>
                </c:pt>
                <c:pt idx="21">
                  <c:v>0.57841695681726701</c:v>
                </c:pt>
                <c:pt idx="22">
                  <c:v>0.56205586190851298</c:v>
                </c:pt>
                <c:pt idx="23">
                  <c:v>0.55182950637110295</c:v>
                </c:pt>
                <c:pt idx="24">
                  <c:v>0.53374825107347901</c:v>
                </c:pt>
                <c:pt idx="25">
                  <c:v>0.495428151905493</c:v>
                </c:pt>
                <c:pt idx="26">
                  <c:v>0.46166677325147598</c:v>
                </c:pt>
                <c:pt idx="27">
                  <c:v>0.44186777022510698</c:v>
                </c:pt>
                <c:pt idx="28">
                  <c:v>0.42357524025839199</c:v>
                </c:pt>
                <c:pt idx="29">
                  <c:v>0.39799985358830697</c:v>
                </c:pt>
                <c:pt idx="30">
                  <c:v>0.34827456927561301</c:v>
                </c:pt>
                <c:pt idx="31">
                  <c:v>0.32347668594873302</c:v>
                </c:pt>
                <c:pt idx="32">
                  <c:v>0.26436480033583498</c:v>
                </c:pt>
                <c:pt idx="33">
                  <c:v>0.24709830613084599</c:v>
                </c:pt>
                <c:pt idx="34">
                  <c:v>0.242268280673721</c:v>
                </c:pt>
                <c:pt idx="35">
                  <c:v>0.21376367031208299</c:v>
                </c:pt>
                <c:pt idx="36">
                  <c:v>0.178658665228908</c:v>
                </c:pt>
                <c:pt idx="37">
                  <c:v>0.123707440100883</c:v>
                </c:pt>
                <c:pt idx="38">
                  <c:v>0.11927065194988</c:v>
                </c:pt>
                <c:pt idx="39">
                  <c:v>0.112662107993398</c:v>
                </c:pt>
                <c:pt idx="40">
                  <c:v>8.6208735940500505E-2</c:v>
                </c:pt>
                <c:pt idx="41">
                  <c:v>2.74807295624796E-2</c:v>
                </c:pt>
                <c:pt idx="42">
                  <c:v>1.7478198835141699E-2</c:v>
                </c:pt>
                <c:pt idx="43">
                  <c:v>1.59872521664432E-2</c:v>
                </c:pt>
                <c:pt idx="44">
                  <c:v>1.30695154320311E-2</c:v>
                </c:pt>
                <c:pt idx="45">
                  <c:v>9.91219714391617E-3</c:v>
                </c:pt>
                <c:pt idx="46">
                  <c:v>9.1554063999529003E-3</c:v>
                </c:pt>
                <c:pt idx="47">
                  <c:v>7.1394087178522098E-3</c:v>
                </c:pt>
                <c:pt idx="48">
                  <c:v>0</c:v>
                </c:pt>
                <c:pt idx="49">
                  <c:v>0</c:v>
                </c:pt>
              </c:numCache>
            </c:numRef>
          </c:val>
          <c:extLst>
            <c:ext xmlns:c16="http://schemas.microsoft.com/office/drawing/2014/chart" uri="{C3380CC4-5D6E-409C-BE32-E72D297353CC}">
              <c16:uniqueId val="{00000000-30C0-4F4D-A0E7-5628047CDD9A}"/>
            </c:ext>
          </c:extLst>
        </c:ser>
        <c:ser>
          <c:idx val="1"/>
          <c:order val="1"/>
          <c:spPr>
            <a:solidFill>
              <a:srgbClr val="FFE427"/>
            </a:solidFill>
            <a:ln>
              <a:noFill/>
            </a:ln>
            <a:effectLst/>
          </c:spPr>
          <c:invertIfNegative val="0"/>
          <c:val>
            <c:numRef>
              <c:f>'2016 provider summary'!$D$135:$D$184</c:f>
              <c:numCache>
                <c:formatCode>0.0%</c:formatCode>
                <c:ptCount val="50"/>
                <c:pt idx="0">
                  <c:v>2.28977950271455E-2</c:v>
                </c:pt>
                <c:pt idx="1">
                  <c:v>2.19006105425462E-2</c:v>
                </c:pt>
                <c:pt idx="2">
                  <c:v>0.10152820996831501</c:v>
                </c:pt>
                <c:pt idx="3">
                  <c:v>0.134833775261195</c:v>
                </c:pt>
                <c:pt idx="4">
                  <c:v>0.164763981528989</c:v>
                </c:pt>
                <c:pt idx="5">
                  <c:v>0.16466110019646399</c:v>
                </c:pt>
                <c:pt idx="6">
                  <c:v>0.168374117522161</c:v>
                </c:pt>
                <c:pt idx="7">
                  <c:v>0.16914979377177999</c:v>
                </c:pt>
                <c:pt idx="8">
                  <c:v>0.20601148260722699</c:v>
                </c:pt>
                <c:pt idx="9">
                  <c:v>0.23041398234684901</c:v>
                </c:pt>
                <c:pt idx="10">
                  <c:v>0.22606859509214999</c:v>
                </c:pt>
                <c:pt idx="11">
                  <c:v>0.23761146899562</c:v>
                </c:pt>
                <c:pt idx="12">
                  <c:v>0.25011230320821498</c:v>
                </c:pt>
                <c:pt idx="13">
                  <c:v>0.24859835865767399</c:v>
                </c:pt>
                <c:pt idx="14">
                  <c:v>0.26533265291678898</c:v>
                </c:pt>
                <c:pt idx="15">
                  <c:v>0.276989039024851</c:v>
                </c:pt>
                <c:pt idx="16">
                  <c:v>0.302551537681649</c:v>
                </c:pt>
                <c:pt idx="17">
                  <c:v>0.31798330838697803</c:v>
                </c:pt>
                <c:pt idx="18">
                  <c:v>0.36510441204016397</c:v>
                </c:pt>
                <c:pt idx="19">
                  <c:v>0.36873603650710701</c:v>
                </c:pt>
                <c:pt idx="20">
                  <c:v>0.38230924350264001</c:v>
                </c:pt>
                <c:pt idx="21">
                  <c:v>0.42020974073714401</c:v>
                </c:pt>
                <c:pt idx="22">
                  <c:v>0.433952252476561</c:v>
                </c:pt>
                <c:pt idx="23">
                  <c:v>0.433000716388316</c:v>
                </c:pt>
                <c:pt idx="24">
                  <c:v>0.46625174892652099</c:v>
                </c:pt>
                <c:pt idx="25">
                  <c:v>0.41271774677968398</c:v>
                </c:pt>
                <c:pt idx="26">
                  <c:v>0.49403657990663202</c:v>
                </c:pt>
                <c:pt idx="27">
                  <c:v>0.126308984188092</c:v>
                </c:pt>
                <c:pt idx="28">
                  <c:v>0.27104321598221998</c:v>
                </c:pt>
                <c:pt idx="29">
                  <c:v>0.59988531084015895</c:v>
                </c:pt>
                <c:pt idx="30">
                  <c:v>0.65158357285921298</c:v>
                </c:pt>
                <c:pt idx="31">
                  <c:v>0.67652331405126698</c:v>
                </c:pt>
                <c:pt idx="32">
                  <c:v>0.55759038673453298</c:v>
                </c:pt>
                <c:pt idx="33">
                  <c:v>0.75280311342751305</c:v>
                </c:pt>
                <c:pt idx="34">
                  <c:v>0.75091275629174803</c:v>
                </c:pt>
                <c:pt idx="35">
                  <c:v>0.78620965590824199</c:v>
                </c:pt>
                <c:pt idx="36">
                  <c:v>0.82125694460723397</c:v>
                </c:pt>
                <c:pt idx="37">
                  <c:v>0.856216897856242</c:v>
                </c:pt>
                <c:pt idx="38">
                  <c:v>0.87659291689469199</c:v>
                </c:pt>
                <c:pt idx="39">
                  <c:v>0.88733789200660196</c:v>
                </c:pt>
                <c:pt idx="40">
                  <c:v>0.63832413814125</c:v>
                </c:pt>
                <c:pt idx="41">
                  <c:v>0.97251927043751996</c:v>
                </c:pt>
                <c:pt idx="42">
                  <c:v>0.98252180116485799</c:v>
                </c:pt>
                <c:pt idx="43">
                  <c:v>0.91632922722816601</c:v>
                </c:pt>
                <c:pt idx="44">
                  <c:v>0.98276701691271595</c:v>
                </c:pt>
                <c:pt idx="45">
                  <c:v>0.71758807188435403</c:v>
                </c:pt>
                <c:pt idx="46">
                  <c:v>0.99055020754217105</c:v>
                </c:pt>
                <c:pt idx="47">
                  <c:v>0.29060052860264002</c:v>
                </c:pt>
                <c:pt idx="48">
                  <c:v>1</c:v>
                </c:pt>
                <c:pt idx="49">
                  <c:v>1.10627627406151E-4</c:v>
                </c:pt>
              </c:numCache>
            </c:numRef>
          </c:val>
          <c:extLst>
            <c:ext xmlns:c16="http://schemas.microsoft.com/office/drawing/2014/chart" uri="{C3380CC4-5D6E-409C-BE32-E72D297353CC}">
              <c16:uniqueId val="{00000001-30C0-4F4D-A0E7-5628047CDD9A}"/>
            </c:ext>
          </c:extLst>
        </c:ser>
        <c:ser>
          <c:idx val="2"/>
          <c:order val="2"/>
          <c:spPr>
            <a:solidFill>
              <a:srgbClr val="FF40FF"/>
            </a:solidFill>
            <a:ln>
              <a:noFill/>
            </a:ln>
            <a:effectLst/>
          </c:spPr>
          <c:invertIfNegative val="0"/>
          <c:val>
            <c:numRef>
              <c:f>'2016 provider summary'!$E$135:$E$184</c:f>
              <c:numCache>
                <c:formatCode>0.0%</c:formatCode>
                <c:ptCount val="50"/>
                <c:pt idx="0">
                  <c:v>2.4108789523971802E-3</c:v>
                </c:pt>
                <c:pt idx="1">
                  <c:v>2.4856498752242499E-2</c:v>
                </c:pt>
                <c:pt idx="2">
                  <c:v>3.6901285513051999E-4</c:v>
                </c:pt>
                <c:pt idx="3">
                  <c:v>0</c:v>
                </c:pt>
                <c:pt idx="4">
                  <c:v>0</c:v>
                </c:pt>
                <c:pt idx="5">
                  <c:v>3.6836935166994101E-4</c:v>
                </c:pt>
                <c:pt idx="6">
                  <c:v>0</c:v>
                </c:pt>
                <c:pt idx="7">
                  <c:v>2.8236418154907899E-3</c:v>
                </c:pt>
                <c:pt idx="8">
                  <c:v>0</c:v>
                </c:pt>
                <c:pt idx="9">
                  <c:v>0</c:v>
                </c:pt>
                <c:pt idx="10">
                  <c:v>1.07136267656163E-2</c:v>
                </c:pt>
                <c:pt idx="11">
                  <c:v>0</c:v>
                </c:pt>
                <c:pt idx="12">
                  <c:v>1.7916279264126699E-3</c:v>
                </c:pt>
                <c:pt idx="13">
                  <c:v>7.5160477776874896E-3</c:v>
                </c:pt>
                <c:pt idx="14">
                  <c:v>1.1174724263678801E-5</c:v>
                </c:pt>
                <c:pt idx="15">
                  <c:v>3.7489369743928899E-2</c:v>
                </c:pt>
                <c:pt idx="16">
                  <c:v>1.24619803987834E-2</c:v>
                </c:pt>
                <c:pt idx="17">
                  <c:v>2.55761069063569E-2</c:v>
                </c:pt>
                <c:pt idx="18">
                  <c:v>8.6844480267004199E-4</c:v>
                </c:pt>
                <c:pt idx="19">
                  <c:v>1.14084707895612E-4</c:v>
                </c:pt>
                <c:pt idx="20">
                  <c:v>1.0549533691086001E-2</c:v>
                </c:pt>
                <c:pt idx="21">
                  <c:v>1.3733024455880899E-3</c:v>
                </c:pt>
                <c:pt idx="22">
                  <c:v>3.9918856149258998E-3</c:v>
                </c:pt>
                <c:pt idx="23">
                  <c:v>1.5169777240580801E-2</c:v>
                </c:pt>
                <c:pt idx="24">
                  <c:v>0</c:v>
                </c:pt>
                <c:pt idx="25">
                  <c:v>9.1854101314823494E-2</c:v>
                </c:pt>
                <c:pt idx="26">
                  <c:v>4.42966468418921E-2</c:v>
                </c:pt>
                <c:pt idx="27">
                  <c:v>0.43182324558680102</c:v>
                </c:pt>
                <c:pt idx="28">
                  <c:v>0.30538154375938698</c:v>
                </c:pt>
                <c:pt idx="29">
                  <c:v>2.1148355715343101E-3</c:v>
                </c:pt>
                <c:pt idx="30">
                  <c:v>1.4185786517423199E-4</c:v>
                </c:pt>
                <c:pt idx="31">
                  <c:v>0</c:v>
                </c:pt>
                <c:pt idx="32">
                  <c:v>0.17804481292963201</c:v>
                </c:pt>
                <c:pt idx="33">
                  <c:v>9.85804416403786E-5</c:v>
                </c:pt>
                <c:pt idx="34">
                  <c:v>6.8189630345314497E-3</c:v>
                </c:pt>
                <c:pt idx="35">
                  <c:v>2.66737796745799E-5</c:v>
                </c:pt>
                <c:pt idx="36">
                  <c:v>8.4390163857568095E-5</c:v>
                </c:pt>
                <c:pt idx="37">
                  <c:v>2.0075662042875201E-2</c:v>
                </c:pt>
                <c:pt idx="38">
                  <c:v>4.1364311554288897E-3</c:v>
                </c:pt>
                <c:pt idx="39">
                  <c:v>0</c:v>
                </c:pt>
                <c:pt idx="40">
                  <c:v>0.27546712591824901</c:v>
                </c:pt>
                <c:pt idx="41">
                  <c:v>0</c:v>
                </c:pt>
                <c:pt idx="42">
                  <c:v>0</c:v>
                </c:pt>
                <c:pt idx="43">
                  <c:v>6.7683520605390901E-2</c:v>
                </c:pt>
                <c:pt idx="44">
                  <c:v>4.1634676552525897E-3</c:v>
                </c:pt>
                <c:pt idx="45">
                  <c:v>0.27249973097173003</c:v>
                </c:pt>
                <c:pt idx="46">
                  <c:v>2.9438605787629902E-4</c:v>
                </c:pt>
                <c:pt idx="47">
                  <c:v>0.70226006267950802</c:v>
                </c:pt>
                <c:pt idx="48">
                  <c:v>0</c:v>
                </c:pt>
                <c:pt idx="49">
                  <c:v>0.99988937237259401</c:v>
                </c:pt>
              </c:numCache>
            </c:numRef>
          </c:val>
          <c:extLst>
            <c:ext xmlns:c16="http://schemas.microsoft.com/office/drawing/2014/chart" uri="{C3380CC4-5D6E-409C-BE32-E72D297353CC}">
              <c16:uniqueId val="{00000002-30C0-4F4D-A0E7-5628047CDD9A}"/>
            </c:ext>
          </c:extLst>
        </c:ser>
        <c:dLbls>
          <c:showLegendKey val="0"/>
          <c:showVal val="0"/>
          <c:showCatName val="0"/>
          <c:showSerName val="0"/>
          <c:showPercent val="0"/>
          <c:showBubbleSize val="0"/>
        </c:dLbls>
        <c:gapWidth val="150"/>
        <c:overlap val="100"/>
        <c:axId val="-537030896"/>
        <c:axId val="-537860688"/>
      </c:barChart>
      <c:catAx>
        <c:axId val="-537030896"/>
        <c:scaling>
          <c:orientation val="minMax"/>
        </c:scaling>
        <c:delete val="1"/>
        <c:axPos val="b"/>
        <c:majorTickMark val="none"/>
        <c:minorTickMark val="none"/>
        <c:tickLblPos val="nextTo"/>
        <c:crossAx val="-537860688"/>
        <c:crosses val="autoZero"/>
        <c:auto val="1"/>
        <c:lblAlgn val="ctr"/>
        <c:lblOffset val="100"/>
        <c:noMultiLvlLbl val="0"/>
      </c:catAx>
      <c:valAx>
        <c:axId val="-53786068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37030896"/>
        <c:crosses val="autoZero"/>
        <c:crossBetween val="between"/>
        <c:maj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OWF</a:t>
            </a:r>
          </a:p>
        </c:rich>
      </c:tx>
      <c:layout>
        <c:manualLayout>
          <c:xMode val="edge"/>
          <c:yMode val="edge"/>
          <c:x val="0.16208195879586401"/>
          <c:y val="8.7971196132518803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percentStacked"/>
        <c:varyColors val="0"/>
        <c:ser>
          <c:idx val="0"/>
          <c:order val="0"/>
          <c:spPr>
            <a:solidFill>
              <a:srgbClr val="0096FF"/>
            </a:solidFill>
            <a:ln>
              <a:noFill/>
            </a:ln>
            <a:effectLst/>
          </c:spPr>
          <c:invertIfNegative val="0"/>
          <c:val>
            <c:numRef>
              <c:f>'2016 provider summary'!$C$242:$C$249</c:f>
              <c:numCache>
                <c:formatCode>0.0%</c:formatCode>
                <c:ptCount val="8"/>
                <c:pt idx="0">
                  <c:v>0.88923869490555196</c:v>
                </c:pt>
                <c:pt idx="1">
                  <c:v>0.63900514916515705</c:v>
                </c:pt>
                <c:pt idx="2">
                  <c:v>0.46975199875340101</c:v>
                </c:pt>
                <c:pt idx="3">
                  <c:v>0.193357198063703</c:v>
                </c:pt>
                <c:pt idx="4">
                  <c:v>0.14785589547894701</c:v>
                </c:pt>
                <c:pt idx="5">
                  <c:v>1.0286219586730601E-2</c:v>
                </c:pt>
                <c:pt idx="6">
                  <c:v>1.0824016947318001E-3</c:v>
                </c:pt>
                <c:pt idx="7">
                  <c:v>0</c:v>
                </c:pt>
              </c:numCache>
            </c:numRef>
          </c:val>
          <c:extLst>
            <c:ext xmlns:c16="http://schemas.microsoft.com/office/drawing/2014/chart" uri="{C3380CC4-5D6E-409C-BE32-E72D297353CC}">
              <c16:uniqueId val="{00000000-CC6A-47A5-9A7B-E5CB8568130C}"/>
            </c:ext>
          </c:extLst>
        </c:ser>
        <c:ser>
          <c:idx val="1"/>
          <c:order val="1"/>
          <c:spPr>
            <a:solidFill>
              <a:srgbClr val="FFE427"/>
            </a:solidFill>
            <a:ln>
              <a:noFill/>
            </a:ln>
            <a:effectLst/>
          </c:spPr>
          <c:invertIfNegative val="0"/>
          <c:val>
            <c:numRef>
              <c:f>'2016 provider summary'!$D$242:$D$249</c:f>
              <c:numCache>
                <c:formatCode>0.0%</c:formatCode>
                <c:ptCount val="8"/>
                <c:pt idx="0">
                  <c:v>0.110761305094448</c:v>
                </c:pt>
                <c:pt idx="1">
                  <c:v>0.36099485083484301</c:v>
                </c:pt>
                <c:pt idx="2">
                  <c:v>0.53024800124659899</c:v>
                </c:pt>
                <c:pt idx="3">
                  <c:v>0.806642801936297</c:v>
                </c:pt>
                <c:pt idx="4">
                  <c:v>0.85214410452105305</c:v>
                </c:pt>
                <c:pt idx="5">
                  <c:v>0.98971378041326896</c:v>
                </c:pt>
                <c:pt idx="6">
                  <c:v>0.99891759830526805</c:v>
                </c:pt>
                <c:pt idx="7">
                  <c:v>1</c:v>
                </c:pt>
              </c:numCache>
            </c:numRef>
          </c:val>
          <c:extLst>
            <c:ext xmlns:c16="http://schemas.microsoft.com/office/drawing/2014/chart" uri="{C3380CC4-5D6E-409C-BE32-E72D297353CC}">
              <c16:uniqueId val="{00000001-CC6A-47A5-9A7B-E5CB8568130C}"/>
            </c:ext>
          </c:extLst>
        </c:ser>
        <c:ser>
          <c:idx val="2"/>
          <c:order val="2"/>
          <c:spPr>
            <a:solidFill>
              <a:schemeClr val="accent3"/>
            </a:solidFill>
            <a:ln>
              <a:noFill/>
            </a:ln>
            <a:effectLst/>
          </c:spPr>
          <c:invertIfNegative val="0"/>
          <c:val>
            <c:numRef>
              <c:f>'2016 provider summary'!$E$242:$E$249</c:f>
              <c:numCache>
                <c:formatCode>0.0%</c:formatCode>
                <c:ptCount val="8"/>
                <c:pt idx="0">
                  <c:v>0</c:v>
                </c:pt>
                <c:pt idx="1">
                  <c:v>0</c:v>
                </c:pt>
                <c:pt idx="2">
                  <c:v>0</c:v>
                </c:pt>
                <c:pt idx="3">
                  <c:v>0</c:v>
                </c:pt>
                <c:pt idx="4">
                  <c:v>0</c:v>
                </c:pt>
                <c:pt idx="5">
                  <c:v>0</c:v>
                </c:pt>
                <c:pt idx="6">
                  <c:v>0</c:v>
                </c:pt>
                <c:pt idx="7">
                  <c:v>0</c:v>
                </c:pt>
              </c:numCache>
            </c:numRef>
          </c:val>
          <c:extLst>
            <c:ext xmlns:c16="http://schemas.microsoft.com/office/drawing/2014/chart" uri="{C3380CC4-5D6E-409C-BE32-E72D297353CC}">
              <c16:uniqueId val="{00000002-CC6A-47A5-9A7B-E5CB8568130C}"/>
            </c:ext>
          </c:extLst>
        </c:ser>
        <c:dLbls>
          <c:showLegendKey val="0"/>
          <c:showVal val="0"/>
          <c:showCatName val="0"/>
          <c:showSerName val="0"/>
          <c:showPercent val="0"/>
          <c:showBubbleSize val="0"/>
        </c:dLbls>
        <c:gapWidth val="150"/>
        <c:overlap val="100"/>
        <c:axId val="-482516512"/>
        <c:axId val="-482514192"/>
      </c:barChart>
      <c:catAx>
        <c:axId val="-482516512"/>
        <c:scaling>
          <c:orientation val="minMax"/>
        </c:scaling>
        <c:delete val="1"/>
        <c:axPos val="b"/>
        <c:majorTickMark val="none"/>
        <c:minorTickMark val="none"/>
        <c:tickLblPos val="nextTo"/>
        <c:crossAx val="-482514192"/>
        <c:crosses val="autoZero"/>
        <c:auto val="1"/>
        <c:lblAlgn val="ctr"/>
        <c:lblOffset val="100"/>
        <c:noMultiLvlLbl val="0"/>
      </c:catAx>
      <c:valAx>
        <c:axId val="-482514192"/>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482516512"/>
        <c:crosses val="autoZero"/>
        <c:crossBetween val="between"/>
        <c:maj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OMD</a:t>
            </a:r>
          </a:p>
        </c:rich>
      </c:tx>
      <c:layout>
        <c:manualLayout>
          <c:xMode val="edge"/>
          <c:yMode val="edge"/>
          <c:x val="0.14040119137561399"/>
          <c:y val="8.64388272711097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percentStacked"/>
        <c:varyColors val="0"/>
        <c:ser>
          <c:idx val="0"/>
          <c:order val="0"/>
          <c:spPr>
            <a:solidFill>
              <a:srgbClr val="0096FF"/>
            </a:solidFill>
            <a:ln>
              <a:noFill/>
            </a:ln>
            <a:effectLst/>
          </c:spPr>
          <c:invertIfNegative val="0"/>
          <c:val>
            <c:numRef>
              <c:f>'2016 provider summary'!$C$15:$C$42</c:f>
              <c:numCache>
                <c:formatCode>0.0%</c:formatCode>
                <c:ptCount val="28"/>
                <c:pt idx="0">
                  <c:v>0.994557970231016</c:v>
                </c:pt>
                <c:pt idx="1">
                  <c:v>0.81083088677443305</c:v>
                </c:pt>
                <c:pt idx="2">
                  <c:v>0.60897473548192205</c:v>
                </c:pt>
                <c:pt idx="3">
                  <c:v>0.58535343645976101</c:v>
                </c:pt>
                <c:pt idx="4">
                  <c:v>0.56327810998921701</c:v>
                </c:pt>
                <c:pt idx="5">
                  <c:v>0.52065560821485002</c:v>
                </c:pt>
                <c:pt idx="6">
                  <c:v>0.50590912862578696</c:v>
                </c:pt>
                <c:pt idx="7">
                  <c:v>0.49539253374679298</c:v>
                </c:pt>
                <c:pt idx="8">
                  <c:v>0.494985599963573</c:v>
                </c:pt>
                <c:pt idx="9">
                  <c:v>0.42905333151867497</c:v>
                </c:pt>
                <c:pt idx="10">
                  <c:v>0.39785371923028001</c:v>
                </c:pt>
                <c:pt idx="11">
                  <c:v>0.39719456648796803</c:v>
                </c:pt>
                <c:pt idx="12">
                  <c:v>0.286912125927545</c:v>
                </c:pt>
                <c:pt idx="13">
                  <c:v>0.24587673902816001</c:v>
                </c:pt>
                <c:pt idx="14">
                  <c:v>0.240342341286125</c:v>
                </c:pt>
                <c:pt idx="15">
                  <c:v>0.23190238200317301</c:v>
                </c:pt>
                <c:pt idx="16">
                  <c:v>0.19637541129158601</c:v>
                </c:pt>
                <c:pt idx="17">
                  <c:v>0.16637321402799801</c:v>
                </c:pt>
                <c:pt idx="18">
                  <c:v>0.13532843967626601</c:v>
                </c:pt>
                <c:pt idx="19">
                  <c:v>0.12929141139752601</c:v>
                </c:pt>
                <c:pt idx="20">
                  <c:v>9.6499617444529395E-2</c:v>
                </c:pt>
                <c:pt idx="21">
                  <c:v>3.5554954711369498E-2</c:v>
                </c:pt>
                <c:pt idx="22">
                  <c:v>2.0991181219724198E-2</c:v>
                </c:pt>
                <c:pt idx="23">
                  <c:v>2.1348457812898299E-3</c:v>
                </c:pt>
                <c:pt idx="24">
                  <c:v>5.99767590058852E-4</c:v>
                </c:pt>
                <c:pt idx="25">
                  <c:v>6.2882008199813995E-5</c:v>
                </c:pt>
                <c:pt idx="26">
                  <c:v>0</c:v>
                </c:pt>
                <c:pt idx="27">
                  <c:v>0</c:v>
                </c:pt>
              </c:numCache>
            </c:numRef>
          </c:val>
          <c:extLst>
            <c:ext xmlns:c16="http://schemas.microsoft.com/office/drawing/2014/chart" uri="{C3380CC4-5D6E-409C-BE32-E72D297353CC}">
              <c16:uniqueId val="{00000000-5280-4F6D-9C43-441C674864D2}"/>
            </c:ext>
          </c:extLst>
        </c:ser>
        <c:ser>
          <c:idx val="1"/>
          <c:order val="1"/>
          <c:spPr>
            <a:solidFill>
              <a:srgbClr val="FFE427"/>
            </a:solidFill>
            <a:ln>
              <a:noFill/>
            </a:ln>
            <a:effectLst/>
          </c:spPr>
          <c:invertIfNegative val="0"/>
          <c:val>
            <c:numRef>
              <c:f>'2016 provider summary'!$D$15:$D$42</c:f>
              <c:numCache>
                <c:formatCode>0.0%</c:formatCode>
                <c:ptCount val="28"/>
                <c:pt idx="0">
                  <c:v>5.4420297689840302E-3</c:v>
                </c:pt>
                <c:pt idx="1">
                  <c:v>0.18916911322556701</c:v>
                </c:pt>
                <c:pt idx="2">
                  <c:v>0.39102526451807801</c:v>
                </c:pt>
                <c:pt idx="3">
                  <c:v>0.41464656354023899</c:v>
                </c:pt>
                <c:pt idx="4">
                  <c:v>0.43672189001078299</c:v>
                </c:pt>
                <c:pt idx="5">
                  <c:v>0.47934439178514998</c:v>
                </c:pt>
                <c:pt idx="6">
                  <c:v>0.49409087137421298</c:v>
                </c:pt>
                <c:pt idx="7">
                  <c:v>0.50460746625320696</c:v>
                </c:pt>
                <c:pt idx="8">
                  <c:v>0.50501440003642695</c:v>
                </c:pt>
                <c:pt idx="9">
                  <c:v>0.57094666848132503</c:v>
                </c:pt>
                <c:pt idx="10">
                  <c:v>0.60214628076971999</c:v>
                </c:pt>
                <c:pt idx="11">
                  <c:v>0.60280543351203197</c:v>
                </c:pt>
                <c:pt idx="12">
                  <c:v>0.70710785889736205</c:v>
                </c:pt>
                <c:pt idx="13">
                  <c:v>0.75412326097183902</c:v>
                </c:pt>
                <c:pt idx="14">
                  <c:v>0.75068878597807598</c:v>
                </c:pt>
                <c:pt idx="15">
                  <c:v>0.76809761799682696</c:v>
                </c:pt>
                <c:pt idx="16">
                  <c:v>0.80362458870841402</c:v>
                </c:pt>
                <c:pt idx="17">
                  <c:v>0.83362678597200202</c:v>
                </c:pt>
                <c:pt idx="18">
                  <c:v>0.86467156032373405</c:v>
                </c:pt>
                <c:pt idx="19">
                  <c:v>0.87070858860247402</c:v>
                </c:pt>
                <c:pt idx="20">
                  <c:v>0.90350038255547105</c:v>
                </c:pt>
                <c:pt idx="21">
                  <c:v>0.96444504528863095</c:v>
                </c:pt>
                <c:pt idx="22">
                  <c:v>0.97900881878027601</c:v>
                </c:pt>
                <c:pt idx="23">
                  <c:v>0.99786515421871003</c:v>
                </c:pt>
                <c:pt idx="24">
                  <c:v>0.99940023240994103</c:v>
                </c:pt>
                <c:pt idx="25">
                  <c:v>0.99993711799179996</c:v>
                </c:pt>
                <c:pt idx="26">
                  <c:v>1</c:v>
                </c:pt>
                <c:pt idx="27">
                  <c:v>1</c:v>
                </c:pt>
              </c:numCache>
            </c:numRef>
          </c:val>
          <c:extLst>
            <c:ext xmlns:c16="http://schemas.microsoft.com/office/drawing/2014/chart" uri="{C3380CC4-5D6E-409C-BE32-E72D297353CC}">
              <c16:uniqueId val="{00000001-5280-4F6D-9C43-441C674864D2}"/>
            </c:ext>
          </c:extLst>
        </c:ser>
        <c:ser>
          <c:idx val="2"/>
          <c:order val="2"/>
          <c:spPr>
            <a:solidFill>
              <a:schemeClr val="accent3"/>
            </a:solidFill>
            <a:ln>
              <a:noFill/>
            </a:ln>
            <a:effectLst/>
          </c:spPr>
          <c:invertIfNegative val="0"/>
          <c:val>
            <c:numRef>
              <c:f>'2016 provider summary'!$E$15:$E$42</c:f>
              <c:numCache>
                <c:formatCode>0.0%</c:formatCode>
                <c:ptCount val="28"/>
                <c:pt idx="0">
                  <c:v>0</c:v>
                </c:pt>
                <c:pt idx="1">
                  <c:v>0</c:v>
                </c:pt>
                <c:pt idx="2">
                  <c:v>0</c:v>
                </c:pt>
                <c:pt idx="3">
                  <c:v>0</c:v>
                </c:pt>
                <c:pt idx="4">
                  <c:v>0</c:v>
                </c:pt>
                <c:pt idx="5">
                  <c:v>0</c:v>
                </c:pt>
                <c:pt idx="6">
                  <c:v>0</c:v>
                </c:pt>
                <c:pt idx="7">
                  <c:v>0</c:v>
                </c:pt>
                <c:pt idx="8">
                  <c:v>0</c:v>
                </c:pt>
                <c:pt idx="9">
                  <c:v>0</c:v>
                </c:pt>
                <c:pt idx="10">
                  <c:v>0</c:v>
                </c:pt>
                <c:pt idx="11">
                  <c:v>0</c:v>
                </c:pt>
                <c:pt idx="12">
                  <c:v>5.9800151750922697E-3</c:v>
                </c:pt>
                <c:pt idx="13">
                  <c:v>0</c:v>
                </c:pt>
                <c:pt idx="14">
                  <c:v>8.9688727357992801E-3</c:v>
                </c:pt>
                <c:pt idx="15">
                  <c:v>0</c:v>
                </c:pt>
                <c:pt idx="16">
                  <c:v>0</c:v>
                </c:pt>
                <c:pt idx="17">
                  <c:v>0</c:v>
                </c:pt>
                <c:pt idx="18">
                  <c:v>0</c:v>
                </c:pt>
                <c:pt idx="19">
                  <c:v>0</c:v>
                </c:pt>
                <c:pt idx="20">
                  <c:v>0</c:v>
                </c:pt>
                <c:pt idx="21">
                  <c:v>0</c:v>
                </c:pt>
                <c:pt idx="22">
                  <c:v>0</c:v>
                </c:pt>
                <c:pt idx="23">
                  <c:v>0</c:v>
                </c:pt>
                <c:pt idx="24">
                  <c:v>0</c:v>
                </c:pt>
                <c:pt idx="25">
                  <c:v>0</c:v>
                </c:pt>
                <c:pt idx="26">
                  <c:v>0</c:v>
                </c:pt>
                <c:pt idx="27">
                  <c:v>0</c:v>
                </c:pt>
              </c:numCache>
            </c:numRef>
          </c:val>
          <c:extLst>
            <c:ext xmlns:c16="http://schemas.microsoft.com/office/drawing/2014/chart" uri="{C3380CC4-5D6E-409C-BE32-E72D297353CC}">
              <c16:uniqueId val="{00000002-5280-4F6D-9C43-441C674864D2}"/>
            </c:ext>
          </c:extLst>
        </c:ser>
        <c:dLbls>
          <c:showLegendKey val="0"/>
          <c:showVal val="0"/>
          <c:showCatName val="0"/>
          <c:showSerName val="0"/>
          <c:showPercent val="0"/>
          <c:showBubbleSize val="0"/>
        </c:dLbls>
        <c:gapWidth val="150"/>
        <c:overlap val="100"/>
        <c:axId val="-847660864"/>
        <c:axId val="-847658544"/>
      </c:barChart>
      <c:catAx>
        <c:axId val="-847660864"/>
        <c:scaling>
          <c:orientation val="minMax"/>
        </c:scaling>
        <c:delete val="1"/>
        <c:axPos val="b"/>
        <c:majorTickMark val="none"/>
        <c:minorTickMark val="none"/>
        <c:tickLblPos val="nextTo"/>
        <c:crossAx val="-847658544"/>
        <c:crosses val="autoZero"/>
        <c:auto val="1"/>
        <c:lblAlgn val="ctr"/>
        <c:lblOffset val="100"/>
        <c:noMultiLvlLbl val="0"/>
      </c:catAx>
      <c:valAx>
        <c:axId val="-84765854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47660864"/>
        <c:crosses val="autoZero"/>
        <c:crossBetween val="between"/>
        <c:maj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ONB</a:t>
            </a:r>
          </a:p>
        </c:rich>
      </c:tx>
      <c:layout>
        <c:manualLayout>
          <c:xMode val="edge"/>
          <c:yMode val="edge"/>
          <c:x val="0.14932337164689"/>
          <c:y val="9.1060241737021805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percentStacked"/>
        <c:varyColors val="0"/>
        <c:ser>
          <c:idx val="0"/>
          <c:order val="0"/>
          <c:spPr>
            <a:solidFill>
              <a:srgbClr val="0096FF"/>
            </a:solidFill>
            <a:ln>
              <a:noFill/>
            </a:ln>
            <a:effectLst/>
          </c:spPr>
          <c:invertIfNegative val="0"/>
          <c:val>
            <c:numRef>
              <c:f>'2016 provider summary'!$C$58:$C$65</c:f>
              <c:numCache>
                <c:formatCode>0.0%</c:formatCode>
                <c:ptCount val="8"/>
                <c:pt idx="0">
                  <c:v>0.98951063390460503</c:v>
                </c:pt>
                <c:pt idx="1">
                  <c:v>0.88379491577824099</c:v>
                </c:pt>
                <c:pt idx="2">
                  <c:v>0.86584184479309201</c:v>
                </c:pt>
                <c:pt idx="3">
                  <c:v>0.86515198997179599</c:v>
                </c:pt>
                <c:pt idx="4">
                  <c:v>0.84434407442362103</c:v>
                </c:pt>
                <c:pt idx="5">
                  <c:v>0.70371148139694095</c:v>
                </c:pt>
                <c:pt idx="6">
                  <c:v>0.60239417387346395</c:v>
                </c:pt>
                <c:pt idx="7">
                  <c:v>0.52728924118569898</c:v>
                </c:pt>
              </c:numCache>
            </c:numRef>
          </c:val>
          <c:extLst>
            <c:ext xmlns:c16="http://schemas.microsoft.com/office/drawing/2014/chart" uri="{C3380CC4-5D6E-409C-BE32-E72D297353CC}">
              <c16:uniqueId val="{00000000-C4F6-49C0-BA65-442E05C1DDB0}"/>
            </c:ext>
          </c:extLst>
        </c:ser>
        <c:ser>
          <c:idx val="1"/>
          <c:order val="1"/>
          <c:spPr>
            <a:solidFill>
              <a:srgbClr val="FFE427"/>
            </a:solidFill>
            <a:ln>
              <a:noFill/>
            </a:ln>
            <a:effectLst/>
          </c:spPr>
          <c:invertIfNegative val="0"/>
          <c:val>
            <c:numRef>
              <c:f>'2016 provider summary'!$D$58:$D$65</c:f>
              <c:numCache>
                <c:formatCode>0.0%</c:formatCode>
                <c:ptCount val="8"/>
                <c:pt idx="0">
                  <c:v>1.04893660953954E-2</c:v>
                </c:pt>
                <c:pt idx="1">
                  <c:v>0.116115327462576</c:v>
                </c:pt>
                <c:pt idx="2">
                  <c:v>0.13415815520690699</c:v>
                </c:pt>
                <c:pt idx="3">
                  <c:v>0.13484801002820401</c:v>
                </c:pt>
                <c:pt idx="4">
                  <c:v>0.155622219226102</c:v>
                </c:pt>
                <c:pt idx="5">
                  <c:v>0.29628851860305899</c:v>
                </c:pt>
                <c:pt idx="6">
                  <c:v>0.397469276285844</c:v>
                </c:pt>
                <c:pt idx="7">
                  <c:v>0.472628189249443</c:v>
                </c:pt>
              </c:numCache>
            </c:numRef>
          </c:val>
          <c:extLst>
            <c:ext xmlns:c16="http://schemas.microsoft.com/office/drawing/2014/chart" uri="{C3380CC4-5D6E-409C-BE32-E72D297353CC}">
              <c16:uniqueId val="{00000001-C4F6-49C0-BA65-442E05C1DDB0}"/>
            </c:ext>
          </c:extLst>
        </c:ser>
        <c:ser>
          <c:idx val="2"/>
          <c:order val="2"/>
          <c:spPr>
            <a:solidFill>
              <a:schemeClr val="accent3"/>
            </a:solidFill>
            <a:ln>
              <a:noFill/>
            </a:ln>
            <a:effectLst/>
          </c:spPr>
          <c:invertIfNegative val="0"/>
          <c:val>
            <c:numRef>
              <c:f>'2016 provider summary'!$E$58:$E$65</c:f>
              <c:numCache>
                <c:formatCode>0.0%</c:formatCode>
                <c:ptCount val="8"/>
                <c:pt idx="0">
                  <c:v>0</c:v>
                </c:pt>
                <c:pt idx="1">
                  <c:v>8.9756759182615196E-5</c:v>
                </c:pt>
                <c:pt idx="2">
                  <c:v>0</c:v>
                </c:pt>
                <c:pt idx="3">
                  <c:v>0</c:v>
                </c:pt>
                <c:pt idx="4">
                  <c:v>3.3706350276392098E-5</c:v>
                </c:pt>
                <c:pt idx="5">
                  <c:v>0</c:v>
                </c:pt>
                <c:pt idx="6">
                  <c:v>1.3654984069185299E-4</c:v>
                </c:pt>
                <c:pt idx="7">
                  <c:v>8.2569564858393202E-5</c:v>
                </c:pt>
              </c:numCache>
            </c:numRef>
          </c:val>
          <c:extLst>
            <c:ext xmlns:c16="http://schemas.microsoft.com/office/drawing/2014/chart" uri="{C3380CC4-5D6E-409C-BE32-E72D297353CC}">
              <c16:uniqueId val="{00000002-C4F6-49C0-BA65-442E05C1DDB0}"/>
            </c:ext>
          </c:extLst>
        </c:ser>
        <c:dLbls>
          <c:showLegendKey val="0"/>
          <c:showVal val="0"/>
          <c:showCatName val="0"/>
          <c:showSerName val="0"/>
          <c:showPercent val="0"/>
          <c:showBubbleSize val="0"/>
        </c:dLbls>
        <c:gapWidth val="150"/>
        <c:overlap val="100"/>
        <c:axId val="-536938800"/>
        <c:axId val="-537012832"/>
      </c:barChart>
      <c:catAx>
        <c:axId val="-536938800"/>
        <c:scaling>
          <c:orientation val="minMax"/>
        </c:scaling>
        <c:delete val="1"/>
        <c:axPos val="b"/>
        <c:majorTickMark val="none"/>
        <c:minorTickMark val="none"/>
        <c:tickLblPos val="nextTo"/>
        <c:crossAx val="-537012832"/>
        <c:crosses val="autoZero"/>
        <c:auto val="1"/>
        <c:lblAlgn val="ctr"/>
        <c:lblOffset val="100"/>
        <c:noMultiLvlLbl val="0"/>
      </c:catAx>
      <c:valAx>
        <c:axId val="-537012832"/>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536938800"/>
        <c:crosses val="autoZero"/>
        <c:crossBetween val="between"/>
        <c:maj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OHR</a:t>
            </a:r>
          </a:p>
        </c:rich>
      </c:tx>
      <c:layout>
        <c:manualLayout>
          <c:xMode val="edge"/>
          <c:yMode val="edge"/>
          <c:x val="0.14965294171917301"/>
          <c:y val="8.643056259133689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percentStacked"/>
        <c:varyColors val="0"/>
        <c:ser>
          <c:idx val="0"/>
          <c:order val="0"/>
          <c:spPr>
            <a:solidFill>
              <a:srgbClr val="0096FF"/>
            </a:solidFill>
            <a:ln>
              <a:noFill/>
            </a:ln>
            <a:effectLst/>
          </c:spPr>
          <c:invertIfNegative val="0"/>
          <c:val>
            <c:numRef>
              <c:f>'2016 provider summary'!$C$2:$C$8</c:f>
              <c:numCache>
                <c:formatCode>0.0%</c:formatCode>
                <c:ptCount val="7"/>
                <c:pt idx="0">
                  <c:v>0.81724023484441</c:v>
                </c:pt>
                <c:pt idx="1">
                  <c:v>0.72004339225320702</c:v>
                </c:pt>
                <c:pt idx="2">
                  <c:v>0.66827838991076105</c:v>
                </c:pt>
                <c:pt idx="3">
                  <c:v>0.65530792038474095</c:v>
                </c:pt>
                <c:pt idx="4">
                  <c:v>0.45893563993549302</c:v>
                </c:pt>
                <c:pt idx="5">
                  <c:v>5.87144992526158E-2</c:v>
                </c:pt>
                <c:pt idx="6">
                  <c:v>3.6525806803446602E-2</c:v>
                </c:pt>
              </c:numCache>
            </c:numRef>
          </c:val>
          <c:extLst>
            <c:ext xmlns:c16="http://schemas.microsoft.com/office/drawing/2014/chart" uri="{C3380CC4-5D6E-409C-BE32-E72D297353CC}">
              <c16:uniqueId val="{00000000-3F3F-4A1E-A58D-85B847E07B2C}"/>
            </c:ext>
          </c:extLst>
        </c:ser>
        <c:ser>
          <c:idx val="1"/>
          <c:order val="1"/>
          <c:spPr>
            <a:solidFill>
              <a:srgbClr val="FFE427"/>
            </a:solidFill>
            <a:ln>
              <a:noFill/>
            </a:ln>
            <a:effectLst/>
          </c:spPr>
          <c:invertIfNegative val="0"/>
          <c:val>
            <c:numRef>
              <c:f>'2016 provider summary'!$D$2:$D$8</c:f>
              <c:numCache>
                <c:formatCode>0.0%</c:formatCode>
                <c:ptCount val="7"/>
                <c:pt idx="0">
                  <c:v>0.18275976515559</c:v>
                </c:pt>
                <c:pt idx="1">
                  <c:v>0.27995660774679298</c:v>
                </c:pt>
                <c:pt idx="2">
                  <c:v>0.33172161008923901</c:v>
                </c:pt>
                <c:pt idx="3">
                  <c:v>0.34469207961525899</c:v>
                </c:pt>
                <c:pt idx="4">
                  <c:v>0.54106436006450698</c:v>
                </c:pt>
                <c:pt idx="5">
                  <c:v>0.94128550074738404</c:v>
                </c:pt>
                <c:pt idx="6">
                  <c:v>0.96347419319655303</c:v>
                </c:pt>
              </c:numCache>
            </c:numRef>
          </c:val>
          <c:extLst>
            <c:ext xmlns:c16="http://schemas.microsoft.com/office/drawing/2014/chart" uri="{C3380CC4-5D6E-409C-BE32-E72D297353CC}">
              <c16:uniqueId val="{00000001-3F3F-4A1E-A58D-85B847E07B2C}"/>
            </c:ext>
          </c:extLst>
        </c:ser>
        <c:ser>
          <c:idx val="2"/>
          <c:order val="2"/>
          <c:spPr>
            <a:solidFill>
              <a:schemeClr val="accent3"/>
            </a:solidFill>
            <a:ln>
              <a:noFill/>
            </a:ln>
            <a:effectLst/>
          </c:spPr>
          <c:invertIfNegative val="0"/>
          <c:val>
            <c:numRef>
              <c:f>'2016 provider summary'!$E$2:$E$8</c:f>
              <c:numCache>
                <c:formatCode>0.0%</c:formatCode>
                <c:ptCount val="7"/>
                <c:pt idx="0">
                  <c:v>0</c:v>
                </c:pt>
                <c:pt idx="1">
                  <c:v>0</c:v>
                </c:pt>
                <c:pt idx="2">
                  <c:v>0</c:v>
                </c:pt>
                <c:pt idx="3">
                  <c:v>0</c:v>
                </c:pt>
                <c:pt idx="4">
                  <c:v>0</c:v>
                </c:pt>
                <c:pt idx="5">
                  <c:v>0</c:v>
                </c:pt>
                <c:pt idx="6">
                  <c:v>0</c:v>
                </c:pt>
              </c:numCache>
            </c:numRef>
          </c:val>
          <c:extLst>
            <c:ext xmlns:c16="http://schemas.microsoft.com/office/drawing/2014/chart" uri="{C3380CC4-5D6E-409C-BE32-E72D297353CC}">
              <c16:uniqueId val="{00000002-3F3F-4A1E-A58D-85B847E07B2C}"/>
            </c:ext>
          </c:extLst>
        </c:ser>
        <c:dLbls>
          <c:showLegendKey val="0"/>
          <c:showVal val="0"/>
          <c:showCatName val="0"/>
          <c:showSerName val="0"/>
          <c:showPercent val="0"/>
          <c:showBubbleSize val="0"/>
        </c:dLbls>
        <c:gapWidth val="150"/>
        <c:overlap val="100"/>
        <c:axId val="-482563552"/>
        <c:axId val="-482574976"/>
      </c:barChart>
      <c:catAx>
        <c:axId val="-482563552"/>
        <c:scaling>
          <c:orientation val="minMax"/>
        </c:scaling>
        <c:delete val="1"/>
        <c:axPos val="b"/>
        <c:majorTickMark val="none"/>
        <c:minorTickMark val="none"/>
        <c:tickLblPos val="nextTo"/>
        <c:crossAx val="-482574976"/>
        <c:crosses val="autoZero"/>
        <c:auto val="1"/>
        <c:lblAlgn val="ctr"/>
        <c:lblOffset val="100"/>
        <c:noMultiLvlLbl val="0"/>
      </c:catAx>
      <c:valAx>
        <c:axId val="-482574976"/>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482563552"/>
        <c:crosses val="autoZero"/>
        <c:crossBetween val="between"/>
        <c:maj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OMW</a:t>
            </a:r>
          </a:p>
        </c:rich>
      </c:tx>
      <c:layout>
        <c:manualLayout>
          <c:xMode val="edge"/>
          <c:yMode val="edge"/>
          <c:x val="0.143798688230554"/>
          <c:y val="9.1060241737021805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percentStacked"/>
        <c:varyColors val="0"/>
        <c:ser>
          <c:idx val="0"/>
          <c:order val="0"/>
          <c:spPr>
            <a:solidFill>
              <a:srgbClr val="0096FF"/>
            </a:solidFill>
            <a:ln>
              <a:noFill/>
            </a:ln>
            <a:effectLst/>
          </c:spPr>
          <c:invertIfNegative val="0"/>
          <c:val>
            <c:numRef>
              <c:f>'2016 provider summary'!$C$45:$C$52</c:f>
              <c:numCache>
                <c:formatCode>0.0%</c:formatCode>
                <c:ptCount val="8"/>
                <c:pt idx="0">
                  <c:v>0.85736847425077101</c:v>
                </c:pt>
                <c:pt idx="1">
                  <c:v>0.60444137812082299</c:v>
                </c:pt>
                <c:pt idx="2">
                  <c:v>0.55927014147798804</c:v>
                </c:pt>
                <c:pt idx="3">
                  <c:v>0.170030612774348</c:v>
                </c:pt>
                <c:pt idx="4">
                  <c:v>0.101352008559479</c:v>
                </c:pt>
                <c:pt idx="5">
                  <c:v>6.98109823090204E-2</c:v>
                </c:pt>
                <c:pt idx="6">
                  <c:v>5.7148463903364297E-2</c:v>
                </c:pt>
                <c:pt idx="7">
                  <c:v>2.19728845254792E-2</c:v>
                </c:pt>
              </c:numCache>
            </c:numRef>
          </c:val>
          <c:extLst>
            <c:ext xmlns:c16="http://schemas.microsoft.com/office/drawing/2014/chart" uri="{C3380CC4-5D6E-409C-BE32-E72D297353CC}">
              <c16:uniqueId val="{00000000-CE4F-4041-A287-D05405D8722C}"/>
            </c:ext>
          </c:extLst>
        </c:ser>
        <c:ser>
          <c:idx val="1"/>
          <c:order val="1"/>
          <c:spPr>
            <a:solidFill>
              <a:srgbClr val="FFE427"/>
            </a:solidFill>
            <a:ln>
              <a:noFill/>
            </a:ln>
            <a:effectLst/>
          </c:spPr>
          <c:invertIfNegative val="0"/>
          <c:val>
            <c:numRef>
              <c:f>'2016 provider summary'!$D$45:$D$52</c:f>
              <c:numCache>
                <c:formatCode>0.0%</c:formatCode>
                <c:ptCount val="8"/>
                <c:pt idx="0">
                  <c:v>0.14263152574922899</c:v>
                </c:pt>
                <c:pt idx="1">
                  <c:v>0.39555862187917701</c:v>
                </c:pt>
                <c:pt idx="2">
                  <c:v>0.44072985852201202</c:v>
                </c:pt>
                <c:pt idx="3">
                  <c:v>0.82996938722565206</c:v>
                </c:pt>
                <c:pt idx="4">
                  <c:v>0.89864799144052099</c:v>
                </c:pt>
                <c:pt idx="5">
                  <c:v>0.93018901769097995</c:v>
                </c:pt>
                <c:pt idx="6">
                  <c:v>0.94285153609663597</c:v>
                </c:pt>
                <c:pt idx="7">
                  <c:v>0.97802711547452104</c:v>
                </c:pt>
              </c:numCache>
            </c:numRef>
          </c:val>
          <c:extLst>
            <c:ext xmlns:c16="http://schemas.microsoft.com/office/drawing/2014/chart" uri="{C3380CC4-5D6E-409C-BE32-E72D297353CC}">
              <c16:uniqueId val="{00000001-CE4F-4041-A287-D05405D8722C}"/>
            </c:ext>
          </c:extLst>
        </c:ser>
        <c:ser>
          <c:idx val="2"/>
          <c:order val="2"/>
          <c:spPr>
            <a:solidFill>
              <a:schemeClr val="accent3"/>
            </a:solidFill>
            <a:ln>
              <a:noFill/>
            </a:ln>
            <a:effectLst/>
          </c:spPr>
          <c:invertIfNegative val="0"/>
          <c:val>
            <c:numRef>
              <c:f>'2016 provider summary'!$E$45:$E$52</c:f>
              <c:numCache>
                <c:formatCode>0.0%</c:formatCode>
                <c:ptCount val="8"/>
                <c:pt idx="0">
                  <c:v>0</c:v>
                </c:pt>
                <c:pt idx="1">
                  <c:v>0</c:v>
                </c:pt>
                <c:pt idx="2">
                  <c:v>0</c:v>
                </c:pt>
                <c:pt idx="3">
                  <c:v>0</c:v>
                </c:pt>
                <c:pt idx="4">
                  <c:v>0</c:v>
                </c:pt>
                <c:pt idx="5">
                  <c:v>0</c:v>
                </c:pt>
                <c:pt idx="6">
                  <c:v>0</c:v>
                </c:pt>
                <c:pt idx="7">
                  <c:v>0</c:v>
                </c:pt>
              </c:numCache>
            </c:numRef>
          </c:val>
          <c:extLst>
            <c:ext xmlns:c16="http://schemas.microsoft.com/office/drawing/2014/chart" uri="{C3380CC4-5D6E-409C-BE32-E72D297353CC}">
              <c16:uniqueId val="{00000002-CE4F-4041-A287-D05405D8722C}"/>
            </c:ext>
          </c:extLst>
        </c:ser>
        <c:dLbls>
          <c:showLegendKey val="0"/>
          <c:showVal val="0"/>
          <c:showCatName val="0"/>
          <c:showSerName val="0"/>
          <c:showPercent val="0"/>
          <c:showBubbleSize val="0"/>
        </c:dLbls>
        <c:gapWidth val="150"/>
        <c:overlap val="100"/>
        <c:axId val="-847749360"/>
        <c:axId val="-847747040"/>
      </c:barChart>
      <c:catAx>
        <c:axId val="-847749360"/>
        <c:scaling>
          <c:orientation val="minMax"/>
        </c:scaling>
        <c:delete val="1"/>
        <c:axPos val="b"/>
        <c:majorTickMark val="none"/>
        <c:minorTickMark val="none"/>
        <c:tickLblPos val="nextTo"/>
        <c:crossAx val="-847747040"/>
        <c:crosses val="autoZero"/>
        <c:auto val="1"/>
        <c:lblAlgn val="ctr"/>
        <c:lblOffset val="100"/>
        <c:noMultiLvlLbl val="0"/>
      </c:catAx>
      <c:valAx>
        <c:axId val="-847747040"/>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847749360"/>
        <c:crosses val="autoZero"/>
        <c:crossBetween val="between"/>
        <c:maj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OSH</a:t>
            </a:r>
          </a:p>
        </c:rich>
      </c:tx>
      <c:layout>
        <c:manualLayout>
          <c:xMode val="edge"/>
          <c:yMode val="edge"/>
          <c:x val="0.194523963431526"/>
          <c:y val="8.4886039789085405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percentStacked"/>
        <c:varyColors val="0"/>
        <c:ser>
          <c:idx val="0"/>
          <c:order val="0"/>
          <c:spPr>
            <a:solidFill>
              <a:srgbClr val="0096FF"/>
            </a:solidFill>
            <a:ln>
              <a:noFill/>
            </a:ln>
            <a:effectLst/>
          </c:spPr>
          <c:invertIfNegative val="0"/>
          <c:val>
            <c:numRef>
              <c:f>'2016 provider summary'!$C$129:$C$133</c:f>
              <c:numCache>
                <c:formatCode>0.0%</c:formatCode>
                <c:ptCount val="5"/>
                <c:pt idx="0">
                  <c:v>0.721851219133406</c:v>
                </c:pt>
                <c:pt idx="1">
                  <c:v>0.65926880334997595</c:v>
                </c:pt>
                <c:pt idx="2">
                  <c:v>0.25623224992111099</c:v>
                </c:pt>
                <c:pt idx="3">
                  <c:v>0.215853437329947</c:v>
                </c:pt>
                <c:pt idx="4">
                  <c:v>1.01658255227109E-2</c:v>
                </c:pt>
              </c:numCache>
            </c:numRef>
          </c:val>
          <c:extLst>
            <c:ext xmlns:c16="http://schemas.microsoft.com/office/drawing/2014/chart" uri="{C3380CC4-5D6E-409C-BE32-E72D297353CC}">
              <c16:uniqueId val="{00000000-8A59-46BC-8BE0-30A74817B60D}"/>
            </c:ext>
          </c:extLst>
        </c:ser>
        <c:ser>
          <c:idx val="1"/>
          <c:order val="1"/>
          <c:spPr>
            <a:solidFill>
              <a:srgbClr val="FFE427"/>
            </a:solidFill>
            <a:ln>
              <a:noFill/>
            </a:ln>
            <a:effectLst/>
          </c:spPr>
          <c:invertIfNegative val="0"/>
          <c:val>
            <c:numRef>
              <c:f>'2016 provider summary'!$D$129:$D$133</c:f>
              <c:numCache>
                <c:formatCode>0.0%</c:formatCode>
                <c:ptCount val="5"/>
                <c:pt idx="0">
                  <c:v>0.278148780866594</c:v>
                </c:pt>
                <c:pt idx="1">
                  <c:v>0.34073119665002399</c:v>
                </c:pt>
                <c:pt idx="2">
                  <c:v>0.74376775007888896</c:v>
                </c:pt>
                <c:pt idx="3">
                  <c:v>0.78414656267005201</c:v>
                </c:pt>
                <c:pt idx="4">
                  <c:v>0.98983417447728905</c:v>
                </c:pt>
              </c:numCache>
            </c:numRef>
          </c:val>
          <c:extLst>
            <c:ext xmlns:c16="http://schemas.microsoft.com/office/drawing/2014/chart" uri="{C3380CC4-5D6E-409C-BE32-E72D297353CC}">
              <c16:uniqueId val="{00000001-8A59-46BC-8BE0-30A74817B60D}"/>
            </c:ext>
          </c:extLst>
        </c:ser>
        <c:ser>
          <c:idx val="2"/>
          <c:order val="2"/>
          <c:spPr>
            <a:solidFill>
              <a:schemeClr val="accent3"/>
            </a:solidFill>
            <a:ln>
              <a:noFill/>
            </a:ln>
            <a:effectLst/>
          </c:spPr>
          <c:invertIfNegative val="0"/>
          <c:val>
            <c:numRef>
              <c:f>'2016 provider summary'!$E$129:$E$133</c:f>
              <c:numCache>
                <c:formatCode>0.0%</c:formatCode>
                <c:ptCount val="5"/>
                <c:pt idx="0">
                  <c:v>0</c:v>
                </c:pt>
                <c:pt idx="1">
                  <c:v>0</c:v>
                </c:pt>
                <c:pt idx="2">
                  <c:v>0</c:v>
                </c:pt>
                <c:pt idx="3">
                  <c:v>0</c:v>
                </c:pt>
                <c:pt idx="4">
                  <c:v>0</c:v>
                </c:pt>
              </c:numCache>
            </c:numRef>
          </c:val>
          <c:extLst>
            <c:ext xmlns:c16="http://schemas.microsoft.com/office/drawing/2014/chart" uri="{C3380CC4-5D6E-409C-BE32-E72D297353CC}">
              <c16:uniqueId val="{00000002-8A59-46BC-8BE0-30A74817B60D}"/>
            </c:ext>
          </c:extLst>
        </c:ser>
        <c:dLbls>
          <c:showLegendKey val="0"/>
          <c:showVal val="0"/>
          <c:showCatName val="0"/>
          <c:showSerName val="0"/>
          <c:showPercent val="0"/>
          <c:showBubbleSize val="0"/>
        </c:dLbls>
        <c:gapWidth val="150"/>
        <c:overlap val="100"/>
        <c:axId val="-847982320"/>
        <c:axId val="-847980272"/>
      </c:barChart>
      <c:catAx>
        <c:axId val="-847982320"/>
        <c:scaling>
          <c:orientation val="minMax"/>
        </c:scaling>
        <c:delete val="1"/>
        <c:axPos val="b"/>
        <c:majorTickMark val="none"/>
        <c:minorTickMark val="none"/>
        <c:tickLblPos val="nextTo"/>
        <c:crossAx val="-847980272"/>
        <c:crosses val="autoZero"/>
        <c:auto val="1"/>
        <c:lblAlgn val="ctr"/>
        <c:lblOffset val="100"/>
        <c:noMultiLvlLbl val="0"/>
      </c:catAx>
      <c:valAx>
        <c:axId val="-847980272"/>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847982320"/>
        <c:crosses val="autoZero"/>
        <c:crossBetween val="between"/>
        <c:maj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sng" strike="noStrike" kern="1200" spc="0" baseline="0">
                <a:solidFill>
                  <a:schemeClr val="tx1">
                    <a:lumMod val="65000"/>
                    <a:lumOff val="35000"/>
                  </a:schemeClr>
                </a:solidFill>
                <a:latin typeface="+mn-lt"/>
                <a:ea typeface="+mn-ea"/>
                <a:cs typeface="+mn-cs"/>
              </a:defRPr>
            </a:pPr>
            <a:r>
              <a:rPr lang="en-US"/>
              <a:t>Agent Selection (%)</a:t>
            </a:r>
          </a:p>
        </c:rich>
      </c:tx>
      <c:layout>
        <c:manualLayout>
          <c:xMode val="edge"/>
          <c:yMode val="edge"/>
          <c:x val="0.27630811669605598"/>
          <c:y val="3.6199095022624403E-2"/>
        </c:manualLayout>
      </c:layout>
      <c:overlay val="0"/>
      <c:spPr>
        <a:noFill/>
        <a:ln>
          <a:noFill/>
        </a:ln>
        <a:effectLst/>
      </c:spPr>
      <c:txPr>
        <a:bodyPr rot="0" spcFirstLastPara="1" vertOverflow="ellipsis" vert="horz" wrap="square" anchor="ctr" anchorCtr="1"/>
        <a:lstStyle/>
        <a:p>
          <a:pPr>
            <a:defRPr sz="1400" b="1" i="0" u="sng"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3832611548556401"/>
          <c:y val="0.30097264948819102"/>
          <c:w val="0.843317562023151"/>
          <c:h val="0.58849411391466899"/>
        </c:manualLayout>
      </c:layout>
      <c:barChart>
        <c:barDir val="col"/>
        <c:grouping val="percentStacked"/>
        <c:varyColors val="0"/>
        <c:ser>
          <c:idx val="0"/>
          <c:order val="0"/>
          <c:tx>
            <c:strRef>
              <c:f>'Summary Tables'!$B$5</c:f>
              <c:strCache>
                <c:ptCount val="1"/>
                <c:pt idx="0">
                  <c:v>isoflurane</c:v>
                </c:pt>
              </c:strCache>
            </c:strRef>
          </c:tx>
          <c:spPr>
            <a:solidFill>
              <a:srgbClr val="FF85FF"/>
            </a:solidFill>
            <a:ln>
              <a:solidFill>
                <a:schemeClr val="tx1"/>
              </a:solidFill>
            </a:ln>
            <a:effectLst/>
          </c:spPr>
          <c:invertIfNegative val="0"/>
          <c:cat>
            <c:strRef>
              <c:f>'Summary Tables'!$C$4:$H$4</c:f>
              <c:strCache>
                <c:ptCount val="6"/>
                <c:pt idx="0">
                  <c:v>2016.1</c:v>
                </c:pt>
                <c:pt idx="1">
                  <c:v>2016.2</c:v>
                </c:pt>
                <c:pt idx="2">
                  <c:v>2017.1</c:v>
                </c:pt>
                <c:pt idx="3">
                  <c:v>2017.2</c:v>
                </c:pt>
                <c:pt idx="4">
                  <c:v>2018.1</c:v>
                </c:pt>
                <c:pt idx="5">
                  <c:v>2018.2</c:v>
                </c:pt>
              </c:strCache>
            </c:strRef>
          </c:cat>
          <c:val>
            <c:numRef>
              <c:f>'Summary Tables'!$C$5:$H$5</c:f>
              <c:numCache>
                <c:formatCode>General</c:formatCode>
                <c:ptCount val="6"/>
                <c:pt idx="0">
                  <c:v>507.3</c:v>
                </c:pt>
                <c:pt idx="1">
                  <c:v>396</c:v>
                </c:pt>
                <c:pt idx="2">
                  <c:v>189.1</c:v>
                </c:pt>
                <c:pt idx="3">
                  <c:v>176.8</c:v>
                </c:pt>
                <c:pt idx="4">
                  <c:v>227.7</c:v>
                </c:pt>
                <c:pt idx="5">
                  <c:v>208.6</c:v>
                </c:pt>
              </c:numCache>
            </c:numRef>
          </c:val>
          <c:extLst>
            <c:ext xmlns:c16="http://schemas.microsoft.com/office/drawing/2014/chart" uri="{C3380CC4-5D6E-409C-BE32-E72D297353CC}">
              <c16:uniqueId val="{00000000-0166-48C8-9189-569FE5AB6FFE}"/>
            </c:ext>
          </c:extLst>
        </c:ser>
        <c:ser>
          <c:idx val="1"/>
          <c:order val="1"/>
          <c:tx>
            <c:strRef>
              <c:f>'Summary Tables'!$B$6</c:f>
              <c:strCache>
                <c:ptCount val="1"/>
                <c:pt idx="0">
                  <c:v>sevoflurane</c:v>
                </c:pt>
              </c:strCache>
            </c:strRef>
          </c:tx>
          <c:spPr>
            <a:solidFill>
              <a:srgbClr val="FFD579"/>
            </a:solidFill>
            <a:ln>
              <a:solidFill>
                <a:schemeClr val="tx1"/>
              </a:solidFill>
            </a:ln>
            <a:effectLst/>
          </c:spPr>
          <c:invertIfNegative val="0"/>
          <c:cat>
            <c:strRef>
              <c:f>'Summary Tables'!$C$4:$H$4</c:f>
              <c:strCache>
                <c:ptCount val="6"/>
                <c:pt idx="0">
                  <c:v>2016.1</c:v>
                </c:pt>
                <c:pt idx="1">
                  <c:v>2016.2</c:v>
                </c:pt>
                <c:pt idx="2">
                  <c:v>2017.1</c:v>
                </c:pt>
                <c:pt idx="3">
                  <c:v>2017.2</c:v>
                </c:pt>
                <c:pt idx="4">
                  <c:v>2018.1</c:v>
                </c:pt>
                <c:pt idx="5">
                  <c:v>2018.2</c:v>
                </c:pt>
              </c:strCache>
            </c:strRef>
          </c:cat>
          <c:val>
            <c:numRef>
              <c:f>'Summary Tables'!$C$6:$H$6</c:f>
              <c:numCache>
                <c:formatCode>General</c:formatCode>
                <c:ptCount val="6"/>
                <c:pt idx="0">
                  <c:v>6619.6</c:v>
                </c:pt>
                <c:pt idx="1">
                  <c:v>6898.7</c:v>
                </c:pt>
                <c:pt idx="2">
                  <c:v>7232.7</c:v>
                </c:pt>
                <c:pt idx="3">
                  <c:v>10534.9</c:v>
                </c:pt>
                <c:pt idx="4">
                  <c:v>10188.9</c:v>
                </c:pt>
                <c:pt idx="5">
                  <c:v>11322</c:v>
                </c:pt>
              </c:numCache>
            </c:numRef>
          </c:val>
          <c:extLst>
            <c:ext xmlns:c16="http://schemas.microsoft.com/office/drawing/2014/chart" uri="{C3380CC4-5D6E-409C-BE32-E72D297353CC}">
              <c16:uniqueId val="{00000001-0166-48C8-9189-569FE5AB6FFE}"/>
            </c:ext>
          </c:extLst>
        </c:ser>
        <c:ser>
          <c:idx val="2"/>
          <c:order val="2"/>
          <c:tx>
            <c:strRef>
              <c:f>'Summary Tables'!$B$7</c:f>
              <c:strCache>
                <c:ptCount val="1"/>
                <c:pt idx="0">
                  <c:v>desflurane</c:v>
                </c:pt>
              </c:strCache>
            </c:strRef>
          </c:tx>
          <c:spPr>
            <a:solidFill>
              <a:srgbClr val="0096FF"/>
            </a:solidFill>
            <a:ln>
              <a:solidFill>
                <a:schemeClr val="tx1"/>
              </a:solidFill>
            </a:ln>
            <a:effectLst/>
          </c:spPr>
          <c:invertIfNegative val="0"/>
          <c:cat>
            <c:strRef>
              <c:f>'Summary Tables'!$C$4:$H$4</c:f>
              <c:strCache>
                <c:ptCount val="6"/>
                <c:pt idx="0">
                  <c:v>2016.1</c:v>
                </c:pt>
                <c:pt idx="1">
                  <c:v>2016.2</c:v>
                </c:pt>
                <c:pt idx="2">
                  <c:v>2017.1</c:v>
                </c:pt>
                <c:pt idx="3">
                  <c:v>2017.2</c:v>
                </c:pt>
                <c:pt idx="4">
                  <c:v>2018.1</c:v>
                </c:pt>
                <c:pt idx="5">
                  <c:v>2018.2</c:v>
                </c:pt>
              </c:strCache>
            </c:strRef>
          </c:cat>
          <c:val>
            <c:numRef>
              <c:f>'Summary Tables'!$C$7:$H$7</c:f>
              <c:numCache>
                <c:formatCode>General</c:formatCode>
                <c:ptCount val="6"/>
                <c:pt idx="0">
                  <c:v>4839.8</c:v>
                </c:pt>
                <c:pt idx="1">
                  <c:v>4721.3999999999996</c:v>
                </c:pt>
                <c:pt idx="2">
                  <c:v>3908.5</c:v>
                </c:pt>
                <c:pt idx="3">
                  <c:v>1314</c:v>
                </c:pt>
                <c:pt idx="4">
                  <c:v>1073.5</c:v>
                </c:pt>
                <c:pt idx="5">
                  <c:v>430.3</c:v>
                </c:pt>
              </c:numCache>
            </c:numRef>
          </c:val>
          <c:extLst>
            <c:ext xmlns:c16="http://schemas.microsoft.com/office/drawing/2014/chart" uri="{C3380CC4-5D6E-409C-BE32-E72D297353CC}">
              <c16:uniqueId val="{00000002-0166-48C8-9189-569FE5AB6FFE}"/>
            </c:ext>
          </c:extLst>
        </c:ser>
        <c:dLbls>
          <c:showLegendKey val="0"/>
          <c:showVal val="0"/>
          <c:showCatName val="0"/>
          <c:showSerName val="0"/>
          <c:showPercent val="0"/>
          <c:showBubbleSize val="0"/>
        </c:dLbls>
        <c:gapWidth val="150"/>
        <c:overlap val="100"/>
        <c:axId val="-364053776"/>
        <c:axId val="-364059632"/>
      </c:barChart>
      <c:catAx>
        <c:axId val="-364053776"/>
        <c:scaling>
          <c:orientation val="minMax"/>
        </c:scaling>
        <c:delete val="0"/>
        <c:axPos val="b"/>
        <c:numFmt formatCode="General" sourceLinked="1"/>
        <c:majorTickMark val="none"/>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64059632"/>
        <c:crosses val="autoZero"/>
        <c:auto val="1"/>
        <c:lblAlgn val="ctr"/>
        <c:lblOffset val="100"/>
        <c:noMultiLvlLbl val="0"/>
      </c:catAx>
      <c:valAx>
        <c:axId val="-364059632"/>
        <c:scaling>
          <c:orientation val="minMax"/>
        </c:scaling>
        <c:delete val="0"/>
        <c:axPos val="l"/>
        <c:numFmt formatCode="0%" sourceLinked="1"/>
        <c:majorTickMark val="cross"/>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64053776"/>
        <c:crosses val="autoZero"/>
        <c:crossBetween val="between"/>
        <c:majorUnit val="0.2"/>
      </c:valAx>
      <c:spPr>
        <a:noFill/>
        <a:ln>
          <a:noFill/>
        </a:ln>
        <a:effectLst/>
      </c:spPr>
    </c:plotArea>
    <c:legend>
      <c:legendPos val="b"/>
      <c:layout>
        <c:manualLayout>
          <c:xMode val="edge"/>
          <c:yMode val="edge"/>
          <c:x val="0.191955101154484"/>
          <c:y val="0.16741169138380399"/>
          <c:w val="0.77843507733499295"/>
          <c:h val="8.738480606590839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F0B772-EFEE-BC4A-B159-7CC05F66BF1E}" type="doc">
      <dgm:prSet loTypeId="urn:microsoft.com/office/officeart/2005/8/layout/venn2" loCatId="" qsTypeId="urn:microsoft.com/office/officeart/2005/8/quickstyle/simple4" qsCatId="simple" csTypeId="urn:microsoft.com/office/officeart/2005/8/colors/accent1_2" csCatId="accent1" phldr="1"/>
      <dgm:spPr/>
      <dgm:t>
        <a:bodyPr/>
        <a:lstStyle/>
        <a:p>
          <a:endParaRPr lang="en-US"/>
        </a:p>
      </dgm:t>
    </dgm:pt>
    <dgm:pt modelId="{4F8BEB9D-1C5E-6B48-BBEA-5AB7F9ECE7D0}">
      <dgm:prSet/>
      <dgm:spPr>
        <a:xfrm>
          <a:off x="305734" y="0"/>
          <a:ext cx="3466386" cy="3466386"/>
        </a:xfrm>
        <a:gradFill rotWithShape="0">
          <a:gsLst>
            <a:gs pos="0">
              <a:sysClr val="window" lastClr="FFFFFF">
                <a:lumMod val="85000"/>
              </a:sysClr>
            </a:gs>
            <a:gs pos="50000">
              <a:sysClr val="window" lastClr="FFFFFF">
                <a:lumMod val="75000"/>
              </a:sysClr>
            </a:gs>
            <a:gs pos="100000">
              <a:sysClr val="window" lastClr="FFFFFF">
                <a:lumMod val="50000"/>
              </a:sysClr>
            </a:gs>
          </a:gsLst>
          <a:lin ang="5400000" scaled="0"/>
        </a:gradFill>
        <a:ln>
          <a:solidFill>
            <a:sysClr val="windowText" lastClr="000000"/>
          </a:solidFill>
        </a:ln>
        <a:effectLst/>
      </dgm:spPr>
      <dgm:t>
        <a:bodyPr/>
        <a:lstStyle/>
        <a:p>
          <a:endParaRPr lang="en-US" dirty="0">
            <a:solidFill>
              <a:sysClr val="window" lastClr="FFFFFF"/>
            </a:solidFill>
            <a:latin typeface="Calibri" panose="020F0502020204030204"/>
            <a:ea typeface="+mn-ea"/>
            <a:cs typeface="+mn-cs"/>
          </a:endParaRPr>
        </a:p>
      </dgm:t>
    </dgm:pt>
    <dgm:pt modelId="{5C723245-C5E1-234E-B0D7-22EB6D50F91B}" type="parTrans" cxnId="{DFA34BD7-5CF8-8D43-BC50-425AA8D7447C}">
      <dgm:prSet/>
      <dgm:spPr/>
      <dgm:t>
        <a:bodyPr/>
        <a:lstStyle/>
        <a:p>
          <a:endParaRPr lang="en-US"/>
        </a:p>
      </dgm:t>
    </dgm:pt>
    <dgm:pt modelId="{217E14E3-E6BB-6647-A126-C0B3F734EA01}" type="sibTrans" cxnId="{DFA34BD7-5CF8-8D43-BC50-425AA8D7447C}">
      <dgm:prSet/>
      <dgm:spPr/>
      <dgm:t>
        <a:bodyPr/>
        <a:lstStyle/>
        <a:p>
          <a:endParaRPr lang="en-US"/>
        </a:p>
      </dgm:t>
    </dgm:pt>
    <dgm:pt modelId="{A4F9802D-9D3A-1149-BA20-C910F2FCB2B5}">
      <dgm:prSet/>
      <dgm:spPr>
        <a:xfrm>
          <a:off x="1085269" y="961658"/>
          <a:ext cx="2390891" cy="2414823"/>
        </a:xfrm>
        <a:gradFill rotWithShape="0">
          <a:gsLst>
            <a:gs pos="0">
              <a:srgbClr val="FFC000">
                <a:lumMod val="20000"/>
                <a:lumOff val="80000"/>
              </a:srgbClr>
            </a:gs>
            <a:gs pos="50000">
              <a:srgbClr val="FFC000">
                <a:lumMod val="60000"/>
                <a:lumOff val="40000"/>
              </a:srgbClr>
            </a:gs>
            <a:gs pos="100000">
              <a:srgbClr val="FFC000">
                <a:lumMod val="50000"/>
              </a:srgbClr>
            </a:gs>
          </a:gsLst>
          <a:lin ang="5400000" scaled="0"/>
        </a:gradFill>
        <a:ln>
          <a:solidFill>
            <a:sysClr val="windowText" lastClr="000000"/>
          </a:solidFill>
        </a:ln>
        <a:effectLst/>
      </dgm:spPr>
      <dgm:t>
        <a:bodyPr/>
        <a:lstStyle/>
        <a:p>
          <a:endParaRPr lang="en-US">
            <a:solidFill>
              <a:sysClr val="window" lastClr="FFFFFF"/>
            </a:solidFill>
            <a:latin typeface="Calibri" panose="020F0502020204030204"/>
            <a:ea typeface="+mn-ea"/>
            <a:cs typeface="+mn-cs"/>
          </a:endParaRPr>
        </a:p>
      </dgm:t>
    </dgm:pt>
    <dgm:pt modelId="{293FE731-3CD3-844D-B028-899C6A8A77D0}" type="parTrans" cxnId="{7943D904-E07E-7C4F-B3E7-C3662BA3D892}">
      <dgm:prSet/>
      <dgm:spPr/>
      <dgm:t>
        <a:bodyPr/>
        <a:lstStyle/>
        <a:p>
          <a:endParaRPr lang="en-US"/>
        </a:p>
      </dgm:t>
    </dgm:pt>
    <dgm:pt modelId="{9CE24299-7460-5B4C-9AE1-92A23A30E7D6}" type="sibTrans" cxnId="{7943D904-E07E-7C4F-B3E7-C3662BA3D892}">
      <dgm:prSet/>
      <dgm:spPr/>
      <dgm:t>
        <a:bodyPr/>
        <a:lstStyle/>
        <a:p>
          <a:endParaRPr lang="en-US"/>
        </a:p>
      </dgm:t>
    </dgm:pt>
    <dgm:pt modelId="{07087640-BE31-E84A-B988-1A9643EAE457}">
      <dgm:prSet/>
      <dgm:spPr>
        <a:xfrm>
          <a:off x="1584037" y="1614015"/>
          <a:ext cx="1715174" cy="1702030"/>
        </a:xfrm>
        <a:gradFill rotWithShape="0">
          <a:gsLst>
            <a:gs pos="0">
              <a:srgbClr val="4472C4">
                <a:lumMod val="20000"/>
                <a:lumOff val="80000"/>
              </a:srgbClr>
            </a:gs>
            <a:gs pos="50000">
              <a:srgbClr val="4472C4">
                <a:lumMod val="60000"/>
                <a:lumOff val="40000"/>
              </a:srgbClr>
            </a:gs>
            <a:gs pos="100000">
              <a:srgbClr val="4472C4">
                <a:lumMod val="50000"/>
              </a:srgbClr>
            </a:gs>
          </a:gsLst>
          <a:lin ang="5400000" scaled="0"/>
        </a:gradFill>
        <a:ln>
          <a:solidFill>
            <a:sysClr val="windowText" lastClr="000000"/>
          </a:solidFill>
        </a:ln>
        <a:effectLst/>
      </dgm:spPr>
      <dgm:t>
        <a:bodyPr/>
        <a:lstStyle/>
        <a:p>
          <a:endParaRPr lang="en-US" dirty="0">
            <a:solidFill>
              <a:sysClr val="window" lastClr="FFFFFF"/>
            </a:solidFill>
            <a:latin typeface="Calibri" panose="020F0502020204030204"/>
            <a:ea typeface="+mn-ea"/>
            <a:cs typeface="+mn-cs"/>
          </a:endParaRPr>
        </a:p>
      </dgm:t>
    </dgm:pt>
    <dgm:pt modelId="{204699C3-A7D1-C048-BE8D-ED217811E824}" type="parTrans" cxnId="{7F50F813-9095-B540-ACB8-D632AD3841E8}">
      <dgm:prSet/>
      <dgm:spPr/>
      <dgm:t>
        <a:bodyPr/>
        <a:lstStyle/>
        <a:p>
          <a:endParaRPr lang="en-US"/>
        </a:p>
      </dgm:t>
    </dgm:pt>
    <dgm:pt modelId="{12852B98-91D9-924E-B853-B51CAC41DE42}" type="sibTrans" cxnId="{7F50F813-9095-B540-ACB8-D632AD3841E8}">
      <dgm:prSet/>
      <dgm:spPr/>
      <dgm:t>
        <a:bodyPr/>
        <a:lstStyle/>
        <a:p>
          <a:endParaRPr lang="en-US"/>
        </a:p>
      </dgm:t>
    </dgm:pt>
    <dgm:pt modelId="{D4C541BF-90A6-C745-B30A-4C8C4F056D33}">
      <dgm:prSet/>
      <dgm:spPr>
        <a:xfrm>
          <a:off x="2020430" y="2045521"/>
          <a:ext cx="1188526" cy="1184048"/>
        </a:xfrm>
        <a:gradFill rotWithShape="0">
          <a:gsLst>
            <a:gs pos="0">
              <a:srgbClr val="ED7D31">
                <a:lumMod val="20000"/>
                <a:lumOff val="80000"/>
              </a:srgbClr>
            </a:gs>
            <a:gs pos="8000">
              <a:srgbClr val="ED7D31">
                <a:lumMod val="40000"/>
                <a:lumOff val="60000"/>
              </a:srgbClr>
            </a:gs>
            <a:gs pos="100000">
              <a:srgbClr val="FF0000"/>
            </a:gs>
          </a:gsLst>
          <a:lin ang="5400000" scaled="0"/>
        </a:gradFill>
        <a:ln>
          <a:solidFill>
            <a:sysClr val="windowText" lastClr="000000"/>
          </a:solidFill>
        </a:ln>
        <a:effectLst/>
      </dgm:spPr>
      <dgm:t>
        <a:bodyPr/>
        <a:lstStyle/>
        <a:p>
          <a:endParaRPr lang="en-US">
            <a:solidFill>
              <a:sysClr val="window" lastClr="FFFFFF"/>
            </a:solidFill>
            <a:latin typeface="Calibri" panose="020F0502020204030204"/>
            <a:ea typeface="+mn-ea"/>
            <a:cs typeface="+mn-cs"/>
          </a:endParaRPr>
        </a:p>
      </dgm:t>
    </dgm:pt>
    <dgm:pt modelId="{95B44970-ED8F-3046-A1EA-84E76C45FE54}" type="parTrans" cxnId="{31F864D3-B52A-BE40-91CF-C36524A4C848}">
      <dgm:prSet/>
      <dgm:spPr/>
      <dgm:t>
        <a:bodyPr/>
        <a:lstStyle/>
        <a:p>
          <a:endParaRPr lang="en-US"/>
        </a:p>
      </dgm:t>
    </dgm:pt>
    <dgm:pt modelId="{ADF036C9-4BE9-AF4D-80CA-20E69B95B437}" type="sibTrans" cxnId="{31F864D3-B52A-BE40-91CF-C36524A4C848}">
      <dgm:prSet/>
      <dgm:spPr/>
      <dgm:t>
        <a:bodyPr/>
        <a:lstStyle/>
        <a:p>
          <a:endParaRPr lang="en-US"/>
        </a:p>
      </dgm:t>
    </dgm:pt>
    <dgm:pt modelId="{0986B04D-F098-9943-8112-8C2761DB28E1}" type="pres">
      <dgm:prSet presAssocID="{62F0B772-EFEE-BC4A-B159-7CC05F66BF1E}" presName="Name0" presStyleCnt="0">
        <dgm:presLayoutVars>
          <dgm:chMax val="7"/>
          <dgm:resizeHandles val="exact"/>
        </dgm:presLayoutVars>
      </dgm:prSet>
      <dgm:spPr/>
    </dgm:pt>
    <dgm:pt modelId="{7BDEFE75-9A5F-AB44-AA93-F1813BF866DF}" type="pres">
      <dgm:prSet presAssocID="{62F0B772-EFEE-BC4A-B159-7CC05F66BF1E}" presName="comp1" presStyleCnt="0"/>
      <dgm:spPr/>
    </dgm:pt>
    <dgm:pt modelId="{24879133-6476-654D-8FE6-C446CD9A5FDC}" type="pres">
      <dgm:prSet presAssocID="{62F0B772-EFEE-BC4A-B159-7CC05F66BF1E}" presName="circle1" presStyleLbl="node1" presStyleIdx="0" presStyleCnt="4" custLinFactNeighborX="-81598" custLinFactNeighborY="3716"/>
      <dgm:spPr>
        <a:prstGeom prst="ellipse">
          <a:avLst/>
        </a:prstGeom>
      </dgm:spPr>
    </dgm:pt>
    <dgm:pt modelId="{D33245C3-0E52-A544-B40A-9ABC5DA38FF1}" type="pres">
      <dgm:prSet presAssocID="{62F0B772-EFEE-BC4A-B159-7CC05F66BF1E}" presName="c1text" presStyleLbl="node1" presStyleIdx="0" presStyleCnt="4">
        <dgm:presLayoutVars>
          <dgm:bulletEnabled val="1"/>
        </dgm:presLayoutVars>
      </dgm:prSet>
      <dgm:spPr/>
    </dgm:pt>
    <dgm:pt modelId="{4C770A10-9A32-AA4A-A6B2-05823DC53079}" type="pres">
      <dgm:prSet presAssocID="{62F0B772-EFEE-BC4A-B159-7CC05F66BF1E}" presName="comp2" presStyleCnt="0"/>
      <dgm:spPr/>
    </dgm:pt>
    <dgm:pt modelId="{DB02BEE5-5EF1-EB4C-90C3-91F84C6D9E8C}" type="pres">
      <dgm:prSet presAssocID="{62F0B772-EFEE-BC4A-B159-7CC05F66BF1E}" presName="circle2" presStyleLbl="node1" presStyleIdx="1" presStyleCnt="4" custScaleX="86217" custScaleY="87080" custLinFactNeighborX="3528" custLinFactNeighborY="592"/>
      <dgm:spPr>
        <a:prstGeom prst="ellipse">
          <a:avLst/>
        </a:prstGeom>
      </dgm:spPr>
    </dgm:pt>
    <dgm:pt modelId="{DB371F99-8944-6140-8D30-D889F47506CD}" type="pres">
      <dgm:prSet presAssocID="{62F0B772-EFEE-BC4A-B159-7CC05F66BF1E}" presName="c2text" presStyleLbl="node1" presStyleIdx="1" presStyleCnt="4">
        <dgm:presLayoutVars>
          <dgm:bulletEnabled val="1"/>
        </dgm:presLayoutVars>
      </dgm:prSet>
      <dgm:spPr/>
    </dgm:pt>
    <dgm:pt modelId="{C6C3E97E-BB81-D748-8A90-BDF59D69E043}" type="pres">
      <dgm:prSet presAssocID="{62F0B772-EFEE-BC4A-B159-7CC05F66BF1E}" presName="comp3" presStyleCnt="0"/>
      <dgm:spPr/>
    </dgm:pt>
    <dgm:pt modelId="{7C0D6BAD-E0F4-0441-9EE8-01132E778691}" type="pres">
      <dgm:prSet presAssocID="{62F0B772-EFEE-BC4A-B159-7CC05F66BF1E}" presName="circle3" presStyleLbl="node1" presStyleIdx="2" presStyleCnt="4" custScaleX="82467" custScaleY="81835" custLinFactNeighborX="11747" custLinFactNeighborY="-2693"/>
      <dgm:spPr>
        <a:prstGeom prst="ellipse">
          <a:avLst/>
        </a:prstGeom>
      </dgm:spPr>
    </dgm:pt>
    <dgm:pt modelId="{4949AA15-B781-3549-B3B0-EE3AF5D1D9B9}" type="pres">
      <dgm:prSet presAssocID="{62F0B772-EFEE-BC4A-B159-7CC05F66BF1E}" presName="c3text" presStyleLbl="node1" presStyleIdx="2" presStyleCnt="4">
        <dgm:presLayoutVars>
          <dgm:bulletEnabled val="1"/>
        </dgm:presLayoutVars>
      </dgm:prSet>
      <dgm:spPr/>
    </dgm:pt>
    <dgm:pt modelId="{426EBE2D-8D0D-1B4D-A9A8-7E3A7800698E}" type="pres">
      <dgm:prSet presAssocID="{62F0B772-EFEE-BC4A-B159-7CC05F66BF1E}" presName="comp4" presStyleCnt="0"/>
      <dgm:spPr/>
    </dgm:pt>
    <dgm:pt modelId="{4ED03B8A-7371-7545-9E6F-6B8B8A81E5DE}" type="pres">
      <dgm:prSet presAssocID="{62F0B772-EFEE-BC4A-B159-7CC05F66BF1E}" presName="circle4" presStyleLbl="node1" presStyleIdx="3" presStyleCnt="4" custScaleX="85718" custScaleY="85395" custLinFactNeighborX="25929" custLinFactNeighborY="-15487"/>
      <dgm:spPr>
        <a:prstGeom prst="ellipse">
          <a:avLst/>
        </a:prstGeom>
      </dgm:spPr>
    </dgm:pt>
    <dgm:pt modelId="{5383E8A3-354B-6C4D-8374-B5EC38E1B94F}" type="pres">
      <dgm:prSet presAssocID="{62F0B772-EFEE-BC4A-B159-7CC05F66BF1E}" presName="c4text" presStyleLbl="node1" presStyleIdx="3" presStyleCnt="4">
        <dgm:presLayoutVars>
          <dgm:bulletEnabled val="1"/>
        </dgm:presLayoutVars>
      </dgm:prSet>
      <dgm:spPr/>
    </dgm:pt>
  </dgm:ptLst>
  <dgm:cxnLst>
    <dgm:cxn modelId="{7943D904-E07E-7C4F-B3E7-C3662BA3D892}" srcId="{62F0B772-EFEE-BC4A-B159-7CC05F66BF1E}" destId="{A4F9802D-9D3A-1149-BA20-C910F2FCB2B5}" srcOrd="1" destOrd="0" parTransId="{293FE731-3CD3-844D-B028-899C6A8A77D0}" sibTransId="{9CE24299-7460-5B4C-9AE1-92A23A30E7D6}"/>
    <dgm:cxn modelId="{A33A9906-EEA4-2D40-844F-D29461267B33}" type="presOf" srcId="{4F8BEB9D-1C5E-6B48-BBEA-5AB7F9ECE7D0}" destId="{D33245C3-0E52-A544-B40A-9ABC5DA38FF1}" srcOrd="1" destOrd="0" presId="urn:microsoft.com/office/officeart/2005/8/layout/venn2"/>
    <dgm:cxn modelId="{7F50F813-9095-B540-ACB8-D632AD3841E8}" srcId="{62F0B772-EFEE-BC4A-B159-7CC05F66BF1E}" destId="{07087640-BE31-E84A-B988-1A9643EAE457}" srcOrd="2" destOrd="0" parTransId="{204699C3-A7D1-C048-BE8D-ED217811E824}" sibTransId="{12852B98-91D9-924E-B853-B51CAC41DE42}"/>
    <dgm:cxn modelId="{A5F6101D-E750-C241-BB11-D583C6F64915}" type="presOf" srcId="{4F8BEB9D-1C5E-6B48-BBEA-5AB7F9ECE7D0}" destId="{24879133-6476-654D-8FE6-C446CD9A5FDC}" srcOrd="0" destOrd="0" presId="urn:microsoft.com/office/officeart/2005/8/layout/venn2"/>
    <dgm:cxn modelId="{0FC64D3A-5C58-BF43-9A01-F42448C50D19}" type="presOf" srcId="{D4C541BF-90A6-C745-B30A-4C8C4F056D33}" destId="{4ED03B8A-7371-7545-9E6F-6B8B8A81E5DE}" srcOrd="0" destOrd="0" presId="urn:microsoft.com/office/officeart/2005/8/layout/venn2"/>
    <dgm:cxn modelId="{40F29D3A-8848-FC48-A558-6C588985B7CF}" type="presOf" srcId="{07087640-BE31-E84A-B988-1A9643EAE457}" destId="{7C0D6BAD-E0F4-0441-9EE8-01132E778691}" srcOrd="0" destOrd="0" presId="urn:microsoft.com/office/officeart/2005/8/layout/venn2"/>
    <dgm:cxn modelId="{1D088A5B-632F-4D42-8F3D-8C5200DF66AD}" type="presOf" srcId="{A4F9802D-9D3A-1149-BA20-C910F2FCB2B5}" destId="{DB371F99-8944-6140-8D30-D889F47506CD}" srcOrd="1" destOrd="0" presId="urn:microsoft.com/office/officeart/2005/8/layout/venn2"/>
    <dgm:cxn modelId="{3EA4C472-C924-7246-BC43-289D2D0B4080}" type="presOf" srcId="{D4C541BF-90A6-C745-B30A-4C8C4F056D33}" destId="{5383E8A3-354B-6C4D-8374-B5EC38E1B94F}" srcOrd="1" destOrd="0" presId="urn:microsoft.com/office/officeart/2005/8/layout/venn2"/>
    <dgm:cxn modelId="{2FF08F92-F332-184D-B9E1-7F65E1AFE702}" type="presOf" srcId="{07087640-BE31-E84A-B988-1A9643EAE457}" destId="{4949AA15-B781-3549-B3B0-EE3AF5D1D9B9}" srcOrd="1" destOrd="0" presId="urn:microsoft.com/office/officeart/2005/8/layout/venn2"/>
    <dgm:cxn modelId="{31F864D3-B52A-BE40-91CF-C36524A4C848}" srcId="{62F0B772-EFEE-BC4A-B159-7CC05F66BF1E}" destId="{D4C541BF-90A6-C745-B30A-4C8C4F056D33}" srcOrd="3" destOrd="0" parTransId="{95B44970-ED8F-3046-A1EA-84E76C45FE54}" sibTransId="{ADF036C9-4BE9-AF4D-80CA-20E69B95B437}"/>
    <dgm:cxn modelId="{DFA34BD7-5CF8-8D43-BC50-425AA8D7447C}" srcId="{62F0B772-EFEE-BC4A-B159-7CC05F66BF1E}" destId="{4F8BEB9D-1C5E-6B48-BBEA-5AB7F9ECE7D0}" srcOrd="0" destOrd="0" parTransId="{5C723245-C5E1-234E-B0D7-22EB6D50F91B}" sibTransId="{217E14E3-E6BB-6647-A126-C0B3F734EA01}"/>
    <dgm:cxn modelId="{3B4276E1-7DAE-264A-8632-12D901C15234}" type="presOf" srcId="{62F0B772-EFEE-BC4A-B159-7CC05F66BF1E}" destId="{0986B04D-F098-9943-8112-8C2761DB28E1}" srcOrd="0" destOrd="0" presId="urn:microsoft.com/office/officeart/2005/8/layout/venn2"/>
    <dgm:cxn modelId="{F3343AF5-3309-EC44-8773-10600DCB1F27}" type="presOf" srcId="{A4F9802D-9D3A-1149-BA20-C910F2FCB2B5}" destId="{DB02BEE5-5EF1-EB4C-90C3-91F84C6D9E8C}" srcOrd="0" destOrd="0" presId="urn:microsoft.com/office/officeart/2005/8/layout/venn2"/>
    <dgm:cxn modelId="{DBA08D0D-E10D-4B40-AF7E-7EF10409E012}" type="presParOf" srcId="{0986B04D-F098-9943-8112-8C2761DB28E1}" destId="{7BDEFE75-9A5F-AB44-AA93-F1813BF866DF}" srcOrd="0" destOrd="0" presId="urn:microsoft.com/office/officeart/2005/8/layout/venn2"/>
    <dgm:cxn modelId="{14364D9F-FF39-954B-B201-1E053785F60C}" type="presParOf" srcId="{7BDEFE75-9A5F-AB44-AA93-F1813BF866DF}" destId="{24879133-6476-654D-8FE6-C446CD9A5FDC}" srcOrd="0" destOrd="0" presId="urn:microsoft.com/office/officeart/2005/8/layout/venn2"/>
    <dgm:cxn modelId="{C3E8E34B-25D6-AD43-BD74-CD741B72D8CD}" type="presParOf" srcId="{7BDEFE75-9A5F-AB44-AA93-F1813BF866DF}" destId="{D33245C3-0E52-A544-B40A-9ABC5DA38FF1}" srcOrd="1" destOrd="0" presId="urn:microsoft.com/office/officeart/2005/8/layout/venn2"/>
    <dgm:cxn modelId="{B331C0ED-D380-1F49-B8E5-8952CDC5E4A2}" type="presParOf" srcId="{0986B04D-F098-9943-8112-8C2761DB28E1}" destId="{4C770A10-9A32-AA4A-A6B2-05823DC53079}" srcOrd="1" destOrd="0" presId="urn:microsoft.com/office/officeart/2005/8/layout/venn2"/>
    <dgm:cxn modelId="{B61030D0-BA8A-6B44-926C-94691D4E839B}" type="presParOf" srcId="{4C770A10-9A32-AA4A-A6B2-05823DC53079}" destId="{DB02BEE5-5EF1-EB4C-90C3-91F84C6D9E8C}" srcOrd="0" destOrd="0" presId="urn:microsoft.com/office/officeart/2005/8/layout/venn2"/>
    <dgm:cxn modelId="{7D5348A7-4233-534A-8350-1E0ED41600CF}" type="presParOf" srcId="{4C770A10-9A32-AA4A-A6B2-05823DC53079}" destId="{DB371F99-8944-6140-8D30-D889F47506CD}" srcOrd="1" destOrd="0" presId="urn:microsoft.com/office/officeart/2005/8/layout/venn2"/>
    <dgm:cxn modelId="{91AA6D27-A25A-174C-AB00-2F82CEACCDB7}" type="presParOf" srcId="{0986B04D-F098-9943-8112-8C2761DB28E1}" destId="{C6C3E97E-BB81-D748-8A90-BDF59D69E043}" srcOrd="2" destOrd="0" presId="urn:microsoft.com/office/officeart/2005/8/layout/venn2"/>
    <dgm:cxn modelId="{0FFF6143-C6CD-4042-98A9-1FE8379847D7}" type="presParOf" srcId="{C6C3E97E-BB81-D748-8A90-BDF59D69E043}" destId="{7C0D6BAD-E0F4-0441-9EE8-01132E778691}" srcOrd="0" destOrd="0" presId="urn:microsoft.com/office/officeart/2005/8/layout/venn2"/>
    <dgm:cxn modelId="{C12948C2-C63B-DD4B-BD0C-ACA1F9077590}" type="presParOf" srcId="{C6C3E97E-BB81-D748-8A90-BDF59D69E043}" destId="{4949AA15-B781-3549-B3B0-EE3AF5D1D9B9}" srcOrd="1" destOrd="0" presId="urn:microsoft.com/office/officeart/2005/8/layout/venn2"/>
    <dgm:cxn modelId="{28768B88-2A0B-C640-AEEC-8239C1759B63}" type="presParOf" srcId="{0986B04D-F098-9943-8112-8C2761DB28E1}" destId="{426EBE2D-8D0D-1B4D-A9A8-7E3A7800698E}" srcOrd="3" destOrd="0" presId="urn:microsoft.com/office/officeart/2005/8/layout/venn2"/>
    <dgm:cxn modelId="{036947B3-1E1A-1147-96FB-AE177421C327}" type="presParOf" srcId="{426EBE2D-8D0D-1B4D-A9A8-7E3A7800698E}" destId="{4ED03B8A-7371-7545-9E6F-6B8B8A81E5DE}" srcOrd="0" destOrd="0" presId="urn:microsoft.com/office/officeart/2005/8/layout/venn2"/>
    <dgm:cxn modelId="{B297C36D-C0C7-364D-B424-77E50842BFA9}" type="presParOf" srcId="{426EBE2D-8D0D-1B4D-A9A8-7E3A7800698E}" destId="{5383E8A3-354B-6C4D-8374-B5EC38E1B94F}" srcOrd="1" destOrd="0" presId="urn:microsoft.com/office/officeart/2005/8/layout/ven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879133-6476-654D-8FE6-C446CD9A5FDC}">
      <dsp:nvSpPr>
        <dsp:cNvPr id="0" name=""/>
        <dsp:cNvSpPr/>
      </dsp:nvSpPr>
      <dsp:spPr>
        <a:xfrm>
          <a:off x="0" y="0"/>
          <a:ext cx="2767519" cy="2767519"/>
        </a:xfrm>
        <a:prstGeom prst="ellipse">
          <a:avLst/>
        </a:prstGeom>
        <a:gradFill rotWithShape="0">
          <a:gsLst>
            <a:gs pos="0">
              <a:sysClr val="window" lastClr="FFFFFF">
                <a:lumMod val="85000"/>
              </a:sysClr>
            </a:gs>
            <a:gs pos="50000">
              <a:sysClr val="window" lastClr="FFFFFF">
                <a:lumMod val="75000"/>
              </a:sysClr>
            </a:gs>
            <a:gs pos="100000">
              <a:sysClr val="window" lastClr="FFFFFF">
                <a:lumMod val="50000"/>
              </a:sysClr>
            </a:gs>
          </a:gsLst>
          <a:lin ang="5400000" scaled="0"/>
        </a:gradFill>
        <a:ln>
          <a:solidFill>
            <a:sysClr val="windowText" lastClr="0000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endParaRPr lang="en-US" sz="1400" kern="1200" dirty="0">
            <a:solidFill>
              <a:sysClr val="window" lastClr="FFFFFF"/>
            </a:solidFill>
            <a:latin typeface="Calibri" panose="020F0502020204030204"/>
            <a:ea typeface="+mn-ea"/>
            <a:cs typeface="+mn-cs"/>
          </a:endParaRPr>
        </a:p>
      </dsp:txBody>
      <dsp:txXfrm>
        <a:off x="996860" y="138375"/>
        <a:ext cx="773798" cy="415128"/>
      </dsp:txXfrm>
    </dsp:sp>
    <dsp:sp modelId="{DB02BEE5-5EF1-EB4C-90C3-91F84C6D9E8C}">
      <dsp:nvSpPr>
        <dsp:cNvPr id="0" name=""/>
        <dsp:cNvSpPr/>
      </dsp:nvSpPr>
      <dsp:spPr>
        <a:xfrm>
          <a:off x="697032" y="709636"/>
          <a:ext cx="1908858" cy="1927965"/>
        </a:xfrm>
        <a:prstGeom prst="ellipse">
          <a:avLst/>
        </a:prstGeom>
        <a:gradFill rotWithShape="0">
          <a:gsLst>
            <a:gs pos="0">
              <a:srgbClr val="FFC000">
                <a:lumMod val="20000"/>
                <a:lumOff val="80000"/>
              </a:srgbClr>
            </a:gs>
            <a:gs pos="50000">
              <a:srgbClr val="FFC000">
                <a:lumMod val="60000"/>
                <a:lumOff val="40000"/>
              </a:srgbClr>
            </a:gs>
            <a:gs pos="100000">
              <a:srgbClr val="FFC000">
                <a:lumMod val="50000"/>
              </a:srgbClr>
            </a:gs>
          </a:gsLst>
          <a:lin ang="5400000" scaled="0"/>
        </a:gradFill>
        <a:ln>
          <a:solidFill>
            <a:sysClr val="windowText" lastClr="0000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endParaRPr lang="en-US" sz="1200" kern="1200">
            <a:solidFill>
              <a:sysClr val="window" lastClr="FFFFFF"/>
            </a:solidFill>
            <a:latin typeface="Calibri" panose="020F0502020204030204"/>
            <a:ea typeface="+mn-ea"/>
            <a:cs typeface="+mn-cs"/>
          </a:endParaRPr>
        </a:p>
      </dsp:txBody>
      <dsp:txXfrm>
        <a:off x="1317888" y="825314"/>
        <a:ext cx="667145" cy="347033"/>
      </dsp:txXfrm>
    </dsp:sp>
    <dsp:sp modelId="{7C0D6BAD-E0F4-0441-9EE8-01132E778691}">
      <dsp:nvSpPr>
        <dsp:cNvPr id="0" name=""/>
        <dsp:cNvSpPr/>
      </dsp:nvSpPr>
      <dsp:spPr>
        <a:xfrm>
          <a:off x="1083724" y="1213106"/>
          <a:ext cx="1369374" cy="1358879"/>
        </a:xfrm>
        <a:prstGeom prst="ellipse">
          <a:avLst/>
        </a:prstGeom>
        <a:gradFill rotWithShape="0">
          <a:gsLst>
            <a:gs pos="0">
              <a:srgbClr val="4472C4">
                <a:lumMod val="20000"/>
                <a:lumOff val="80000"/>
              </a:srgbClr>
            </a:gs>
            <a:gs pos="50000">
              <a:srgbClr val="4472C4">
                <a:lumMod val="60000"/>
                <a:lumOff val="40000"/>
              </a:srgbClr>
            </a:gs>
            <a:gs pos="100000">
              <a:srgbClr val="4472C4">
                <a:lumMod val="50000"/>
              </a:srgbClr>
            </a:gs>
          </a:gsLst>
          <a:lin ang="5400000" scaled="0"/>
        </a:gradFill>
        <a:ln>
          <a:solidFill>
            <a:sysClr val="windowText" lastClr="0000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endParaRPr lang="en-US" sz="1000" kern="1200" dirty="0">
            <a:solidFill>
              <a:sysClr val="window" lastClr="FFFFFF"/>
            </a:solidFill>
            <a:latin typeface="Calibri" panose="020F0502020204030204"/>
            <a:ea typeface="+mn-ea"/>
            <a:cs typeface="+mn-cs"/>
          </a:endParaRPr>
        </a:p>
      </dsp:txBody>
      <dsp:txXfrm>
        <a:off x="1449347" y="1315022"/>
        <a:ext cx="638128" cy="305747"/>
      </dsp:txXfrm>
    </dsp:sp>
    <dsp:sp modelId="{4ED03B8A-7371-7545-9E6F-6B8B8A81E5DE}">
      <dsp:nvSpPr>
        <dsp:cNvPr id="0" name=""/>
        <dsp:cNvSpPr/>
      </dsp:nvSpPr>
      <dsp:spPr>
        <a:xfrm>
          <a:off x="1385934" y="1569908"/>
          <a:ext cx="948905" cy="945329"/>
        </a:xfrm>
        <a:prstGeom prst="ellipse">
          <a:avLst/>
        </a:prstGeom>
        <a:gradFill rotWithShape="0">
          <a:gsLst>
            <a:gs pos="0">
              <a:srgbClr val="ED7D31">
                <a:lumMod val="20000"/>
                <a:lumOff val="80000"/>
              </a:srgbClr>
            </a:gs>
            <a:gs pos="8000">
              <a:srgbClr val="ED7D31">
                <a:lumMod val="40000"/>
                <a:lumOff val="60000"/>
              </a:srgbClr>
            </a:gs>
            <a:gs pos="100000">
              <a:srgbClr val="FF0000"/>
            </a:gs>
          </a:gsLst>
          <a:lin ang="5400000" scaled="0"/>
        </a:gradFill>
        <a:ln>
          <a:solidFill>
            <a:sysClr val="windowText" lastClr="0000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endParaRPr lang="en-US" sz="1600" kern="1200">
            <a:solidFill>
              <a:sysClr val="window" lastClr="FFFFFF"/>
            </a:solidFill>
            <a:latin typeface="Calibri" panose="020F0502020204030204"/>
            <a:ea typeface="+mn-ea"/>
            <a:cs typeface="+mn-cs"/>
          </a:endParaRPr>
        </a:p>
      </dsp:txBody>
      <dsp:txXfrm>
        <a:off x="1524898" y="1806241"/>
        <a:ext cx="670977" cy="472664"/>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BDC6E6-8FC7-46B9-A6AA-8BAA0D646B7E}" type="datetimeFigureOut">
              <a:rPr lang="en-US" smtClean="0"/>
              <a:t>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E17530-80BF-422E-A336-1963A9A4816C}" type="slidenum">
              <a:rPr lang="en-US" smtClean="0"/>
              <a:t>‹#›</a:t>
            </a:fld>
            <a:endParaRPr lang="en-US"/>
          </a:p>
        </p:txBody>
      </p:sp>
    </p:spTree>
    <p:extLst>
      <p:ext uri="{BB962C8B-B14F-4D97-AF65-F5344CB8AC3E}">
        <p14:creationId xmlns:p14="http://schemas.microsoft.com/office/powerpoint/2010/main" val="962755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everyone, thank you for joining me for this presentation on sustainability in surgery. This is a presentation originally presented in April of this year at SAGES, or society of American gastrointestinal and endoscopic surgeons,. Although this presentation mostly discusses how to make a business case on sustainability for hospital executives, I kept the original content for this video because I thought a real-world example of how sustainability can be applied at hospitals could enhance the educational value of the concept of sustainability in health care.</a:t>
            </a:r>
          </a:p>
          <a:p>
            <a:r>
              <a:rPr lang="en-US" dirty="0"/>
              <a:t>As a quick introduction, I am a general surgeon, board certified for 25 years, currently serving as Chief Medical Officer for Advantus Health Partners, which is the supply chain department under Bon Secours Mercy Health, a 48 hospital system based in Cincinnati Ohio. </a:t>
            </a:r>
          </a:p>
        </p:txBody>
      </p:sp>
      <p:sp>
        <p:nvSpPr>
          <p:cNvPr id="4" name="Slide Number Placeholder 3"/>
          <p:cNvSpPr>
            <a:spLocks noGrp="1"/>
          </p:cNvSpPr>
          <p:nvPr>
            <p:ph type="sldNum" sz="quarter" idx="5"/>
          </p:nvPr>
        </p:nvSpPr>
        <p:spPr/>
        <p:txBody>
          <a:bodyPr/>
          <a:lstStyle/>
          <a:p>
            <a:fld id="{7DE17530-80BF-422E-A336-1963A9A4816C}" type="slidenum">
              <a:rPr lang="en-US" smtClean="0"/>
              <a:t>1</a:t>
            </a:fld>
            <a:endParaRPr lang="en-US"/>
          </a:p>
        </p:txBody>
      </p:sp>
    </p:spTree>
    <p:extLst>
      <p:ext uri="{BB962C8B-B14F-4D97-AF65-F5344CB8AC3E}">
        <p14:creationId xmlns:p14="http://schemas.microsoft.com/office/powerpoint/2010/main" val="36609716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why build a sustainability program? What are the direct benefits to the hospital? Besides the direct reduction of carbon emissions and positively impacting the health outcomes of your communities, there are some business related benefits, such as significant cost savings through reduction in waste and supply expenses. A healthier hospital staff means fewer absences and less utilization of health insurance. The hospital gains a positive image by demonstrating a commitment toward serving the community through responsible and ethical practices, which attracts more patients, aligned clinicians and other stakeholders. Sustainability programs can also help meet regulatory compliance and mitigate risks, and hospitals can also receive a sustainable health care certification through the Joint Commission, an accrediting body that sets standards of care and operations for hospitals. </a:t>
            </a:r>
          </a:p>
        </p:txBody>
      </p:sp>
      <p:sp>
        <p:nvSpPr>
          <p:cNvPr id="4" name="Slide Number Placeholder 3"/>
          <p:cNvSpPr>
            <a:spLocks noGrp="1"/>
          </p:cNvSpPr>
          <p:nvPr>
            <p:ph type="sldNum" sz="quarter" idx="5"/>
          </p:nvPr>
        </p:nvSpPr>
        <p:spPr/>
        <p:txBody>
          <a:bodyPr/>
          <a:lstStyle/>
          <a:p>
            <a:fld id="{7DE17530-80BF-422E-A336-1963A9A4816C}" type="slidenum">
              <a:rPr lang="en-US" smtClean="0"/>
              <a:t>10</a:t>
            </a:fld>
            <a:endParaRPr lang="en-US"/>
          </a:p>
        </p:txBody>
      </p:sp>
    </p:spTree>
    <p:extLst>
      <p:ext uri="{BB962C8B-B14F-4D97-AF65-F5344CB8AC3E}">
        <p14:creationId xmlns:p14="http://schemas.microsoft.com/office/powerpoint/2010/main" val="36675776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steps that hospitals can take toward creating a sustainability program. </a:t>
            </a:r>
          </a:p>
        </p:txBody>
      </p:sp>
      <p:sp>
        <p:nvSpPr>
          <p:cNvPr id="4" name="Slide Number Placeholder 3"/>
          <p:cNvSpPr>
            <a:spLocks noGrp="1"/>
          </p:cNvSpPr>
          <p:nvPr>
            <p:ph type="sldNum" sz="quarter" idx="5"/>
          </p:nvPr>
        </p:nvSpPr>
        <p:spPr/>
        <p:txBody>
          <a:bodyPr/>
          <a:lstStyle/>
          <a:p>
            <a:fld id="{7DE17530-80BF-422E-A336-1963A9A4816C}" type="slidenum">
              <a:rPr lang="en-US" smtClean="0"/>
              <a:t>11</a:t>
            </a:fld>
            <a:endParaRPr lang="en-US"/>
          </a:p>
        </p:txBody>
      </p:sp>
    </p:spTree>
    <p:extLst>
      <p:ext uri="{BB962C8B-B14F-4D97-AF65-F5344CB8AC3E}">
        <p14:creationId xmlns:p14="http://schemas.microsoft.com/office/powerpoint/2010/main" val="8268987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real life example of a successful program to reduce carbon emissions: reducing the impact of anesthetic gases. It is well known that of the three most commonly used anesthetic gases, desflurane has the most potent and long last greenhouse gas effect, about 14 times worse than the next commonly used gas, sevoflurane. Desflurane also happens to be typically more expensive than sevoflurane.</a:t>
            </a:r>
          </a:p>
        </p:txBody>
      </p:sp>
      <p:sp>
        <p:nvSpPr>
          <p:cNvPr id="4" name="Slide Number Placeholder 3"/>
          <p:cNvSpPr>
            <a:spLocks noGrp="1"/>
          </p:cNvSpPr>
          <p:nvPr>
            <p:ph type="sldNum" sz="quarter" idx="5"/>
          </p:nvPr>
        </p:nvSpPr>
        <p:spPr/>
        <p:txBody>
          <a:bodyPr/>
          <a:lstStyle/>
          <a:p>
            <a:fld id="{7DE17530-80BF-422E-A336-1963A9A4816C}" type="slidenum">
              <a:rPr lang="en-US" smtClean="0"/>
              <a:t>12</a:t>
            </a:fld>
            <a:endParaRPr lang="en-US"/>
          </a:p>
        </p:txBody>
      </p:sp>
    </p:spTree>
    <p:extLst>
      <p:ext uri="{BB962C8B-B14F-4D97-AF65-F5344CB8AC3E}">
        <p14:creationId xmlns:p14="http://schemas.microsoft.com/office/powerpoint/2010/main" val="13479227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2016, one of my colleagues Dr. </a:t>
            </a:r>
            <a:r>
              <a:rPr lang="en-US" dirty="0" err="1"/>
              <a:t>Chesebro</a:t>
            </a:r>
            <a:r>
              <a:rPr lang="en-US" dirty="0"/>
              <a:t>, an anesthesiologist at Providence, researched the variations in anesthetic gas choice by anesthesiologists practicing at 8 hospitals in the Oregon region. In this slide, each vertical line represents an individual anesthesiologist, and the color shows the percentage of cases where desflurane, sevoflurane, and isoflurane was used, in blue, yellow, and pink, respectively. There is no clinical reason to explain this much variability, other than simple physician preference. That is, there is no strong evidence that one gas has better clinical outcomes than another, and there are no standardized guidelines that are followed by anesthesiologists. It is very common among physicians to choose products and techniques based on personal experience rather than actual data or evidence, even when evidence exists to support standardizing practices.</a:t>
            </a:r>
          </a:p>
        </p:txBody>
      </p:sp>
      <p:sp>
        <p:nvSpPr>
          <p:cNvPr id="4" name="Slide Number Placeholder 3"/>
          <p:cNvSpPr>
            <a:spLocks noGrp="1"/>
          </p:cNvSpPr>
          <p:nvPr>
            <p:ph type="sldNum" sz="quarter" idx="5"/>
          </p:nvPr>
        </p:nvSpPr>
        <p:spPr/>
        <p:txBody>
          <a:bodyPr/>
          <a:lstStyle/>
          <a:p>
            <a:fld id="{7DE17530-80BF-422E-A336-1963A9A4816C}" type="slidenum">
              <a:rPr lang="en-US" smtClean="0"/>
              <a:t>13</a:t>
            </a:fld>
            <a:endParaRPr lang="en-US"/>
          </a:p>
        </p:txBody>
      </p:sp>
    </p:spTree>
    <p:extLst>
      <p:ext uri="{BB962C8B-B14F-4D97-AF65-F5344CB8AC3E}">
        <p14:creationId xmlns:p14="http://schemas.microsoft.com/office/powerpoint/2010/main" val="1898536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the next two years, Dr. </a:t>
            </a:r>
            <a:r>
              <a:rPr lang="en-US" dirty="0" err="1"/>
              <a:t>Chesebro</a:t>
            </a:r>
            <a:r>
              <a:rPr lang="en-US" dirty="0"/>
              <a:t> worked with the anesthesiologists to share data and align them to goals of reducing GHG effects. As you can see, use of desflurane dramatically decreased over the years as well as more efficiency use of sevoflurane, and they were able to reduce not only the GHG emissions but also the overall cost of anesthesia gas use. And while these changes were occurring, there was no negative impact on patient care, as indicated by time to get the patient our of the OR and how long it took for the patient to recover in the post anesthesia care unit. </a:t>
            </a:r>
          </a:p>
        </p:txBody>
      </p:sp>
      <p:sp>
        <p:nvSpPr>
          <p:cNvPr id="4" name="Slide Number Placeholder 3"/>
          <p:cNvSpPr>
            <a:spLocks noGrp="1"/>
          </p:cNvSpPr>
          <p:nvPr>
            <p:ph type="sldNum" sz="quarter" idx="5"/>
          </p:nvPr>
        </p:nvSpPr>
        <p:spPr/>
        <p:txBody>
          <a:bodyPr/>
          <a:lstStyle/>
          <a:p>
            <a:fld id="{7DE17530-80BF-422E-A336-1963A9A4816C}" type="slidenum">
              <a:rPr lang="en-US" smtClean="0"/>
              <a:t>14</a:t>
            </a:fld>
            <a:endParaRPr lang="en-US"/>
          </a:p>
        </p:txBody>
      </p:sp>
    </p:spTree>
    <p:extLst>
      <p:ext uri="{BB962C8B-B14F-4D97-AF65-F5344CB8AC3E}">
        <p14:creationId xmlns:p14="http://schemas.microsoft.com/office/powerpoint/2010/main" val="4034609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563563"/>
            <a:ext cx="5632450" cy="3168650"/>
          </a:xfrm>
        </p:spPr>
      </p:sp>
      <p:sp>
        <p:nvSpPr>
          <p:cNvPr id="3" name="Notes Placeholder 2"/>
          <p:cNvSpPr>
            <a:spLocks noGrp="1"/>
          </p:cNvSpPr>
          <p:nvPr>
            <p:ph type="body" idx="1"/>
          </p:nvPr>
        </p:nvSpPr>
        <p:spPr/>
        <p:txBody>
          <a:bodyPr/>
          <a:lstStyle/>
          <a:p>
            <a:r>
              <a:rPr lang="en-US" dirty="0"/>
              <a:t>Another example is reprocessing and reusing single-use surgical devices. Many surgical devices are disposable, designed to be single use only, ostensibly because of the risk of infection, or because certain components cannot be re-sterilized. Many of these products are low-cost plastics such as catheters and tubes, but some products cost hundreds, possibly thousands of dollars, such as surgical staplers, energy devices, sawblades, drill bits, cardiac wires and probes, and other potentially reusable products. While some of these products could easily be </a:t>
            </a:r>
            <a:r>
              <a:rPr lang="en-US" dirty="0" err="1"/>
              <a:t>resterilized</a:t>
            </a:r>
            <a:r>
              <a:rPr lang="en-US" dirty="0"/>
              <a:t> and reused, some of the barriers against this practice include the high cost of reprocessing, resistance from the original manufacturers, and unfounded fear by clinicians that reusing a product poses risks to the patients such as infection and poor quality. However, reprocessing companies do exist and are overseen by the FDA. </a:t>
            </a:r>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F34805-1F01-4BDA-A8CA-FCEA2B4BC8D0}" type="datetime3">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 August 2025</a:t>
            </a:fld>
            <a:endParaRPr kumimoji="0" 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5EBCF4-26FC-4F76-8DA1-52FDDC328D44}" type="slidenum">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30528824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pictures of one of these companies. Here, Reprocessing is more than just simply sterilizing a used product and repackaging it. In this example of reprocessing a </a:t>
            </a:r>
            <a:r>
              <a:rPr lang="en-US" dirty="0" err="1"/>
              <a:t>Ligasure</a:t>
            </a:r>
            <a:r>
              <a:rPr lang="en-US" dirty="0"/>
              <a:t> device, each product is actually taken apart, carefully inspected and reassembled to meet standards higher than the original manufacturing, testing each product before packaging. This is because a reprocessed product that fails during patient use will be seen as a failure of the entire reprocessing system, whereas a failed original product would simply be seen as an outlier. </a:t>
            </a:r>
          </a:p>
        </p:txBody>
      </p:sp>
      <p:sp>
        <p:nvSpPr>
          <p:cNvPr id="4" name="Slide Number Placeholder 3"/>
          <p:cNvSpPr>
            <a:spLocks noGrp="1"/>
          </p:cNvSpPr>
          <p:nvPr>
            <p:ph type="sldNum" sz="quarter" idx="5"/>
          </p:nvPr>
        </p:nvSpPr>
        <p:spPr/>
        <p:txBody>
          <a:bodyPr/>
          <a:lstStyle/>
          <a:p>
            <a:fld id="{7DE17530-80BF-422E-A336-1963A9A4816C}" type="slidenum">
              <a:rPr lang="en-US" smtClean="0"/>
              <a:t>16</a:t>
            </a:fld>
            <a:endParaRPr lang="en-US"/>
          </a:p>
        </p:txBody>
      </p:sp>
    </p:spTree>
    <p:extLst>
      <p:ext uri="{BB962C8B-B14F-4D97-AF65-F5344CB8AC3E}">
        <p14:creationId xmlns:p14="http://schemas.microsoft.com/office/powerpoint/2010/main" val="10685246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here Each product is hand tested before being packaged for resale, and thus undergoing a more rigorous quality assurance process. </a:t>
            </a:r>
          </a:p>
        </p:txBody>
      </p:sp>
      <p:sp>
        <p:nvSpPr>
          <p:cNvPr id="4" name="Slide Number Placeholder 3"/>
          <p:cNvSpPr>
            <a:spLocks noGrp="1"/>
          </p:cNvSpPr>
          <p:nvPr>
            <p:ph type="sldNum" sz="quarter" idx="5"/>
          </p:nvPr>
        </p:nvSpPr>
        <p:spPr/>
        <p:txBody>
          <a:bodyPr/>
          <a:lstStyle/>
          <a:p>
            <a:fld id="{7DE17530-80BF-422E-A336-1963A9A4816C}" type="slidenum">
              <a:rPr lang="en-US" smtClean="0"/>
              <a:t>17</a:t>
            </a:fld>
            <a:endParaRPr lang="en-US"/>
          </a:p>
        </p:txBody>
      </p:sp>
    </p:spTree>
    <p:extLst>
      <p:ext uri="{BB962C8B-B14F-4D97-AF65-F5344CB8AC3E}">
        <p14:creationId xmlns:p14="http://schemas.microsoft.com/office/powerpoint/2010/main" val="25404343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some suggestion that the quality of reprocessed products actually may be superior to original devices. In this study that was published about 10 years ago, another colleague of mine, Dr. Loftus originally intended to show that reprocessed products had worse quality than original products. OEM stands for original equipment manufacturer and RP stands for reprocessed product. To his surprise, his study showed exactly the opposite, that reprocessed products actually demonstrated fewer defects in clinical use than the OEM products. This might be partially due to the careful inspection and testing of each product for reprocessing, as opposed to the random sampling quality checks of OEM products.</a:t>
            </a:r>
          </a:p>
        </p:txBody>
      </p:sp>
      <p:sp>
        <p:nvSpPr>
          <p:cNvPr id="4" name="Slide Number Placeholder 3"/>
          <p:cNvSpPr>
            <a:spLocks noGrp="1"/>
          </p:cNvSpPr>
          <p:nvPr>
            <p:ph type="sldNum" sz="quarter" idx="5"/>
          </p:nvPr>
        </p:nvSpPr>
        <p:spPr/>
        <p:txBody>
          <a:bodyPr/>
          <a:lstStyle/>
          <a:p>
            <a:fld id="{7DE17530-80BF-422E-A336-1963A9A4816C}" type="slidenum">
              <a:rPr lang="en-US" smtClean="0"/>
              <a:t>18</a:t>
            </a:fld>
            <a:endParaRPr lang="en-US"/>
          </a:p>
        </p:txBody>
      </p:sp>
    </p:spTree>
    <p:extLst>
      <p:ext uri="{BB962C8B-B14F-4D97-AF65-F5344CB8AC3E}">
        <p14:creationId xmlns:p14="http://schemas.microsoft.com/office/powerpoint/2010/main" val="32985587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example of reprocessed product conversion I’d like to share is a project that I worked on at a single hospital, where the use of reprocessed tissue sealers during laparoscopic surgeries was only about 1%. This signaled a huge opportunity for savings and carbon reduction. Over a short period of time, using a PDSA cycle (which stands for plan do study act, a commonly used process improvement technique), use increased to 30% that resulted in significant savings without quality concerns. This is an example that shows that conversion to a cost effective, sustainability program can be done rapidly with good results, even in a small setting with little resources.</a:t>
            </a:r>
          </a:p>
        </p:txBody>
      </p:sp>
      <p:sp>
        <p:nvSpPr>
          <p:cNvPr id="4" name="Slide Number Placeholder 3"/>
          <p:cNvSpPr>
            <a:spLocks noGrp="1"/>
          </p:cNvSpPr>
          <p:nvPr>
            <p:ph type="sldNum" sz="quarter" idx="5"/>
          </p:nvPr>
        </p:nvSpPr>
        <p:spPr/>
        <p:txBody>
          <a:bodyPr/>
          <a:lstStyle/>
          <a:p>
            <a:fld id="{7DE17530-80BF-422E-A336-1963A9A4816C}" type="slidenum">
              <a:rPr lang="en-US" smtClean="0"/>
              <a:t>19</a:t>
            </a:fld>
            <a:endParaRPr lang="en-US"/>
          </a:p>
        </p:txBody>
      </p:sp>
    </p:spTree>
    <p:extLst>
      <p:ext uri="{BB962C8B-B14F-4D97-AF65-F5344CB8AC3E}">
        <p14:creationId xmlns:p14="http://schemas.microsoft.com/office/powerpoint/2010/main" val="594919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standard disclosure slide that is required for education credits. I occasionally advise companies on go-to-market strategies, and this is one company I helped last year; this is not relevant at all to today’s topic.</a:t>
            </a:r>
          </a:p>
        </p:txBody>
      </p:sp>
      <p:sp>
        <p:nvSpPr>
          <p:cNvPr id="4" name="Slide Number Placeholder 3"/>
          <p:cNvSpPr>
            <a:spLocks noGrp="1"/>
          </p:cNvSpPr>
          <p:nvPr>
            <p:ph type="sldNum" sz="quarter" idx="5"/>
          </p:nvPr>
        </p:nvSpPr>
        <p:spPr/>
        <p:txBody>
          <a:bodyPr/>
          <a:lstStyle/>
          <a:p>
            <a:fld id="{7DE17530-80BF-422E-A336-1963A9A4816C}" type="slidenum">
              <a:rPr lang="en-US" smtClean="0"/>
              <a:t>2</a:t>
            </a:fld>
            <a:endParaRPr lang="en-US"/>
          </a:p>
        </p:txBody>
      </p:sp>
    </p:spTree>
    <p:extLst>
      <p:ext uri="{BB962C8B-B14F-4D97-AF65-F5344CB8AC3E}">
        <p14:creationId xmlns:p14="http://schemas.microsoft.com/office/powerpoint/2010/main" val="15440987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another more recent example, at bon secours mercy health, we embarked on a reprocessing program in 2021 for electrophysiology catheters. These can often cost in the thousands for a new catheter. The cost savings were significant, and continues to grow as more clinicians become comfortable with using reprocessed products.</a:t>
            </a:r>
          </a:p>
        </p:txBody>
      </p:sp>
      <p:sp>
        <p:nvSpPr>
          <p:cNvPr id="4" name="Slide Number Placeholder 3"/>
          <p:cNvSpPr>
            <a:spLocks noGrp="1"/>
          </p:cNvSpPr>
          <p:nvPr>
            <p:ph type="sldNum" sz="quarter" idx="5"/>
          </p:nvPr>
        </p:nvSpPr>
        <p:spPr/>
        <p:txBody>
          <a:bodyPr/>
          <a:lstStyle/>
          <a:p>
            <a:fld id="{5B290EF4-7CB0-40D3-8245-1D3C6F81F151}" type="slidenum">
              <a:rPr lang="en-US" smtClean="0"/>
              <a:t>20</a:t>
            </a:fld>
            <a:endParaRPr lang="en-US"/>
          </a:p>
        </p:txBody>
      </p:sp>
    </p:spTree>
    <p:extLst>
      <p:ext uri="{BB962C8B-B14F-4D97-AF65-F5344CB8AC3E}">
        <p14:creationId xmlns:p14="http://schemas.microsoft.com/office/powerpoint/2010/main" val="19939115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demonstrates the significant cost difference between two commonly used new and reprocessed products, where we saved almost $1600 for each catheter used</a:t>
            </a:r>
          </a:p>
        </p:txBody>
      </p:sp>
      <p:sp>
        <p:nvSpPr>
          <p:cNvPr id="4" name="Slide Number Placeholder 3"/>
          <p:cNvSpPr>
            <a:spLocks noGrp="1"/>
          </p:cNvSpPr>
          <p:nvPr>
            <p:ph type="sldNum" sz="quarter" idx="5"/>
          </p:nvPr>
        </p:nvSpPr>
        <p:spPr/>
        <p:txBody>
          <a:bodyPr/>
          <a:lstStyle/>
          <a:p>
            <a:fld id="{5B290EF4-7CB0-40D3-8245-1D3C6F81F151}" type="slidenum">
              <a:rPr lang="en-US" smtClean="0"/>
              <a:t>21</a:t>
            </a:fld>
            <a:endParaRPr lang="en-US"/>
          </a:p>
        </p:txBody>
      </p:sp>
    </p:spTree>
    <p:extLst>
      <p:ext uri="{BB962C8B-B14F-4D97-AF65-F5344CB8AC3E}">
        <p14:creationId xmlns:p14="http://schemas.microsoft.com/office/powerpoint/2010/main" val="25812325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563563"/>
            <a:ext cx="5632450" cy="316865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And reprocessing not only saves money through the lower price, but also by reducing waste. Reduction of waste directly reduces the cost of waste management, but the impact on carbon emissions and climate change were also significant. </a:t>
            </a:r>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F34805-1F01-4BDA-A8CA-FCEA2B4BC8D0}" type="datetime3">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 August 2025</a:t>
            </a:fld>
            <a:endParaRPr kumimoji="0" 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5EBCF4-26FC-4F76-8DA1-52FDDC328D44}" type="slidenum">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22582557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again for joining me for this presentation, and I hope it provided you with some insights and ideas on climate change and sustainability, and what physicians and hospitals can do to create a sustainability program and lead the efforts to reduce health care’s carbon footprint and improve the health of our communities. </a:t>
            </a:r>
          </a:p>
        </p:txBody>
      </p:sp>
      <p:sp>
        <p:nvSpPr>
          <p:cNvPr id="4" name="Slide Number Placeholder 3"/>
          <p:cNvSpPr>
            <a:spLocks noGrp="1"/>
          </p:cNvSpPr>
          <p:nvPr>
            <p:ph type="sldNum" sz="quarter" idx="5"/>
          </p:nvPr>
        </p:nvSpPr>
        <p:spPr/>
        <p:txBody>
          <a:bodyPr/>
          <a:lstStyle/>
          <a:p>
            <a:fld id="{7DE17530-80BF-422E-A336-1963A9A4816C}" type="slidenum">
              <a:rPr lang="en-US" smtClean="0"/>
              <a:t>23</a:t>
            </a:fld>
            <a:endParaRPr lang="en-US"/>
          </a:p>
        </p:txBody>
      </p:sp>
    </p:spTree>
    <p:extLst>
      <p:ext uri="{BB962C8B-B14F-4D97-AF65-F5344CB8AC3E}">
        <p14:creationId xmlns:p14="http://schemas.microsoft.com/office/powerpoint/2010/main" val="36432504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Climate change is of course a hot topic worldwide (no pun intended). It’s impact on human health is well studied and has been declared by the World Health Organization as the “greatest public health threat of the 20</a:t>
            </a:r>
            <a:r>
              <a:rPr lang="en-US" baseline="30000" dirty="0"/>
              <a:t>th</a:t>
            </a:r>
            <a:r>
              <a:rPr lang="en-US" dirty="0"/>
              <a:t> century”. Climate change not only has direct impact on our health due to changes in weather, but other broader effects on access to food and water, pollution, infectious disease patterns, exposure to new and old allergens, catastrophic weather events, biodiversity and drug development, socioeconomic policies, and mental health at the individual and community levels. It is important to note that the impact of these effects on populations vary significantly by geography and economy, such that in general, poorer regions are impacted more severely, but they also have fewer resources to mitigate these effects or support their people.</a:t>
            </a:r>
          </a:p>
        </p:txBody>
      </p:sp>
      <p:sp>
        <p:nvSpPr>
          <p:cNvPr id="4" name="Slide Number Placeholder 3"/>
          <p:cNvSpPr>
            <a:spLocks noGrp="1"/>
          </p:cNvSpPr>
          <p:nvPr>
            <p:ph type="sldNum" sz="quarter" idx="5"/>
          </p:nvPr>
        </p:nvSpPr>
        <p:spPr/>
        <p:txBody>
          <a:bodyPr/>
          <a:lstStyle/>
          <a:p>
            <a:fld id="{7DE17530-80BF-422E-A336-1963A9A4816C}" type="slidenum">
              <a:rPr lang="en-US" smtClean="0"/>
              <a:t>3</a:t>
            </a:fld>
            <a:endParaRPr lang="en-US"/>
          </a:p>
        </p:txBody>
      </p:sp>
    </p:spTree>
    <p:extLst>
      <p:ext uri="{BB962C8B-B14F-4D97-AF65-F5344CB8AC3E}">
        <p14:creationId xmlns:p14="http://schemas.microsoft.com/office/powerpoint/2010/main" val="1902766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slide illustrates the numerous downstream effects of climate change (rising temperatures, more extreme weather, rising sea levels, and increasing carbon dioxide levels). Understanding these cause and effect relationships is critical to creating alignment over the “why” of sustainability programs at the local level. This is not just about saving money or reducing resource utilization. It is about improving global health and protecting the very survival of the human race</a:t>
            </a:r>
          </a:p>
          <a:p>
            <a:endParaRPr lang="en-US" b="1" i="1" baseline="0" dirty="0"/>
          </a:p>
          <a:p>
            <a:endParaRPr lang="en-US" b="1" i="1" dirty="0"/>
          </a:p>
        </p:txBody>
      </p:sp>
      <p:sp>
        <p:nvSpPr>
          <p:cNvPr id="4" name="Slide Number Placeholder 3"/>
          <p:cNvSpPr>
            <a:spLocks noGrp="1"/>
          </p:cNvSpPr>
          <p:nvPr>
            <p:ph type="sldNum" sz="quarter" idx="10"/>
          </p:nvPr>
        </p:nvSpPr>
        <p:spPr/>
        <p:txBody>
          <a:bodyPr/>
          <a:lstStyle/>
          <a:p>
            <a:fld id="{786D9351-C9C7-444E-9F6D-88DFC621AFBF}" type="slidenum">
              <a:rPr lang="en-US" smtClean="0"/>
              <a:t>4</a:t>
            </a:fld>
            <a:endParaRPr lang="en-US"/>
          </a:p>
        </p:txBody>
      </p:sp>
    </p:spTree>
    <p:extLst>
      <p:ext uri="{BB962C8B-B14F-4D97-AF65-F5344CB8AC3E}">
        <p14:creationId xmlns:p14="http://schemas.microsoft.com/office/powerpoint/2010/main" val="4083014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57200" algn="l"/>
              </a:tabLst>
              <a:defRPr/>
            </a:pPr>
            <a:r>
              <a:rPr lang="en-US" dirty="0"/>
              <a:t>What data supports our concerns? About </a:t>
            </a:r>
            <a:r>
              <a:rPr lang="en-US"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13 million deaths per year are directly attributable to environmental factors, and In 2018, air pollution from fossil fuels caused $2.9 trillion in health and economic costs, about $8 billion a day.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57200" algn="l"/>
              </a:tabLst>
              <a:defRPr/>
            </a:pPr>
            <a:r>
              <a:rPr lang="en-US"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Over 90 per cent of people on Earth breathe unhealthy levels of air pollution, largely resulting from burning fossil fuels that also drive climate change. </a:t>
            </a:r>
          </a:p>
          <a:p>
            <a:pPr marL="342900" marR="0" lvl="0" indent="-342900">
              <a:buFont typeface="Arial" panose="020B0604020202020204" pitchFamily="34" charset="0"/>
              <a:buChar char="•"/>
              <a:tabLst>
                <a:tab pos="457200" algn="l"/>
              </a:tabLst>
            </a:pPr>
            <a:r>
              <a:rPr lang="en-US"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But Meeting the goals of the Paris Agreement (which is to limit global warming to below 2 degrees Celsius above pre-industrial levels) could save about a million lives a year worldwide by 2050 through reductions in air pollution alone. </a:t>
            </a:r>
          </a:p>
          <a:p>
            <a:pPr marL="342900" marR="0" lvl="0" indent="-342900">
              <a:buFont typeface="Arial" panose="020B0604020202020204" pitchFamily="34" charset="0"/>
              <a:buChar char="•"/>
              <a:tabLst>
                <a:tab pos="457200" algn="l"/>
              </a:tabLst>
            </a:pPr>
            <a:r>
              <a:rPr lang="en-US"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 terms of the cost of these programs, The value of health gains from reducing carbon emissions would be approximately double the global cost of implementing carbon mitigation measures.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DE17530-80BF-422E-A336-1963A9A4816C}" type="slidenum">
              <a:rPr lang="en-US" smtClean="0"/>
              <a:t>5</a:t>
            </a:fld>
            <a:endParaRPr lang="en-US"/>
          </a:p>
        </p:txBody>
      </p:sp>
    </p:spTree>
    <p:extLst>
      <p:ext uri="{BB962C8B-B14F-4D97-AF65-F5344CB8AC3E}">
        <p14:creationId xmlns:p14="http://schemas.microsoft.com/office/powerpoint/2010/main" val="3272074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response, Health professionals have recognized the need to come together with a call to action for all nations to take immediate emergency action to address climate change, highlighting the profound impact on biodiversity that leads to a rise in disease and pandemics, a decline in food production that leads to malnutrition, and global health inequity which adds increased awareness and responsibility on wealthier nations to take the lead.</a:t>
            </a:r>
          </a:p>
        </p:txBody>
      </p:sp>
      <p:sp>
        <p:nvSpPr>
          <p:cNvPr id="4" name="Slide Number Placeholder 3"/>
          <p:cNvSpPr>
            <a:spLocks noGrp="1"/>
          </p:cNvSpPr>
          <p:nvPr>
            <p:ph type="sldNum" sz="quarter" idx="5"/>
          </p:nvPr>
        </p:nvSpPr>
        <p:spPr/>
        <p:txBody>
          <a:bodyPr/>
          <a:lstStyle/>
          <a:p>
            <a:fld id="{7DE17530-80BF-422E-A336-1963A9A4816C}" type="slidenum">
              <a:rPr lang="en-US" smtClean="0"/>
              <a:t>6</a:t>
            </a:fld>
            <a:endParaRPr lang="en-US"/>
          </a:p>
        </p:txBody>
      </p:sp>
    </p:spTree>
    <p:extLst>
      <p:ext uri="{BB962C8B-B14F-4D97-AF65-F5344CB8AC3E}">
        <p14:creationId xmlns:p14="http://schemas.microsoft.com/office/powerpoint/2010/main" val="2509205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health care perspective, it is important to note that among top industries, health care itself contributes about 10% of the total carbon emissions in the united states, a number that is about twice what is seen in other countries. This share continues to grow as health care itself grows as an industry</a:t>
            </a:r>
          </a:p>
        </p:txBody>
      </p:sp>
      <p:sp>
        <p:nvSpPr>
          <p:cNvPr id="4" name="Slide Number Placeholder 3"/>
          <p:cNvSpPr>
            <a:spLocks noGrp="1"/>
          </p:cNvSpPr>
          <p:nvPr>
            <p:ph type="sldNum" sz="quarter" idx="5"/>
          </p:nvPr>
        </p:nvSpPr>
        <p:spPr/>
        <p:txBody>
          <a:bodyPr/>
          <a:lstStyle/>
          <a:p>
            <a:fld id="{7DE17530-80BF-422E-A336-1963A9A4816C}" type="slidenum">
              <a:rPr lang="en-US" smtClean="0"/>
              <a:t>7</a:t>
            </a:fld>
            <a:endParaRPr lang="en-US"/>
          </a:p>
        </p:txBody>
      </p:sp>
    </p:spTree>
    <p:extLst>
      <p:ext uri="{BB962C8B-B14F-4D97-AF65-F5344CB8AC3E}">
        <p14:creationId xmlns:p14="http://schemas.microsoft.com/office/powerpoint/2010/main" val="34202797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Carbon emissions is divided into three scopes, and the majority of the carbon emissions from health care come from scope 3, which includes mostly all the products, services, and technology that is utilized in delivering care to patients, including supply chain, pharmacy, medical devices and other manufacturing, IT, and transportation. </a:t>
            </a:r>
          </a:p>
        </p:txBody>
      </p:sp>
      <p:sp>
        <p:nvSpPr>
          <p:cNvPr id="4" name="Slide Number Placeholder 3"/>
          <p:cNvSpPr>
            <a:spLocks noGrp="1"/>
          </p:cNvSpPr>
          <p:nvPr>
            <p:ph type="sldNum" sz="quarter" idx="5"/>
          </p:nvPr>
        </p:nvSpPr>
        <p:spPr/>
        <p:txBody>
          <a:bodyPr/>
          <a:lstStyle/>
          <a:p>
            <a:fld id="{7DE17530-80BF-422E-A336-1963A9A4816C}" type="slidenum">
              <a:rPr lang="en-US" smtClean="0"/>
              <a:t>8</a:t>
            </a:fld>
            <a:endParaRPr lang="en-US"/>
          </a:p>
        </p:txBody>
      </p:sp>
    </p:spTree>
    <p:extLst>
      <p:ext uri="{BB962C8B-B14F-4D97-AF65-F5344CB8AC3E}">
        <p14:creationId xmlns:p14="http://schemas.microsoft.com/office/powerpoint/2010/main" val="13269687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the health care related carbon emissions, about 40% come directly from hospitals, half of which is from operating rooms, mostly through anesthesia gases, energy use and surgical supplies, which includes single use devices and sterile processing</a:t>
            </a:r>
          </a:p>
        </p:txBody>
      </p:sp>
      <p:sp>
        <p:nvSpPr>
          <p:cNvPr id="4" name="Slide Number Placeholder 3"/>
          <p:cNvSpPr>
            <a:spLocks noGrp="1"/>
          </p:cNvSpPr>
          <p:nvPr>
            <p:ph type="sldNum" sz="quarter" idx="5"/>
          </p:nvPr>
        </p:nvSpPr>
        <p:spPr/>
        <p:txBody>
          <a:bodyPr/>
          <a:lstStyle/>
          <a:p>
            <a:fld id="{7DE17530-80BF-422E-A336-1963A9A4816C}" type="slidenum">
              <a:rPr lang="en-US" smtClean="0"/>
              <a:t>9</a:t>
            </a:fld>
            <a:endParaRPr lang="en-US"/>
          </a:p>
        </p:txBody>
      </p:sp>
    </p:spTree>
    <p:extLst>
      <p:ext uri="{BB962C8B-B14F-4D97-AF65-F5344CB8AC3E}">
        <p14:creationId xmlns:p14="http://schemas.microsoft.com/office/powerpoint/2010/main" val="18314436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5.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4.emf"/><Relationship Id="rId5" Type="http://schemas.openxmlformats.org/officeDocument/2006/relationships/tags" Target="../tags/tag5.xml"/><Relationship Id="rId10" Type="http://schemas.openxmlformats.org/officeDocument/2006/relationships/oleObject" Target="../embeddings/oleObject1.bin"/><Relationship Id="rId4" Type="http://schemas.openxmlformats.org/officeDocument/2006/relationships/tags" Target="../tags/tag4.xml"/><Relationship Id="rId9"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tags" Target="../tags/tag11.xml"/><Relationship Id="rId7"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tags" Target="../tags/tag14.xml"/><Relationship Id="rId5" Type="http://schemas.openxmlformats.org/officeDocument/2006/relationships/tags" Target="../tags/tag13.xml"/><Relationship Id="rId10" Type="http://schemas.openxmlformats.org/officeDocument/2006/relationships/image" Target="../media/image5.png"/><Relationship Id="rId4" Type="http://schemas.openxmlformats.org/officeDocument/2006/relationships/tags" Target="../tags/tag12.xml"/><Relationship Id="rId9" Type="http://schemas.openxmlformats.org/officeDocument/2006/relationships/image" Target="../media/image6.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C36E1D2-04A0-2CDA-714A-5A6D3DC21EC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1F2AF28-AB64-DADB-6D4B-C5FAD6872D9C}"/>
              </a:ext>
            </a:extLst>
          </p:cNvPr>
          <p:cNvSpPr>
            <a:spLocks noGrp="1"/>
          </p:cNvSpPr>
          <p:nvPr>
            <p:ph type="ctrTitle"/>
          </p:nvPr>
        </p:nvSpPr>
        <p:spPr>
          <a:xfrm>
            <a:off x="1524000" y="2271643"/>
            <a:ext cx="9144000" cy="1655763"/>
          </a:xfrm>
        </p:spPr>
        <p:txBody>
          <a:bodyPr anchor="b"/>
          <a:lstStyle>
            <a:lvl1pPr algn="ctr">
              <a:defRPr sz="6000">
                <a:solidFill>
                  <a:schemeClr val="tx1"/>
                </a:solidFill>
              </a:defRPr>
            </a:lvl1pPr>
          </a:lstStyle>
          <a:p>
            <a:r>
              <a:rPr lang="en-US" dirty="0"/>
              <a:t>Click to edit Master title style</a:t>
            </a:r>
          </a:p>
        </p:txBody>
      </p:sp>
      <p:sp>
        <p:nvSpPr>
          <p:cNvPr id="3" name="Subtitle 2">
            <a:extLst>
              <a:ext uri="{FF2B5EF4-FFF2-40B4-BE49-F238E27FC236}">
                <a16:creationId xmlns:a16="http://schemas.microsoft.com/office/drawing/2014/main" id="{2DB04470-693B-8CEB-4262-838DA856EB03}"/>
              </a:ext>
            </a:extLst>
          </p:cNvPr>
          <p:cNvSpPr>
            <a:spLocks noGrp="1"/>
          </p:cNvSpPr>
          <p:nvPr>
            <p:ph type="subTitle" idx="1"/>
          </p:nvPr>
        </p:nvSpPr>
        <p:spPr>
          <a:xfrm>
            <a:off x="1524000" y="4019482"/>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2155779-798F-931A-C7AF-C94702A96BEF}"/>
              </a:ext>
            </a:extLst>
          </p:cNvPr>
          <p:cNvSpPr>
            <a:spLocks noGrp="1"/>
          </p:cNvSpPr>
          <p:nvPr>
            <p:ph type="dt" sz="half" idx="10"/>
          </p:nvPr>
        </p:nvSpPr>
        <p:spPr/>
        <p:txBody>
          <a:bodyPr/>
          <a:lstStyle/>
          <a:p>
            <a:fld id="{551E8CAB-E06F-C948-8949-D051870AC8BB}" type="datetimeFigureOut">
              <a:rPr lang="en-US" smtClean="0"/>
              <a:t>8/20/25</a:t>
            </a:fld>
            <a:endParaRPr lang="en-US"/>
          </a:p>
        </p:txBody>
      </p:sp>
      <p:sp>
        <p:nvSpPr>
          <p:cNvPr id="5" name="Footer Placeholder 4">
            <a:extLst>
              <a:ext uri="{FF2B5EF4-FFF2-40B4-BE49-F238E27FC236}">
                <a16:creationId xmlns:a16="http://schemas.microsoft.com/office/drawing/2014/main" id="{F52EE3E0-25F4-0B9F-28F5-B760B3A012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4BC700-2DDD-AD93-3D3E-26B379ABE72B}"/>
              </a:ext>
            </a:extLst>
          </p:cNvPr>
          <p:cNvSpPr>
            <a:spLocks noGrp="1"/>
          </p:cNvSpPr>
          <p:nvPr>
            <p:ph type="sldNum" sz="quarter" idx="12"/>
          </p:nvPr>
        </p:nvSpPr>
        <p:spPr/>
        <p:txBody>
          <a:bodyPr/>
          <a:lstStyle/>
          <a:p>
            <a:fld id="{430121D0-958E-CF43-BF9A-6B605E8F3A39}" type="slidenum">
              <a:rPr lang="en-US" smtClean="0"/>
              <a:t>‹#›</a:t>
            </a:fld>
            <a:endParaRPr lang="en-US"/>
          </a:p>
        </p:txBody>
      </p:sp>
    </p:spTree>
    <p:extLst>
      <p:ext uri="{BB962C8B-B14F-4D97-AF65-F5344CB8AC3E}">
        <p14:creationId xmlns:p14="http://schemas.microsoft.com/office/powerpoint/2010/main" val="3888053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CFD33-F596-DAD7-91D9-DE6E00CD4B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9A21B0-1526-9661-6D89-56356D3997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93784DC-008F-17FC-C5EB-174F8D748A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F09A02-F06B-80A6-2883-60CA59F29581}"/>
              </a:ext>
            </a:extLst>
          </p:cNvPr>
          <p:cNvSpPr>
            <a:spLocks noGrp="1"/>
          </p:cNvSpPr>
          <p:nvPr>
            <p:ph type="dt" sz="half" idx="10"/>
          </p:nvPr>
        </p:nvSpPr>
        <p:spPr/>
        <p:txBody>
          <a:bodyPr/>
          <a:lstStyle/>
          <a:p>
            <a:fld id="{551E8CAB-E06F-C948-8949-D051870AC8BB}" type="datetimeFigureOut">
              <a:rPr lang="en-US" smtClean="0"/>
              <a:t>8/20/25</a:t>
            </a:fld>
            <a:endParaRPr lang="en-US"/>
          </a:p>
        </p:txBody>
      </p:sp>
      <p:sp>
        <p:nvSpPr>
          <p:cNvPr id="6" name="Footer Placeholder 5">
            <a:extLst>
              <a:ext uri="{FF2B5EF4-FFF2-40B4-BE49-F238E27FC236}">
                <a16:creationId xmlns:a16="http://schemas.microsoft.com/office/drawing/2014/main" id="{BC66B048-3394-A8CB-02A0-9F7198F0B5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B5A605-8210-28E4-B654-2BF73AE608BD}"/>
              </a:ext>
            </a:extLst>
          </p:cNvPr>
          <p:cNvSpPr>
            <a:spLocks noGrp="1"/>
          </p:cNvSpPr>
          <p:nvPr>
            <p:ph type="sldNum" sz="quarter" idx="12"/>
          </p:nvPr>
        </p:nvSpPr>
        <p:spPr/>
        <p:txBody>
          <a:bodyPr/>
          <a:lstStyle/>
          <a:p>
            <a:fld id="{430121D0-958E-CF43-BF9A-6B605E8F3A39}" type="slidenum">
              <a:rPr lang="en-US" smtClean="0"/>
              <a:t>‹#›</a:t>
            </a:fld>
            <a:endParaRPr lang="en-US"/>
          </a:p>
        </p:txBody>
      </p:sp>
    </p:spTree>
    <p:extLst>
      <p:ext uri="{BB962C8B-B14F-4D97-AF65-F5344CB8AC3E}">
        <p14:creationId xmlns:p14="http://schemas.microsoft.com/office/powerpoint/2010/main" val="28428786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8DBD5-BFA4-A746-33AE-6EFAE7177C6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1E9459-EEAA-7B98-6A55-556FBD198B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90EF6A-253F-5275-1A5B-A0963A735B51}"/>
              </a:ext>
            </a:extLst>
          </p:cNvPr>
          <p:cNvSpPr>
            <a:spLocks noGrp="1"/>
          </p:cNvSpPr>
          <p:nvPr>
            <p:ph type="dt" sz="half" idx="10"/>
          </p:nvPr>
        </p:nvSpPr>
        <p:spPr/>
        <p:txBody>
          <a:bodyPr/>
          <a:lstStyle/>
          <a:p>
            <a:fld id="{551E8CAB-E06F-C948-8949-D051870AC8BB}" type="datetimeFigureOut">
              <a:rPr lang="en-US" smtClean="0"/>
              <a:t>8/20/25</a:t>
            </a:fld>
            <a:endParaRPr lang="en-US"/>
          </a:p>
        </p:txBody>
      </p:sp>
      <p:sp>
        <p:nvSpPr>
          <p:cNvPr id="5" name="Footer Placeholder 4">
            <a:extLst>
              <a:ext uri="{FF2B5EF4-FFF2-40B4-BE49-F238E27FC236}">
                <a16:creationId xmlns:a16="http://schemas.microsoft.com/office/drawing/2014/main" id="{E7DD5B2C-EEA0-0F5C-F08A-D6CDB40CD4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EDC614-AA60-5522-B77F-3D6AC99FBBA1}"/>
              </a:ext>
            </a:extLst>
          </p:cNvPr>
          <p:cNvSpPr>
            <a:spLocks noGrp="1"/>
          </p:cNvSpPr>
          <p:nvPr>
            <p:ph type="sldNum" sz="quarter" idx="12"/>
          </p:nvPr>
        </p:nvSpPr>
        <p:spPr/>
        <p:txBody>
          <a:bodyPr/>
          <a:lstStyle/>
          <a:p>
            <a:fld id="{430121D0-958E-CF43-BF9A-6B605E8F3A39}" type="slidenum">
              <a:rPr lang="en-US" smtClean="0"/>
              <a:t>‹#›</a:t>
            </a:fld>
            <a:endParaRPr lang="en-US"/>
          </a:p>
        </p:txBody>
      </p:sp>
    </p:spTree>
    <p:extLst>
      <p:ext uri="{BB962C8B-B14F-4D97-AF65-F5344CB8AC3E}">
        <p14:creationId xmlns:p14="http://schemas.microsoft.com/office/powerpoint/2010/main" val="27624341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4BABEB-F873-C86F-24AD-CDC28C12E21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1E697E-096D-0144-EB5E-A8897A6A2F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00AC0C-A087-1D01-54D5-9FD7AC2A4F75}"/>
              </a:ext>
            </a:extLst>
          </p:cNvPr>
          <p:cNvSpPr>
            <a:spLocks noGrp="1"/>
          </p:cNvSpPr>
          <p:nvPr>
            <p:ph type="dt" sz="half" idx="10"/>
          </p:nvPr>
        </p:nvSpPr>
        <p:spPr/>
        <p:txBody>
          <a:bodyPr/>
          <a:lstStyle/>
          <a:p>
            <a:fld id="{551E8CAB-E06F-C948-8949-D051870AC8BB}" type="datetimeFigureOut">
              <a:rPr lang="en-US" smtClean="0"/>
              <a:t>8/20/25</a:t>
            </a:fld>
            <a:endParaRPr lang="en-US"/>
          </a:p>
        </p:txBody>
      </p:sp>
      <p:sp>
        <p:nvSpPr>
          <p:cNvPr id="5" name="Footer Placeholder 4">
            <a:extLst>
              <a:ext uri="{FF2B5EF4-FFF2-40B4-BE49-F238E27FC236}">
                <a16:creationId xmlns:a16="http://schemas.microsoft.com/office/drawing/2014/main" id="{EA616A27-C1FC-584F-A4CC-161883BCE1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01DC3C-1B60-705C-BE5E-6F72979B0D74}"/>
              </a:ext>
            </a:extLst>
          </p:cNvPr>
          <p:cNvSpPr>
            <a:spLocks noGrp="1"/>
          </p:cNvSpPr>
          <p:nvPr>
            <p:ph type="sldNum" sz="quarter" idx="12"/>
          </p:nvPr>
        </p:nvSpPr>
        <p:spPr/>
        <p:txBody>
          <a:bodyPr/>
          <a:lstStyle/>
          <a:p>
            <a:fld id="{430121D0-958E-CF43-BF9A-6B605E8F3A39}" type="slidenum">
              <a:rPr lang="en-US" smtClean="0"/>
              <a:t>‹#›</a:t>
            </a:fld>
            <a:endParaRPr lang="en-US"/>
          </a:p>
        </p:txBody>
      </p:sp>
    </p:spTree>
    <p:extLst>
      <p:ext uri="{BB962C8B-B14F-4D97-AF65-F5344CB8AC3E}">
        <p14:creationId xmlns:p14="http://schemas.microsoft.com/office/powerpoint/2010/main" val="8180468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4">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1"/>
            </p:custDataLst>
            <p:extLst>
              <p:ext uri="{D42A27DB-BD31-4B8C-83A1-F6EECF244321}">
                <p14:modId xmlns:p14="http://schemas.microsoft.com/office/powerpoint/2010/main" val="11417311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A8D6A48-EE20-4EB4-A234-9F3B16C02872}"/>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67C50C85-5FB9-4798-A8A4-1DA5B9F3ACC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3413760" y="0"/>
            <a:ext cx="8778240" cy="6858000"/>
          </a:xfrm>
          <a:prstGeom prst="rect">
            <a:avLst/>
          </a:prstGeom>
          <a:solidFill>
            <a:schemeClr val="accent2">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3632" tIns="51816" rIns="103632" bIns="51816" numCol="1" spcCol="0" rtlCol="0" fromWordArt="0" anchor="t" anchorCtr="0" forceAA="0" compatLnSpc="1">
            <a:prstTxWarp prst="textNoShape">
              <a:avLst/>
            </a:prstTxWarp>
            <a:noAutofit/>
          </a:bodyPr>
          <a:lstStyle/>
          <a:p>
            <a:pPr lvl="0" algn="ctr" defTabSz="1231594" fontAlgn="base">
              <a:spcBef>
                <a:spcPct val="0"/>
              </a:spcBef>
              <a:spcAft>
                <a:spcPct val="0"/>
              </a:spcAft>
            </a:pPr>
            <a:endParaRPr lang="en-US" sz="2782" dirty="0">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4"/>
            </p:custDataLst>
          </p:nvPr>
        </p:nvSpPr>
        <p:spPr>
          <a:xfrm>
            <a:off x="554736" y="2744369"/>
            <a:ext cx="2514600" cy="769441"/>
          </a:xfrm>
        </p:spPr>
        <p:txBody>
          <a:bodyPr vert="horz" wrap="square" lIns="0" tIns="0" rIns="0" bIns="0" rtlCol="0" anchor="b" anchorCtr="0">
            <a:noAutofit/>
          </a:bodyPr>
          <a:lstStyle>
            <a:lvl1pPr>
              <a:defRPr lang="en-US" dirty="0"/>
            </a:lvl1pPr>
          </a:lstStyle>
          <a:p>
            <a:pPr lvl="0"/>
            <a:r>
              <a:rPr lang="en-US"/>
              <a:t>Click to edit Master title style</a:t>
            </a: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5"/>
            </p:custDataLst>
          </p:nvPr>
        </p:nvSpPr>
        <p:spPr>
          <a:xfrm>
            <a:off x="554736" y="3659644"/>
            <a:ext cx="2514600" cy="553998"/>
          </a:xfrm>
          <a:prstGeom prst="rect">
            <a:avLst/>
          </a:prstGeom>
        </p:spPr>
        <p:txBody>
          <a:bodyPr wrap="square">
            <a:spAutoFit/>
          </a:bodyPr>
          <a:lstStyle>
            <a:lvl1pPr marL="0" indent="0" algn="l">
              <a:buNone/>
              <a:defRPr sz="18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6"/>
            </p:custDataLst>
          </p:nvPr>
        </p:nvSpPr>
        <p:spPr>
          <a:xfrm>
            <a:off x="554735" y="41597"/>
            <a:ext cx="2514601"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6" name="Slide Number">
            <a:extLst>
              <a:ext uri="{FF2B5EF4-FFF2-40B4-BE49-F238E27FC236}">
                <a16:creationId xmlns:a16="http://schemas.microsoft.com/office/drawing/2014/main" id="{567FA057-241A-4EC0-A3C0-09732264C4AD}"/>
              </a:ext>
            </a:extLst>
          </p:cNvPr>
          <p:cNvSpPr>
            <a:spLocks noChangeArrowheads="1"/>
          </p:cNvSpPr>
          <p:nvPr userDrawn="1">
            <p:custDataLst>
              <p:tags r:id="rId7"/>
            </p:custDataLst>
          </p:nvPr>
        </p:nvSpPr>
        <p:spPr bwMode="black">
          <a:xfrm>
            <a:off x="11311763" y="6598489"/>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pic>
        <p:nvPicPr>
          <p:cNvPr id="18" name="Picture 17">
            <a:extLst>
              <a:ext uri="{FF2B5EF4-FFF2-40B4-BE49-F238E27FC236}">
                <a16:creationId xmlns:a16="http://schemas.microsoft.com/office/drawing/2014/main" id="{8C29A0D2-6134-479B-8F83-0B9C264BAC7A}"/>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554737" y="6431568"/>
            <a:ext cx="1296924" cy="322201"/>
          </a:xfrm>
          <a:prstGeom prst="rect">
            <a:avLst/>
          </a:prstGeom>
        </p:spPr>
      </p:pic>
      <p:sp>
        <p:nvSpPr>
          <p:cNvPr id="22" name="5. Source" hidden="1">
            <a:extLst>
              <a:ext uri="{FF2B5EF4-FFF2-40B4-BE49-F238E27FC236}">
                <a16:creationId xmlns:a16="http://schemas.microsoft.com/office/drawing/2014/main" id="{11915DE8-2769-4477-9AF3-2AC1022E9F12}"/>
              </a:ext>
            </a:extLst>
          </p:cNvPr>
          <p:cNvSpPr txBox="1"/>
          <p:nvPr userDrawn="1">
            <p:custDataLst>
              <p:tags r:id="rId8"/>
            </p:custDataLst>
          </p:nvPr>
        </p:nvSpPr>
        <p:spPr>
          <a:xfrm>
            <a:off x="554735" y="619712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Tree>
    <p:extLst>
      <p:ext uri="{BB962C8B-B14F-4D97-AF65-F5344CB8AC3E}">
        <p14:creationId xmlns:p14="http://schemas.microsoft.com/office/powerpoint/2010/main" val="2104676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1"/>
            </p:custDataLst>
            <p:extLst>
              <p:ext uri="{D42A27DB-BD31-4B8C-83A1-F6EECF244321}">
                <p14:modId xmlns:p14="http://schemas.microsoft.com/office/powerpoint/2010/main" val="1503163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3"/>
            </p:custDataLst>
          </p:nvPr>
        </p:nvSpPr>
        <p:spPr>
          <a:xfrm>
            <a:off x="554736" y="175171"/>
            <a:ext cx="11082528" cy="384721"/>
          </a:xfrm>
        </p:spPr>
        <p:txBody>
          <a:bodyPr vert="horz">
            <a:spAutoFit/>
          </a:bodyPr>
          <a:lstStyle>
            <a:lvl1pPr>
              <a:defRPr/>
            </a:lvl1pPr>
          </a:lstStyle>
          <a:p>
            <a:r>
              <a:rPr lang="en-US"/>
              <a:t>Click to edit Master title style</a:t>
            </a:r>
          </a:p>
        </p:txBody>
      </p:sp>
      <p:sp>
        <p:nvSpPr>
          <p:cNvPr id="8" name="1. On-page tracker">
            <a:extLst>
              <a:ext uri="{FF2B5EF4-FFF2-40B4-BE49-F238E27FC236}">
                <a16:creationId xmlns:a16="http://schemas.microsoft.com/office/drawing/2014/main" id="{931AA88E-24E2-4493-A340-98EE8666A3B2}"/>
              </a:ext>
            </a:extLst>
          </p:cNvPr>
          <p:cNvSpPr>
            <a:spLocks noGrp="1"/>
          </p:cNvSpPr>
          <p:nvPr>
            <p:ph type="body" sz="quarter" idx="10" hasCustomPrompt="1"/>
            <p:custDataLst>
              <p:tags r:id="rId4"/>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99" name="bk object 16">
            <a:extLst>
              <a:ext uri="{FF2B5EF4-FFF2-40B4-BE49-F238E27FC236}">
                <a16:creationId xmlns:a16="http://schemas.microsoft.com/office/drawing/2014/main" id="{5D9301E9-BF8D-4527-B541-36868359E2A8}"/>
              </a:ext>
            </a:extLst>
          </p:cNvPr>
          <p:cNvSpPr>
            <a:spLocks/>
          </p:cNvSpPr>
          <p:nvPr userDrawn="1"/>
        </p:nvSpPr>
        <p:spPr>
          <a:xfrm>
            <a:off x="554736" y="6334868"/>
            <a:ext cx="11082528" cy="0"/>
          </a:xfrm>
          <a:custGeom>
            <a:avLst/>
            <a:gdLst/>
            <a:ahLst/>
            <a:cxnLst/>
            <a:rect l="l" t="t" r="r" b="b"/>
            <a:pathLst>
              <a:path w="11619230">
                <a:moveTo>
                  <a:pt x="0" y="0"/>
                </a:moveTo>
                <a:lnTo>
                  <a:pt x="11618844" y="1"/>
                </a:lnTo>
              </a:path>
            </a:pathLst>
          </a:custGeom>
          <a:ln w="6350">
            <a:solidFill>
              <a:srgbClr val="095540"/>
            </a:solidFill>
          </a:ln>
        </p:spPr>
        <p:txBody>
          <a:bodyPr wrap="square" lIns="0" tIns="0" rIns="0" bIns="0" rtlCol="0">
            <a:noAutofit/>
          </a:bodyPr>
          <a:lstStyle/>
          <a:p>
            <a:endParaRPr dirty="0"/>
          </a:p>
        </p:txBody>
      </p:sp>
      <p:sp>
        <p:nvSpPr>
          <p:cNvPr id="103" name="Slide Number">
            <a:extLst>
              <a:ext uri="{FF2B5EF4-FFF2-40B4-BE49-F238E27FC236}">
                <a16:creationId xmlns:a16="http://schemas.microsoft.com/office/drawing/2014/main" id="{E704169B-C5AB-470F-9952-EE21A26201E5}"/>
              </a:ext>
            </a:extLst>
          </p:cNvPr>
          <p:cNvSpPr>
            <a:spLocks noChangeArrowheads="1"/>
          </p:cNvSpPr>
          <p:nvPr userDrawn="1">
            <p:custDataLst>
              <p:tags r:id="rId5"/>
            </p:custDataLst>
          </p:nvPr>
        </p:nvSpPr>
        <p:spPr bwMode="black">
          <a:xfrm>
            <a:off x="11311763" y="6598489"/>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106" name="5. Source" hidden="1">
            <a:extLst>
              <a:ext uri="{FF2B5EF4-FFF2-40B4-BE49-F238E27FC236}">
                <a16:creationId xmlns:a16="http://schemas.microsoft.com/office/drawing/2014/main" id="{AF9B96EA-29C0-4FD1-8BCF-FA1E83D0F4C9}"/>
              </a:ext>
            </a:extLst>
          </p:cNvPr>
          <p:cNvSpPr txBox="1"/>
          <p:nvPr userDrawn="1">
            <p:custDataLst>
              <p:tags r:id="rId6"/>
            </p:custDataLst>
          </p:nvPr>
        </p:nvSpPr>
        <p:spPr>
          <a:xfrm>
            <a:off x="554735" y="619712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pic>
        <p:nvPicPr>
          <p:cNvPr id="107" name="Picture 106">
            <a:extLst>
              <a:ext uri="{FF2B5EF4-FFF2-40B4-BE49-F238E27FC236}">
                <a16:creationId xmlns:a16="http://schemas.microsoft.com/office/drawing/2014/main" id="{D4E23700-F209-4941-81B4-B265E05E3FED}"/>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554737" y="6431568"/>
            <a:ext cx="1296924" cy="322201"/>
          </a:xfrm>
          <a:prstGeom prst="rect">
            <a:avLst/>
          </a:prstGeom>
        </p:spPr>
      </p:pic>
    </p:spTree>
    <p:extLst>
      <p:ext uri="{BB962C8B-B14F-4D97-AF65-F5344CB8AC3E}">
        <p14:creationId xmlns:p14="http://schemas.microsoft.com/office/powerpoint/2010/main" val="27976791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A28606C-D907-95E3-7F1D-769F371B2D7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2A68FE7B-E247-710A-F4C5-78B44DB63D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C638FD-B9D4-CCF5-A233-3A597BBF384E}"/>
              </a:ext>
            </a:extLst>
          </p:cNvPr>
          <p:cNvSpPr>
            <a:spLocks noGrp="1"/>
          </p:cNvSpPr>
          <p:nvPr>
            <p:ph type="dt" sz="half" idx="10"/>
          </p:nvPr>
        </p:nvSpPr>
        <p:spPr/>
        <p:txBody>
          <a:bodyPr/>
          <a:lstStyle/>
          <a:p>
            <a:fld id="{551E8CAB-E06F-C948-8949-D051870AC8BB}" type="datetimeFigureOut">
              <a:rPr lang="en-US" smtClean="0"/>
              <a:t>8/20/25</a:t>
            </a:fld>
            <a:endParaRPr lang="en-US"/>
          </a:p>
        </p:txBody>
      </p:sp>
      <p:sp>
        <p:nvSpPr>
          <p:cNvPr id="5" name="Footer Placeholder 4">
            <a:extLst>
              <a:ext uri="{FF2B5EF4-FFF2-40B4-BE49-F238E27FC236}">
                <a16:creationId xmlns:a16="http://schemas.microsoft.com/office/drawing/2014/main" id="{442ED8C5-F271-0CBE-F82D-11B4C43033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EEC2C6-74A6-E1EF-1834-A573615C333F}"/>
              </a:ext>
            </a:extLst>
          </p:cNvPr>
          <p:cNvSpPr>
            <a:spLocks noGrp="1"/>
          </p:cNvSpPr>
          <p:nvPr>
            <p:ph type="sldNum" sz="quarter" idx="12"/>
          </p:nvPr>
        </p:nvSpPr>
        <p:spPr/>
        <p:txBody>
          <a:bodyPr/>
          <a:lstStyle/>
          <a:p>
            <a:fld id="{430121D0-958E-CF43-BF9A-6B605E8F3A39}" type="slidenum">
              <a:rPr lang="en-US" smtClean="0"/>
              <a:t>‹#›</a:t>
            </a:fld>
            <a:endParaRPr lang="en-US"/>
          </a:p>
        </p:txBody>
      </p:sp>
    </p:spTree>
    <p:extLst>
      <p:ext uri="{BB962C8B-B14F-4D97-AF65-F5344CB8AC3E}">
        <p14:creationId xmlns:p14="http://schemas.microsoft.com/office/powerpoint/2010/main" val="2407180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8F169-7B27-DD17-92DC-4359C01D5B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68FE7B-E247-710A-F4C5-78B44DB63D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C638FD-B9D4-CCF5-A233-3A597BBF384E}"/>
              </a:ext>
            </a:extLst>
          </p:cNvPr>
          <p:cNvSpPr>
            <a:spLocks noGrp="1"/>
          </p:cNvSpPr>
          <p:nvPr>
            <p:ph type="dt" sz="half" idx="10"/>
          </p:nvPr>
        </p:nvSpPr>
        <p:spPr/>
        <p:txBody>
          <a:bodyPr/>
          <a:lstStyle/>
          <a:p>
            <a:fld id="{551E8CAB-E06F-C948-8949-D051870AC8BB}" type="datetimeFigureOut">
              <a:rPr lang="en-US" smtClean="0"/>
              <a:t>8/20/25</a:t>
            </a:fld>
            <a:endParaRPr lang="en-US"/>
          </a:p>
        </p:txBody>
      </p:sp>
      <p:sp>
        <p:nvSpPr>
          <p:cNvPr id="5" name="Footer Placeholder 4">
            <a:extLst>
              <a:ext uri="{FF2B5EF4-FFF2-40B4-BE49-F238E27FC236}">
                <a16:creationId xmlns:a16="http://schemas.microsoft.com/office/drawing/2014/main" id="{442ED8C5-F271-0CBE-F82D-11B4C43033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EEC2C6-74A6-E1EF-1834-A573615C333F}"/>
              </a:ext>
            </a:extLst>
          </p:cNvPr>
          <p:cNvSpPr>
            <a:spLocks noGrp="1"/>
          </p:cNvSpPr>
          <p:nvPr>
            <p:ph type="sldNum" sz="quarter" idx="12"/>
          </p:nvPr>
        </p:nvSpPr>
        <p:spPr/>
        <p:txBody>
          <a:bodyPr/>
          <a:lstStyle/>
          <a:p>
            <a:fld id="{430121D0-958E-CF43-BF9A-6B605E8F3A39}" type="slidenum">
              <a:rPr lang="en-US" smtClean="0"/>
              <a:t>‹#›</a:t>
            </a:fld>
            <a:endParaRPr lang="en-US"/>
          </a:p>
        </p:txBody>
      </p:sp>
    </p:spTree>
    <p:extLst>
      <p:ext uri="{BB962C8B-B14F-4D97-AF65-F5344CB8AC3E}">
        <p14:creationId xmlns:p14="http://schemas.microsoft.com/office/powerpoint/2010/main" val="3371150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07169-8F86-5134-098B-786ADD70BB60}"/>
              </a:ext>
            </a:extLst>
          </p:cNvPr>
          <p:cNvSpPr>
            <a:spLocks noGrp="1"/>
          </p:cNvSpPr>
          <p:nvPr>
            <p:ph type="title"/>
          </p:nvPr>
        </p:nvSpPr>
        <p:spPr>
          <a:xfrm>
            <a:off x="831850" y="1709738"/>
            <a:ext cx="10515600" cy="2852737"/>
          </a:xfrm>
        </p:spPr>
        <p:txBody>
          <a:bodyPr anchor="b"/>
          <a:lstStyle>
            <a:lvl1pPr>
              <a:defRPr sz="600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1EF1AFBD-6716-FE34-5C59-CCA71B23AAD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F94C95-8D8D-120B-0CD8-1B69F9E73686}"/>
              </a:ext>
            </a:extLst>
          </p:cNvPr>
          <p:cNvSpPr>
            <a:spLocks noGrp="1"/>
          </p:cNvSpPr>
          <p:nvPr>
            <p:ph type="dt" sz="half" idx="10"/>
          </p:nvPr>
        </p:nvSpPr>
        <p:spPr/>
        <p:txBody>
          <a:bodyPr/>
          <a:lstStyle/>
          <a:p>
            <a:fld id="{551E8CAB-E06F-C948-8949-D051870AC8BB}" type="datetimeFigureOut">
              <a:rPr lang="en-US" smtClean="0"/>
              <a:t>8/20/25</a:t>
            </a:fld>
            <a:endParaRPr lang="en-US"/>
          </a:p>
        </p:txBody>
      </p:sp>
      <p:sp>
        <p:nvSpPr>
          <p:cNvPr id="5" name="Footer Placeholder 4">
            <a:extLst>
              <a:ext uri="{FF2B5EF4-FFF2-40B4-BE49-F238E27FC236}">
                <a16:creationId xmlns:a16="http://schemas.microsoft.com/office/drawing/2014/main" id="{A7EEE2C7-BB76-4647-5E15-0D5CB264D2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1D670F-7C8F-8994-B738-C802778785F4}"/>
              </a:ext>
            </a:extLst>
          </p:cNvPr>
          <p:cNvSpPr>
            <a:spLocks noGrp="1"/>
          </p:cNvSpPr>
          <p:nvPr>
            <p:ph type="sldNum" sz="quarter" idx="12"/>
          </p:nvPr>
        </p:nvSpPr>
        <p:spPr/>
        <p:txBody>
          <a:bodyPr/>
          <a:lstStyle/>
          <a:p>
            <a:fld id="{430121D0-958E-CF43-BF9A-6B605E8F3A39}" type="slidenum">
              <a:rPr lang="en-US" smtClean="0"/>
              <a:t>‹#›</a:t>
            </a:fld>
            <a:endParaRPr lang="en-US"/>
          </a:p>
        </p:txBody>
      </p:sp>
    </p:spTree>
    <p:extLst>
      <p:ext uri="{BB962C8B-B14F-4D97-AF65-F5344CB8AC3E}">
        <p14:creationId xmlns:p14="http://schemas.microsoft.com/office/powerpoint/2010/main" val="165965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51820-4F8F-D65C-8AFB-BADA21DF57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550DB3-84EA-515A-4808-87A8A1A48A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540DEB-1AC6-0BBC-A7B2-4222735DB6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6DB1741-75E1-B8BC-DE53-D143AE21B81F}"/>
              </a:ext>
            </a:extLst>
          </p:cNvPr>
          <p:cNvSpPr>
            <a:spLocks noGrp="1"/>
          </p:cNvSpPr>
          <p:nvPr>
            <p:ph type="dt" sz="half" idx="10"/>
          </p:nvPr>
        </p:nvSpPr>
        <p:spPr/>
        <p:txBody>
          <a:bodyPr/>
          <a:lstStyle/>
          <a:p>
            <a:fld id="{551E8CAB-E06F-C948-8949-D051870AC8BB}" type="datetimeFigureOut">
              <a:rPr lang="en-US" smtClean="0"/>
              <a:t>8/20/25</a:t>
            </a:fld>
            <a:endParaRPr lang="en-US"/>
          </a:p>
        </p:txBody>
      </p:sp>
      <p:sp>
        <p:nvSpPr>
          <p:cNvPr id="6" name="Footer Placeholder 5">
            <a:extLst>
              <a:ext uri="{FF2B5EF4-FFF2-40B4-BE49-F238E27FC236}">
                <a16:creationId xmlns:a16="http://schemas.microsoft.com/office/drawing/2014/main" id="{8D1948F4-99CF-5147-209D-A0BC683B20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EDDA42-2AE3-D58A-CCEB-72B1BF818139}"/>
              </a:ext>
            </a:extLst>
          </p:cNvPr>
          <p:cNvSpPr>
            <a:spLocks noGrp="1"/>
          </p:cNvSpPr>
          <p:nvPr>
            <p:ph type="sldNum" sz="quarter" idx="12"/>
          </p:nvPr>
        </p:nvSpPr>
        <p:spPr/>
        <p:txBody>
          <a:bodyPr/>
          <a:lstStyle/>
          <a:p>
            <a:fld id="{430121D0-958E-CF43-BF9A-6B605E8F3A39}" type="slidenum">
              <a:rPr lang="en-US" smtClean="0"/>
              <a:t>‹#›</a:t>
            </a:fld>
            <a:endParaRPr lang="en-US"/>
          </a:p>
        </p:txBody>
      </p:sp>
    </p:spTree>
    <p:extLst>
      <p:ext uri="{BB962C8B-B14F-4D97-AF65-F5344CB8AC3E}">
        <p14:creationId xmlns:p14="http://schemas.microsoft.com/office/powerpoint/2010/main" val="1091412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FA495-F82D-2857-AB7E-874E669E3DD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4748693-8901-E775-EDAD-A7390F9554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A2412A-9949-2FBD-2492-A7A73C5D6F7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BC5CDD2-E118-6EBD-F61C-B169B65BD6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A808DA-4CAA-5A0A-DCCC-6095062D61D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0BE10AD-3CE7-4A3C-A296-766AC6CE44FD}"/>
              </a:ext>
            </a:extLst>
          </p:cNvPr>
          <p:cNvSpPr>
            <a:spLocks noGrp="1"/>
          </p:cNvSpPr>
          <p:nvPr>
            <p:ph type="dt" sz="half" idx="10"/>
          </p:nvPr>
        </p:nvSpPr>
        <p:spPr/>
        <p:txBody>
          <a:bodyPr/>
          <a:lstStyle/>
          <a:p>
            <a:fld id="{551E8CAB-E06F-C948-8949-D051870AC8BB}" type="datetimeFigureOut">
              <a:rPr lang="en-US" smtClean="0"/>
              <a:t>8/20/25</a:t>
            </a:fld>
            <a:endParaRPr lang="en-US"/>
          </a:p>
        </p:txBody>
      </p:sp>
      <p:sp>
        <p:nvSpPr>
          <p:cNvPr id="8" name="Footer Placeholder 7">
            <a:extLst>
              <a:ext uri="{FF2B5EF4-FFF2-40B4-BE49-F238E27FC236}">
                <a16:creationId xmlns:a16="http://schemas.microsoft.com/office/drawing/2014/main" id="{39DBE46D-408D-46D8-EECA-9106706C93D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F65C5F1-976F-A7A5-9925-F53E92269A64}"/>
              </a:ext>
            </a:extLst>
          </p:cNvPr>
          <p:cNvSpPr>
            <a:spLocks noGrp="1"/>
          </p:cNvSpPr>
          <p:nvPr>
            <p:ph type="sldNum" sz="quarter" idx="12"/>
          </p:nvPr>
        </p:nvSpPr>
        <p:spPr/>
        <p:txBody>
          <a:bodyPr/>
          <a:lstStyle/>
          <a:p>
            <a:fld id="{430121D0-958E-CF43-BF9A-6B605E8F3A39}" type="slidenum">
              <a:rPr lang="en-US" smtClean="0"/>
              <a:t>‹#›</a:t>
            </a:fld>
            <a:endParaRPr lang="en-US"/>
          </a:p>
        </p:txBody>
      </p:sp>
    </p:spTree>
    <p:extLst>
      <p:ext uri="{BB962C8B-B14F-4D97-AF65-F5344CB8AC3E}">
        <p14:creationId xmlns:p14="http://schemas.microsoft.com/office/powerpoint/2010/main" val="2132958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A3F43-A670-B42B-5526-8D1BE5C32D3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8DE792-48B8-9284-4C8D-765CD4466A0A}"/>
              </a:ext>
            </a:extLst>
          </p:cNvPr>
          <p:cNvSpPr>
            <a:spLocks noGrp="1"/>
          </p:cNvSpPr>
          <p:nvPr>
            <p:ph type="dt" sz="half" idx="10"/>
          </p:nvPr>
        </p:nvSpPr>
        <p:spPr/>
        <p:txBody>
          <a:bodyPr/>
          <a:lstStyle/>
          <a:p>
            <a:fld id="{551E8CAB-E06F-C948-8949-D051870AC8BB}" type="datetimeFigureOut">
              <a:rPr lang="en-US" smtClean="0"/>
              <a:t>8/20/25</a:t>
            </a:fld>
            <a:endParaRPr lang="en-US"/>
          </a:p>
        </p:txBody>
      </p:sp>
      <p:sp>
        <p:nvSpPr>
          <p:cNvPr id="4" name="Footer Placeholder 3">
            <a:extLst>
              <a:ext uri="{FF2B5EF4-FFF2-40B4-BE49-F238E27FC236}">
                <a16:creationId xmlns:a16="http://schemas.microsoft.com/office/drawing/2014/main" id="{F7355FF7-CBD8-87AE-FD9F-5BD0A669AA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1CE1134-E5B1-498B-6B9D-321600D57B82}"/>
              </a:ext>
            </a:extLst>
          </p:cNvPr>
          <p:cNvSpPr>
            <a:spLocks noGrp="1"/>
          </p:cNvSpPr>
          <p:nvPr>
            <p:ph type="sldNum" sz="quarter" idx="12"/>
          </p:nvPr>
        </p:nvSpPr>
        <p:spPr/>
        <p:txBody>
          <a:bodyPr/>
          <a:lstStyle/>
          <a:p>
            <a:fld id="{430121D0-958E-CF43-BF9A-6B605E8F3A39}" type="slidenum">
              <a:rPr lang="en-US" smtClean="0"/>
              <a:t>‹#›</a:t>
            </a:fld>
            <a:endParaRPr lang="en-US"/>
          </a:p>
        </p:txBody>
      </p:sp>
    </p:spTree>
    <p:extLst>
      <p:ext uri="{BB962C8B-B14F-4D97-AF65-F5344CB8AC3E}">
        <p14:creationId xmlns:p14="http://schemas.microsoft.com/office/powerpoint/2010/main" val="2753411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8EAAF9-949E-2D2D-B9E8-FA9599EFD93A}"/>
              </a:ext>
            </a:extLst>
          </p:cNvPr>
          <p:cNvSpPr>
            <a:spLocks noGrp="1"/>
          </p:cNvSpPr>
          <p:nvPr>
            <p:ph type="dt" sz="half" idx="10"/>
          </p:nvPr>
        </p:nvSpPr>
        <p:spPr/>
        <p:txBody>
          <a:bodyPr/>
          <a:lstStyle/>
          <a:p>
            <a:fld id="{551E8CAB-E06F-C948-8949-D051870AC8BB}" type="datetimeFigureOut">
              <a:rPr lang="en-US" smtClean="0"/>
              <a:t>8/20/25</a:t>
            </a:fld>
            <a:endParaRPr lang="en-US"/>
          </a:p>
        </p:txBody>
      </p:sp>
      <p:sp>
        <p:nvSpPr>
          <p:cNvPr id="3" name="Footer Placeholder 2">
            <a:extLst>
              <a:ext uri="{FF2B5EF4-FFF2-40B4-BE49-F238E27FC236}">
                <a16:creationId xmlns:a16="http://schemas.microsoft.com/office/drawing/2014/main" id="{7DDF876B-BF6B-D621-1427-31A46E8352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274B777-BF62-24E9-698D-A5EAA085513D}"/>
              </a:ext>
            </a:extLst>
          </p:cNvPr>
          <p:cNvSpPr>
            <a:spLocks noGrp="1"/>
          </p:cNvSpPr>
          <p:nvPr>
            <p:ph type="sldNum" sz="quarter" idx="12"/>
          </p:nvPr>
        </p:nvSpPr>
        <p:spPr/>
        <p:txBody>
          <a:bodyPr/>
          <a:lstStyle/>
          <a:p>
            <a:fld id="{430121D0-958E-CF43-BF9A-6B605E8F3A39}" type="slidenum">
              <a:rPr lang="en-US" smtClean="0"/>
              <a:t>‹#›</a:t>
            </a:fld>
            <a:endParaRPr lang="en-US"/>
          </a:p>
        </p:txBody>
      </p:sp>
    </p:spTree>
    <p:extLst>
      <p:ext uri="{BB962C8B-B14F-4D97-AF65-F5344CB8AC3E}">
        <p14:creationId xmlns:p14="http://schemas.microsoft.com/office/powerpoint/2010/main" val="288572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5A929-7E61-E8E6-169F-75AA60687D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2357AA-1FD0-7A96-C565-60937BB4EF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4BC8677-A593-4D48-1E1F-2942552331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E87A12-953B-706F-2C51-EFA5F38DACEE}"/>
              </a:ext>
            </a:extLst>
          </p:cNvPr>
          <p:cNvSpPr>
            <a:spLocks noGrp="1"/>
          </p:cNvSpPr>
          <p:nvPr>
            <p:ph type="dt" sz="half" idx="10"/>
          </p:nvPr>
        </p:nvSpPr>
        <p:spPr/>
        <p:txBody>
          <a:bodyPr/>
          <a:lstStyle/>
          <a:p>
            <a:fld id="{551E8CAB-E06F-C948-8949-D051870AC8BB}" type="datetimeFigureOut">
              <a:rPr lang="en-US" smtClean="0"/>
              <a:t>8/20/25</a:t>
            </a:fld>
            <a:endParaRPr lang="en-US"/>
          </a:p>
        </p:txBody>
      </p:sp>
      <p:sp>
        <p:nvSpPr>
          <p:cNvPr id="6" name="Footer Placeholder 5">
            <a:extLst>
              <a:ext uri="{FF2B5EF4-FFF2-40B4-BE49-F238E27FC236}">
                <a16:creationId xmlns:a16="http://schemas.microsoft.com/office/drawing/2014/main" id="{0E51D0E2-B2E2-45F3-1568-B18260B789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FF746B-5162-3004-FE7D-1139EA8D24D0}"/>
              </a:ext>
            </a:extLst>
          </p:cNvPr>
          <p:cNvSpPr>
            <a:spLocks noGrp="1"/>
          </p:cNvSpPr>
          <p:nvPr>
            <p:ph type="sldNum" sz="quarter" idx="12"/>
          </p:nvPr>
        </p:nvSpPr>
        <p:spPr/>
        <p:txBody>
          <a:bodyPr/>
          <a:lstStyle/>
          <a:p>
            <a:fld id="{430121D0-958E-CF43-BF9A-6B605E8F3A39}" type="slidenum">
              <a:rPr lang="en-US" smtClean="0"/>
              <a:t>‹#›</a:t>
            </a:fld>
            <a:endParaRPr lang="en-US"/>
          </a:p>
        </p:txBody>
      </p:sp>
    </p:spTree>
    <p:extLst>
      <p:ext uri="{BB962C8B-B14F-4D97-AF65-F5344CB8AC3E}">
        <p14:creationId xmlns:p14="http://schemas.microsoft.com/office/powerpoint/2010/main" val="3813594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2EF8F22-0349-07C7-44C3-11ECDCE3B012}"/>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FDFC59E3-7276-C0A8-D576-40D43A7E75B3}"/>
              </a:ext>
            </a:extLst>
          </p:cNvPr>
          <p:cNvSpPr>
            <a:spLocks noGrp="1"/>
          </p:cNvSpPr>
          <p:nvPr>
            <p:ph type="title"/>
          </p:nvPr>
        </p:nvSpPr>
        <p:spPr>
          <a:xfrm>
            <a:off x="311085" y="0"/>
            <a:ext cx="11042715" cy="15430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E4FC572-749C-2B91-791C-171AAA5A15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717856-EA09-1C61-6C05-EBDCD7BA87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51E8CAB-E06F-C948-8949-D051870AC8BB}" type="datetimeFigureOut">
              <a:rPr lang="en-US" smtClean="0"/>
              <a:t>8/20/25</a:t>
            </a:fld>
            <a:endParaRPr lang="en-US"/>
          </a:p>
        </p:txBody>
      </p:sp>
      <p:sp>
        <p:nvSpPr>
          <p:cNvPr id="5" name="Footer Placeholder 4">
            <a:extLst>
              <a:ext uri="{FF2B5EF4-FFF2-40B4-BE49-F238E27FC236}">
                <a16:creationId xmlns:a16="http://schemas.microsoft.com/office/drawing/2014/main" id="{20F01538-A47A-215F-E334-A38A760100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12A4700-9775-1A9B-C2CF-A65B76D70B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30121D0-958E-CF43-BF9A-6B605E8F3A39}" type="slidenum">
              <a:rPr lang="en-US" smtClean="0"/>
              <a:t>‹#›</a:t>
            </a:fld>
            <a:endParaRPr lang="en-US"/>
          </a:p>
        </p:txBody>
      </p:sp>
    </p:spTree>
    <p:extLst>
      <p:ext uri="{BB962C8B-B14F-4D97-AF65-F5344CB8AC3E}">
        <p14:creationId xmlns:p14="http://schemas.microsoft.com/office/powerpoint/2010/main" val="26741700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 id="2147483662" r:id="rId14"/>
  </p:sldLayoutIdLst>
  <p:txStyles>
    <p:titleStyle>
      <a:lvl1pPr algn="l" defTabSz="914400" rtl="0" eaLnBrk="1" latinLnBrk="0" hangingPunct="1">
        <a:lnSpc>
          <a:spcPct val="90000"/>
        </a:lnSpc>
        <a:spcBef>
          <a:spcPct val="0"/>
        </a:spcBef>
        <a:buNone/>
        <a:defRPr sz="5000" b="0" i="0" kern="1200">
          <a:solidFill>
            <a:schemeClr val="bg1"/>
          </a:solidFill>
          <a:latin typeface="Futura PT Medium" panose="020B05020202040203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chart" Target="../charts/chart4.xml"/><Relationship Id="rId13"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chart" Target="../charts/chart3.xml"/><Relationship Id="rId12" Type="http://schemas.openxmlformats.org/officeDocument/2006/relationships/chart" Target="../charts/chart8.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chart" Target="../charts/chart2.xml"/><Relationship Id="rId11" Type="http://schemas.openxmlformats.org/officeDocument/2006/relationships/chart" Target="../charts/chart7.xml"/><Relationship Id="rId5" Type="http://schemas.openxmlformats.org/officeDocument/2006/relationships/chart" Target="../charts/chart1.xml"/><Relationship Id="rId10" Type="http://schemas.openxmlformats.org/officeDocument/2006/relationships/chart" Target="../charts/chart6.xml"/><Relationship Id="rId4" Type="http://schemas.openxmlformats.org/officeDocument/2006/relationships/notesSlide" Target="../notesSlides/notesSlide13.xml"/><Relationship Id="rId9" Type="http://schemas.openxmlformats.org/officeDocument/2006/relationships/chart" Target="../charts/chart5.xml"/></Relationships>
</file>

<file path=ppt/slides/_rels/slide14.xml.rels><?xml version="1.0" encoding="UTF-8" standalone="yes"?>
<Relationships xmlns="http://schemas.openxmlformats.org/package/2006/relationships"><Relationship Id="rId8" Type="http://schemas.openxmlformats.org/officeDocument/2006/relationships/chart" Target="../charts/chart12.xml"/><Relationship Id="rId3" Type="http://schemas.openxmlformats.org/officeDocument/2006/relationships/slideLayout" Target="../slideLayouts/slideLayout3.xml"/><Relationship Id="rId7" Type="http://schemas.openxmlformats.org/officeDocument/2006/relationships/chart" Target="../charts/chart1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chart" Target="../charts/chart10.xml"/><Relationship Id="rId11" Type="http://schemas.openxmlformats.org/officeDocument/2006/relationships/image" Target="../media/image7.png"/><Relationship Id="rId5" Type="http://schemas.openxmlformats.org/officeDocument/2006/relationships/chart" Target="../charts/chart9.xml"/><Relationship Id="rId10" Type="http://schemas.openxmlformats.org/officeDocument/2006/relationships/chart" Target="../charts/chart14.xml"/><Relationship Id="rId4" Type="http://schemas.openxmlformats.org/officeDocument/2006/relationships/notesSlide" Target="../notesSlides/notesSlide14.xml"/><Relationship Id="rId9" Type="http://schemas.openxmlformats.org/officeDocument/2006/relationships/chart" Target="../charts/chart13.xml"/></Relationships>
</file>

<file path=ppt/slides/_rels/slide15.xml.rels><?xml version="1.0" encoding="UTF-8" standalone="yes"?>
<Relationships xmlns="http://schemas.openxmlformats.org/package/2006/relationships"><Relationship Id="rId8" Type="http://schemas.openxmlformats.org/officeDocument/2006/relationships/image" Target="../media/image15.emf"/><Relationship Id="rId3" Type="http://schemas.microsoft.com/office/2007/relationships/media" Target="../media/media15.m4a"/><Relationship Id="rId7" Type="http://schemas.openxmlformats.org/officeDocument/2006/relationships/oleObject" Target="../embeddings/oleObject3.bin"/><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notesSlide" Target="../notesSlides/notesSlide15.xml"/><Relationship Id="rId5" Type="http://schemas.openxmlformats.org/officeDocument/2006/relationships/slideLayout" Target="../slideLayouts/slideLayout13.xml"/><Relationship Id="rId4" Type="http://schemas.openxmlformats.org/officeDocument/2006/relationships/audio" Target="../media/media15.m4a"/><Relationship Id="rId9"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7.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image" Target="../media/image20.jpe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7.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7.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7.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7.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15.emf"/><Relationship Id="rId13" Type="http://schemas.openxmlformats.org/officeDocument/2006/relationships/image" Target="../media/image7.png"/><Relationship Id="rId3" Type="http://schemas.microsoft.com/office/2007/relationships/media" Target="../media/media22.m4a"/><Relationship Id="rId7" Type="http://schemas.openxmlformats.org/officeDocument/2006/relationships/oleObject" Target="../embeddings/oleObject3.bin"/><Relationship Id="rId12" Type="http://schemas.openxmlformats.org/officeDocument/2006/relationships/image" Target="../media/image24.pn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notesSlide" Target="../notesSlides/notesSlide22.xml"/><Relationship Id="rId11" Type="http://schemas.openxmlformats.org/officeDocument/2006/relationships/image" Target="../media/image23.png"/><Relationship Id="rId5" Type="http://schemas.openxmlformats.org/officeDocument/2006/relationships/slideLayout" Target="../slideLayouts/slideLayout13.xml"/><Relationship Id="rId10" Type="http://schemas.openxmlformats.org/officeDocument/2006/relationships/image" Target="../media/image22.svg"/><Relationship Id="rId4" Type="http://schemas.openxmlformats.org/officeDocument/2006/relationships/audio" Target="../media/media22.m4a"/><Relationship Id="rId9"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7.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7.png"/><Relationship Id="rId5" Type="http://schemas.openxmlformats.org/officeDocument/2006/relationships/image" Target="../media/image26.png"/><Relationship Id="rId4" Type="http://schemas.openxmlformats.org/officeDocument/2006/relationships/image" Target="../media/image25.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4.xml"/><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openxmlformats.org/officeDocument/2006/relationships/image" Target="../media/image12.emf"/><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7.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s://journals.plos.org/plosone/article?id=10.1371/journal.pone.0157014" TargetMode="External"/><Relationship Id="rId5" Type="http://schemas.openxmlformats.org/officeDocument/2006/relationships/image" Target="../media/image1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7.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www.healthaffairs.org/doi/10.1377/hlthaff.2020.01247" TargetMode="External"/><Relationship Id="rId5" Type="http://schemas.openxmlformats.org/officeDocument/2006/relationships/image" Target="../media/image1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3.xml"/><Relationship Id="rId7" Type="http://schemas.openxmlformats.org/officeDocument/2006/relationships/diagramQuickStyle" Target="../diagrams/quickStyle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7.png"/><Relationship Id="rId4" Type="http://schemas.openxmlformats.org/officeDocument/2006/relationships/notesSlide" Target="../notesSlides/notesSlide9.xml"/><Relationship Id="rId9" Type="http://schemas.microsoft.com/office/2007/relationships/diagramDrawing" Target="../diagrams/drawin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52360-410B-AF41-0624-B815A1FD529D}"/>
              </a:ext>
            </a:extLst>
          </p:cNvPr>
          <p:cNvSpPr>
            <a:spLocks noGrp="1"/>
          </p:cNvSpPr>
          <p:nvPr>
            <p:ph type="ctrTitle"/>
          </p:nvPr>
        </p:nvSpPr>
        <p:spPr/>
        <p:txBody>
          <a:bodyPr>
            <a:normAutofit fontScale="90000"/>
          </a:bodyPr>
          <a:lstStyle/>
          <a:p>
            <a:r>
              <a:rPr lang="en-US" b="0" i="0" dirty="0">
                <a:solidFill>
                  <a:srgbClr val="222222"/>
                </a:solidFill>
                <a:effectLst/>
                <a:latin typeface="Arial" panose="020B0604020202020204" pitchFamily="34" charset="0"/>
              </a:rPr>
              <a:t>Creating Buy-in with Hospital Leadership in Surgical Sustainability</a:t>
            </a:r>
            <a:endParaRPr lang="en-US" dirty="0"/>
          </a:p>
        </p:txBody>
      </p:sp>
      <p:sp>
        <p:nvSpPr>
          <p:cNvPr id="3" name="Subtitle 2">
            <a:extLst>
              <a:ext uri="{FF2B5EF4-FFF2-40B4-BE49-F238E27FC236}">
                <a16:creationId xmlns:a16="http://schemas.microsoft.com/office/drawing/2014/main" id="{B81C6F6D-D194-EBC5-865B-362B84D68C12}"/>
              </a:ext>
            </a:extLst>
          </p:cNvPr>
          <p:cNvSpPr>
            <a:spLocks noGrp="1"/>
          </p:cNvSpPr>
          <p:nvPr>
            <p:ph type="subTitle" idx="1"/>
          </p:nvPr>
        </p:nvSpPr>
        <p:spPr/>
        <p:txBody>
          <a:bodyPr/>
          <a:lstStyle/>
          <a:p>
            <a:r>
              <a:rPr lang="en-US" dirty="0"/>
              <a:t>Jimmy Chung, MD, MBA, FACS</a:t>
            </a:r>
          </a:p>
          <a:p>
            <a:r>
              <a:rPr lang="en-US" dirty="0"/>
              <a:t>Chief Medical Officer</a:t>
            </a:r>
          </a:p>
          <a:p>
            <a:r>
              <a:rPr lang="en-US" dirty="0"/>
              <a:t>Bon Secours Mercy Health-Advantus Health Partners</a:t>
            </a:r>
          </a:p>
          <a:p>
            <a:endParaRPr lang="en-US" dirty="0"/>
          </a:p>
        </p:txBody>
      </p:sp>
      <p:pic>
        <p:nvPicPr>
          <p:cNvPr id="6" name="Audio 5">
            <a:hlinkClick r:id="" action="ppaction://media"/>
            <a:extLst>
              <a:ext uri="{FF2B5EF4-FFF2-40B4-BE49-F238E27FC236}">
                <a16:creationId xmlns:a16="http://schemas.microsoft.com/office/drawing/2014/main" id="{D00AEF75-F795-9B32-070D-C4C2556B2B7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75135372"/>
      </p:ext>
    </p:extLst>
  </p:cSld>
  <p:clrMapOvr>
    <a:masterClrMapping/>
  </p:clrMapOvr>
  <mc:AlternateContent xmlns:mc="http://schemas.openxmlformats.org/markup-compatibility/2006" xmlns:p14="http://schemas.microsoft.com/office/powerpoint/2010/main">
    <mc:Choice Requires="p14">
      <p:transition spd="slow" p14:dur="2000" advTm="54363"/>
    </mc:Choice>
    <mc:Fallback xmlns="">
      <p:transition spd="slow" advTm="54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FC546-34F8-043A-7F12-ACAE8E44A2D9}"/>
              </a:ext>
            </a:extLst>
          </p:cNvPr>
          <p:cNvSpPr>
            <a:spLocks noGrp="1"/>
          </p:cNvSpPr>
          <p:nvPr>
            <p:ph type="title"/>
          </p:nvPr>
        </p:nvSpPr>
        <p:spPr/>
        <p:txBody>
          <a:bodyPr>
            <a:normAutofit/>
          </a:bodyPr>
          <a:lstStyle/>
          <a:p>
            <a:r>
              <a:rPr lang="en-US" sz="4800" dirty="0"/>
              <a:t>Benefits of a sustainability program</a:t>
            </a:r>
          </a:p>
        </p:txBody>
      </p:sp>
      <p:sp>
        <p:nvSpPr>
          <p:cNvPr id="3" name="Content Placeholder 2">
            <a:extLst>
              <a:ext uri="{FF2B5EF4-FFF2-40B4-BE49-F238E27FC236}">
                <a16:creationId xmlns:a16="http://schemas.microsoft.com/office/drawing/2014/main" id="{06DFE3E6-558E-17FE-9A99-9976E55568EF}"/>
              </a:ext>
            </a:extLst>
          </p:cNvPr>
          <p:cNvSpPr>
            <a:spLocks noGrp="1"/>
          </p:cNvSpPr>
          <p:nvPr>
            <p:ph idx="1"/>
          </p:nvPr>
        </p:nvSpPr>
        <p:spPr/>
        <p:txBody>
          <a:bodyPr>
            <a:normAutofit fontScale="85000" lnSpcReduction="20000"/>
          </a:bodyPr>
          <a:lstStyle/>
          <a:p>
            <a:pPr marL="342900" marR="0" lvl="0" indent="-342900">
              <a:buFont typeface="Symbol" panose="05050102010706020507" pitchFamily="18" charset="2"/>
              <a:buChar char=""/>
            </a:pPr>
            <a:r>
              <a:rPr lang="en-US" sz="1800" b="1" dirty="0">
                <a:solidFill>
                  <a:srgbClr val="000000"/>
                </a:solidFill>
                <a:effectLst/>
                <a:latin typeface="Arial" panose="020B0604020202020204" pitchFamily="34" charset="0"/>
                <a:ea typeface="Times New Roman" panose="02020603050405020304" pitchFamily="18" charset="0"/>
              </a:rPr>
              <a:t>Environmental Impact Reduction</a:t>
            </a:r>
            <a:endParaRPr lang="en-US" sz="1800" dirty="0">
              <a:effectLst/>
              <a:latin typeface="Times New Roman" panose="02020603050405020304" pitchFamily="18" charset="0"/>
              <a:ea typeface="Times New Roman" panose="02020603050405020304" pitchFamily="18" charset="0"/>
            </a:endParaRPr>
          </a:p>
          <a:p>
            <a:pPr marL="457200" marR="0"/>
            <a:r>
              <a:rPr lang="en-US" sz="1800" dirty="0">
                <a:solidFill>
                  <a:srgbClr val="000000"/>
                </a:solidFill>
                <a:latin typeface="Arial" panose="020B0604020202020204" pitchFamily="34" charset="0"/>
                <a:ea typeface="Times New Roman" panose="02020603050405020304" pitchFamily="18" charset="0"/>
              </a:rPr>
              <a:t>C</a:t>
            </a:r>
            <a:r>
              <a:rPr lang="en-US" sz="1800" dirty="0">
                <a:solidFill>
                  <a:srgbClr val="000000"/>
                </a:solidFill>
                <a:effectLst/>
                <a:latin typeface="Arial" panose="020B0604020202020204" pitchFamily="34" charset="0"/>
                <a:ea typeface="Times New Roman" panose="02020603050405020304" pitchFamily="18" charset="0"/>
              </a:rPr>
              <a:t>ontribute to the broader efforts of environmental conservation and preservation. </a:t>
            </a:r>
            <a:endParaRPr lang="en-US" sz="1800" dirty="0">
              <a:effectLst/>
              <a:latin typeface="Times New Roman" panose="02020603050405020304" pitchFamily="18" charset="0"/>
              <a:ea typeface="Times New Roman" panose="02020603050405020304" pitchFamily="18" charset="0"/>
            </a:endParaRPr>
          </a:p>
          <a:p>
            <a:pPr marL="342900" marR="0" lvl="0" indent="-342900">
              <a:buFont typeface="Symbol" panose="05050102010706020507" pitchFamily="18" charset="2"/>
              <a:buChar char=""/>
            </a:pPr>
            <a:r>
              <a:rPr lang="en-US" sz="1800" b="1" dirty="0">
                <a:solidFill>
                  <a:srgbClr val="000000"/>
                </a:solidFill>
                <a:effectLst/>
                <a:latin typeface="Arial" panose="020B0604020202020204" pitchFamily="34" charset="0"/>
                <a:ea typeface="Times New Roman" panose="02020603050405020304" pitchFamily="18" charset="0"/>
              </a:rPr>
              <a:t>Cost Savings</a:t>
            </a:r>
            <a:endParaRPr lang="en-US" sz="1800" dirty="0">
              <a:effectLst/>
              <a:latin typeface="Times New Roman" panose="02020603050405020304" pitchFamily="18" charset="0"/>
              <a:ea typeface="Times New Roman" panose="02020603050405020304" pitchFamily="18" charset="0"/>
            </a:endParaRPr>
          </a:p>
          <a:p>
            <a:pPr marL="457200" marR="0"/>
            <a:r>
              <a:rPr lang="en-US" sz="1800" dirty="0">
                <a:solidFill>
                  <a:srgbClr val="000000"/>
                </a:solidFill>
                <a:effectLst/>
                <a:latin typeface="Arial" panose="020B0604020202020204" pitchFamily="34" charset="0"/>
                <a:ea typeface="Times New Roman" panose="02020603050405020304" pitchFamily="18" charset="0"/>
              </a:rPr>
              <a:t>Efficiency and waste reduction</a:t>
            </a:r>
          </a:p>
          <a:p>
            <a:pPr marL="457200" marR="0"/>
            <a:r>
              <a:rPr lang="en-US" sz="1800" dirty="0">
                <a:solidFill>
                  <a:srgbClr val="000000"/>
                </a:solidFill>
                <a:latin typeface="Arial" panose="020B0604020202020204" pitchFamily="34" charset="0"/>
                <a:ea typeface="Times New Roman" panose="02020603050405020304" pitchFamily="18" charset="0"/>
              </a:rPr>
              <a:t>T</a:t>
            </a:r>
            <a:r>
              <a:rPr lang="en-US" sz="1800" dirty="0">
                <a:solidFill>
                  <a:srgbClr val="000000"/>
                </a:solidFill>
                <a:effectLst/>
                <a:latin typeface="Arial" panose="020B0604020202020204" pitchFamily="34" charset="0"/>
                <a:ea typeface="Times New Roman" panose="02020603050405020304" pitchFamily="18" charset="0"/>
              </a:rPr>
              <a:t>ax incentives </a:t>
            </a:r>
          </a:p>
          <a:p>
            <a:pPr marL="342900" marR="0" lvl="0" indent="-342900">
              <a:buFont typeface="Symbol" panose="05050102010706020507" pitchFamily="18" charset="2"/>
              <a:buChar char=""/>
            </a:pPr>
            <a:r>
              <a:rPr lang="en-US" sz="1800" b="1" dirty="0">
                <a:solidFill>
                  <a:srgbClr val="000000"/>
                </a:solidFill>
                <a:effectLst/>
                <a:latin typeface="Arial" panose="020B0604020202020204" pitchFamily="34" charset="0"/>
                <a:ea typeface="Times New Roman" panose="02020603050405020304" pitchFamily="18" charset="0"/>
              </a:rPr>
              <a:t>Improved Health Outcomes</a:t>
            </a:r>
            <a:endParaRPr lang="en-US" sz="1800" dirty="0">
              <a:effectLst/>
              <a:latin typeface="Times New Roman" panose="02020603050405020304" pitchFamily="18" charset="0"/>
              <a:ea typeface="Times New Roman" panose="02020603050405020304" pitchFamily="18" charset="0"/>
            </a:endParaRPr>
          </a:p>
          <a:p>
            <a:pPr marL="457200" marR="0"/>
            <a:r>
              <a:rPr lang="en-US" sz="1800" dirty="0">
                <a:solidFill>
                  <a:srgbClr val="000000"/>
                </a:solidFill>
                <a:effectLst/>
                <a:latin typeface="Arial" panose="020B0604020202020204" pitchFamily="34" charset="0"/>
                <a:ea typeface="Times New Roman" panose="02020603050405020304" pitchFamily="18" charset="0"/>
              </a:rPr>
              <a:t>Healthier community</a:t>
            </a:r>
          </a:p>
          <a:p>
            <a:pPr marL="457200" marR="0"/>
            <a:r>
              <a:rPr lang="en-US" sz="1800" dirty="0">
                <a:solidFill>
                  <a:srgbClr val="000000"/>
                </a:solidFill>
                <a:effectLst/>
                <a:latin typeface="Arial" panose="020B0604020202020204" pitchFamily="34" charset="0"/>
                <a:ea typeface="Times New Roman" panose="02020603050405020304" pitchFamily="18" charset="0"/>
              </a:rPr>
              <a:t>Reduction of chemical and microbial exposures to staff</a:t>
            </a:r>
            <a:endParaRPr lang="en-US" sz="1800" dirty="0">
              <a:effectLst/>
              <a:latin typeface="Times New Roman" panose="02020603050405020304" pitchFamily="18" charset="0"/>
              <a:ea typeface="Times New Roman" panose="02020603050405020304" pitchFamily="18" charset="0"/>
            </a:endParaRPr>
          </a:p>
          <a:p>
            <a:pPr marL="342900" marR="0" lvl="0" indent="-342900">
              <a:buFont typeface="Symbol" panose="05050102010706020507" pitchFamily="18" charset="2"/>
              <a:buChar char=""/>
            </a:pPr>
            <a:r>
              <a:rPr lang="en-US" sz="1800" b="1" dirty="0">
                <a:solidFill>
                  <a:srgbClr val="000000"/>
                </a:solidFill>
                <a:effectLst/>
                <a:latin typeface="Arial" panose="020B0604020202020204" pitchFamily="34" charset="0"/>
                <a:ea typeface="Times New Roman" panose="02020603050405020304" pitchFamily="18" charset="0"/>
              </a:rPr>
              <a:t>Enhanced Reputation and Community Engagement</a:t>
            </a:r>
            <a:endParaRPr lang="en-US" sz="1800" dirty="0">
              <a:effectLst/>
              <a:latin typeface="Times New Roman" panose="02020603050405020304" pitchFamily="18" charset="0"/>
              <a:ea typeface="Times New Roman" panose="02020603050405020304" pitchFamily="18" charset="0"/>
            </a:endParaRPr>
          </a:p>
          <a:p>
            <a:pPr marL="457200" marR="0"/>
            <a:r>
              <a:rPr lang="en-US" sz="1800" dirty="0">
                <a:solidFill>
                  <a:srgbClr val="000000"/>
                </a:solidFill>
                <a:effectLst/>
                <a:latin typeface="Arial" panose="020B0604020202020204" pitchFamily="34" charset="0"/>
                <a:ea typeface="Times New Roman" panose="02020603050405020304" pitchFamily="18" charset="0"/>
              </a:rPr>
              <a:t>Demonstrates a commitment towards responsible and ethical practices</a:t>
            </a:r>
          </a:p>
          <a:p>
            <a:pPr marL="457200" marR="0"/>
            <a:r>
              <a:rPr lang="en-US" sz="1800" dirty="0">
                <a:solidFill>
                  <a:srgbClr val="000000"/>
                </a:solidFill>
                <a:latin typeface="Arial" panose="020B0604020202020204" pitchFamily="34" charset="0"/>
                <a:ea typeface="Times New Roman" panose="02020603050405020304" pitchFamily="18" charset="0"/>
              </a:rPr>
              <a:t>E</a:t>
            </a:r>
            <a:r>
              <a:rPr lang="en-US" sz="1800" dirty="0">
                <a:solidFill>
                  <a:srgbClr val="000000"/>
                </a:solidFill>
                <a:effectLst/>
                <a:latin typeface="Arial" panose="020B0604020202020204" pitchFamily="34" charset="0"/>
                <a:ea typeface="Times New Roman" panose="02020603050405020304" pitchFamily="18" charset="0"/>
              </a:rPr>
              <a:t>nhance the organization’s reputation in the community and attract patients, clinicians, investors</a:t>
            </a:r>
          </a:p>
          <a:p>
            <a:pPr marL="342900" marR="0" lvl="0" indent="-342900">
              <a:buFont typeface="Symbol" panose="05050102010706020507" pitchFamily="18" charset="2"/>
              <a:buChar char=""/>
            </a:pPr>
            <a:r>
              <a:rPr lang="en-US" sz="1800" b="1" dirty="0">
                <a:solidFill>
                  <a:srgbClr val="000000"/>
                </a:solidFill>
                <a:effectLst/>
                <a:latin typeface="Arial" panose="020B0604020202020204" pitchFamily="34" charset="0"/>
                <a:ea typeface="Times New Roman" panose="02020603050405020304" pitchFamily="18" charset="0"/>
              </a:rPr>
              <a:t>Regulatory Compliance and Risk Mitigation</a:t>
            </a:r>
            <a:endParaRPr lang="en-US" sz="1800" dirty="0">
              <a:effectLst/>
              <a:latin typeface="Times New Roman" panose="02020603050405020304" pitchFamily="18" charset="0"/>
              <a:ea typeface="Times New Roman" panose="02020603050405020304" pitchFamily="18" charset="0"/>
            </a:endParaRPr>
          </a:p>
          <a:p>
            <a:pPr marL="457200" marR="0"/>
            <a:r>
              <a:rPr lang="en-US" sz="1800" dirty="0">
                <a:solidFill>
                  <a:srgbClr val="000000"/>
                </a:solidFill>
                <a:latin typeface="Arial" panose="020B0604020202020204" pitchFamily="34" charset="0"/>
                <a:ea typeface="Times New Roman" panose="02020603050405020304" pitchFamily="18" charset="0"/>
              </a:rPr>
              <a:t>Meet certain regulatory requirements</a:t>
            </a:r>
          </a:p>
          <a:p>
            <a:pPr marL="457200" marR="0"/>
            <a:r>
              <a:rPr lang="en-US" sz="1800" dirty="0">
                <a:solidFill>
                  <a:srgbClr val="000000"/>
                </a:solidFill>
                <a:latin typeface="Arial" panose="020B0604020202020204" pitchFamily="34" charset="0"/>
                <a:ea typeface="Times New Roman" panose="02020603050405020304" pitchFamily="18" charset="0"/>
              </a:rPr>
              <a:t>M</a:t>
            </a:r>
            <a:r>
              <a:rPr lang="en-US" sz="1800" dirty="0">
                <a:solidFill>
                  <a:srgbClr val="000000"/>
                </a:solidFill>
                <a:effectLst/>
                <a:latin typeface="Arial" panose="020B0604020202020204" pitchFamily="34" charset="0"/>
                <a:ea typeface="Times New Roman" panose="02020603050405020304" pitchFamily="18" charset="0"/>
              </a:rPr>
              <a:t>itigate environmental, societal, and financial risks, </a:t>
            </a:r>
          </a:p>
          <a:p>
            <a:pPr marL="457200" marR="0"/>
            <a:r>
              <a:rPr lang="en-US" sz="1800" dirty="0">
                <a:solidFill>
                  <a:srgbClr val="000000"/>
                </a:solidFill>
                <a:latin typeface="Arial" panose="020B0604020202020204" pitchFamily="34" charset="0"/>
                <a:ea typeface="Times New Roman" panose="02020603050405020304" pitchFamily="18" charset="0"/>
              </a:rPr>
              <a:t>Be </a:t>
            </a:r>
            <a:r>
              <a:rPr lang="en-US" sz="1800" dirty="0">
                <a:solidFill>
                  <a:srgbClr val="000000"/>
                </a:solidFill>
                <a:effectLst/>
                <a:latin typeface="Arial" panose="020B0604020202020204" pitchFamily="34" charset="0"/>
                <a:ea typeface="Times New Roman" panose="02020603050405020304" pitchFamily="18" charset="0"/>
              </a:rPr>
              <a:t>prepared to adapt to changing regulatory landscapes and potential disruptions. </a:t>
            </a:r>
            <a:endParaRPr lang="en-US" sz="1800" dirty="0">
              <a:effectLst/>
              <a:latin typeface="Times New Roman" panose="02020603050405020304" pitchFamily="18" charset="0"/>
              <a:ea typeface="Times New Roman" panose="02020603050405020304" pitchFamily="18" charset="0"/>
            </a:endParaRPr>
          </a:p>
          <a:p>
            <a:endParaRPr lang="en-US" dirty="0"/>
          </a:p>
        </p:txBody>
      </p:sp>
      <p:pic>
        <p:nvPicPr>
          <p:cNvPr id="6" name="Audio 5">
            <a:hlinkClick r:id="" action="ppaction://media"/>
            <a:extLst>
              <a:ext uri="{FF2B5EF4-FFF2-40B4-BE49-F238E27FC236}">
                <a16:creationId xmlns:a16="http://schemas.microsoft.com/office/drawing/2014/main" id="{95A8264F-225D-0E78-96CF-B244C0CD1EA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75368672"/>
      </p:ext>
    </p:extLst>
  </p:cSld>
  <p:clrMapOvr>
    <a:masterClrMapping/>
  </p:clrMapOvr>
  <mc:AlternateContent xmlns:mc="http://schemas.openxmlformats.org/markup-compatibility/2006" xmlns:p14="http://schemas.microsoft.com/office/powerpoint/2010/main">
    <mc:Choice Requires="p14">
      <p:transition spd="slow" p14:dur="2000" advTm="62916"/>
    </mc:Choice>
    <mc:Fallback xmlns="">
      <p:transition spd="slow" advTm="62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D1F44-DB91-4A98-9689-CA74D8EB5916}"/>
              </a:ext>
            </a:extLst>
          </p:cNvPr>
          <p:cNvSpPr>
            <a:spLocks noGrp="1"/>
          </p:cNvSpPr>
          <p:nvPr>
            <p:ph type="title"/>
          </p:nvPr>
        </p:nvSpPr>
        <p:spPr/>
        <p:txBody>
          <a:bodyPr/>
          <a:lstStyle/>
          <a:p>
            <a:r>
              <a:rPr lang="en-US" dirty="0"/>
              <a:t>Next steps for hospitals</a:t>
            </a:r>
          </a:p>
        </p:txBody>
      </p:sp>
      <p:sp>
        <p:nvSpPr>
          <p:cNvPr id="3" name="Content Placeholder 2">
            <a:extLst>
              <a:ext uri="{FF2B5EF4-FFF2-40B4-BE49-F238E27FC236}">
                <a16:creationId xmlns:a16="http://schemas.microsoft.com/office/drawing/2014/main" id="{55FA854D-D7B3-4E7B-BD2B-B92252F76191}"/>
              </a:ext>
            </a:extLst>
          </p:cNvPr>
          <p:cNvSpPr>
            <a:spLocks noGrp="1"/>
          </p:cNvSpPr>
          <p:nvPr>
            <p:ph idx="1"/>
          </p:nvPr>
        </p:nvSpPr>
        <p:spPr>
          <a:xfrm>
            <a:off x="2152650" y="1828800"/>
            <a:ext cx="7886700" cy="4351338"/>
          </a:xfrm>
        </p:spPr>
        <p:txBody>
          <a:bodyPr>
            <a:normAutofit fontScale="92500" lnSpcReduction="10000"/>
          </a:bodyPr>
          <a:lstStyle/>
          <a:p>
            <a:pPr marL="342900" indent="-342900">
              <a:lnSpc>
                <a:spcPct val="107000"/>
              </a:lnSpc>
              <a:spcBef>
                <a:spcPts val="0"/>
              </a:spcBef>
              <a:buFont typeface="Symbol" panose="05050102010706020507" pitchFamily="18" charset="2"/>
              <a:buChar char=""/>
            </a:pPr>
            <a:r>
              <a:rPr lang="en-US" sz="2400" dirty="0">
                <a:latin typeface="Calibri" panose="020F0502020204030204" pitchFamily="34" charset="0"/>
                <a:ea typeface="Calibri" panose="020F0502020204030204" pitchFamily="34" charset="0"/>
                <a:cs typeface="Times New Roman" panose="02020603050405020304" pitchFamily="18" charset="0"/>
              </a:rPr>
              <a:t>Commit to a specific goal for carbon-neutrality and establish accountable leadership</a:t>
            </a:r>
          </a:p>
          <a:p>
            <a:pPr marL="342900" indent="-342900">
              <a:lnSpc>
                <a:spcPct val="107000"/>
              </a:lnSpc>
              <a:spcBef>
                <a:spcPts val="0"/>
              </a:spcBef>
              <a:buFont typeface="Symbol" panose="05050102010706020507" pitchFamily="18" charset="2"/>
              <a:buChar char=""/>
            </a:pPr>
            <a:r>
              <a:rPr lang="en-US" sz="2400" dirty="0">
                <a:latin typeface="Calibri" panose="020F0502020204030204" pitchFamily="34" charset="0"/>
                <a:ea typeface="Calibri" panose="020F0502020204030204" pitchFamily="34" charset="0"/>
                <a:cs typeface="Times New Roman" panose="02020603050405020304" pitchFamily="18" charset="0"/>
              </a:rPr>
              <a:t>Eliminate or reduce use of harmful chemicals in hospital operations</a:t>
            </a:r>
          </a:p>
          <a:p>
            <a:pPr marL="342900" indent="-342900">
              <a:lnSpc>
                <a:spcPct val="107000"/>
              </a:lnSpc>
              <a:spcBef>
                <a:spcPts val="0"/>
              </a:spcBef>
              <a:buFont typeface="Symbol" panose="05050102010706020507" pitchFamily="18" charset="2"/>
              <a:buChar char=""/>
            </a:pPr>
            <a:r>
              <a:rPr lang="en-US" sz="2400" dirty="0" err="1">
                <a:latin typeface="Calibri" panose="020F0502020204030204" pitchFamily="34" charset="0"/>
                <a:ea typeface="Calibri" panose="020F0502020204030204" pitchFamily="34" charset="0"/>
                <a:cs typeface="Times New Roman" panose="02020603050405020304" pitchFamily="18" charset="0"/>
              </a:rPr>
              <a:t>Opt</a:t>
            </a:r>
            <a:r>
              <a:rPr lang="en-US" sz="2400" dirty="0">
                <a:latin typeface="Calibri" panose="020F0502020204030204" pitchFamily="34" charset="0"/>
                <a:ea typeface="Calibri" panose="020F0502020204030204" pitchFamily="34" charset="0"/>
                <a:cs typeface="Times New Roman" panose="02020603050405020304" pitchFamily="18" charset="0"/>
              </a:rPr>
              <a:t> for renewable energy sources</a:t>
            </a:r>
          </a:p>
          <a:p>
            <a:pPr marL="342900" indent="-342900">
              <a:lnSpc>
                <a:spcPct val="107000"/>
              </a:lnSpc>
              <a:spcBef>
                <a:spcPts val="0"/>
              </a:spcBef>
              <a:buFont typeface="Symbol" panose="05050102010706020507" pitchFamily="18" charset="2"/>
              <a:buChar char=""/>
            </a:pPr>
            <a:r>
              <a:rPr lang="en-US" sz="2400" dirty="0">
                <a:latin typeface="Calibri" panose="020F0502020204030204" pitchFamily="34" charset="0"/>
                <a:ea typeface="Calibri" panose="020F0502020204030204" pitchFamily="34" charset="0"/>
                <a:cs typeface="Times New Roman" panose="02020603050405020304" pitchFamily="18" charset="0"/>
              </a:rPr>
              <a:t>Advocate for legislation and regulatory policies that ease ability to implement sustainable practices</a:t>
            </a:r>
          </a:p>
          <a:p>
            <a:pPr marL="342900" indent="-342900">
              <a:lnSpc>
                <a:spcPct val="107000"/>
              </a:lnSpc>
              <a:spcBef>
                <a:spcPts val="0"/>
              </a:spcBef>
              <a:buFont typeface="Symbol" panose="05050102010706020507" pitchFamily="18" charset="2"/>
              <a:buChar char=""/>
            </a:pPr>
            <a:r>
              <a:rPr lang="en-US" sz="2400" dirty="0">
                <a:latin typeface="Calibri" panose="020F0502020204030204" pitchFamily="34" charset="0"/>
                <a:ea typeface="Calibri" panose="020F0502020204030204" pitchFamily="34" charset="0"/>
                <a:cs typeface="Times New Roman" panose="02020603050405020304" pitchFamily="18" charset="0"/>
              </a:rPr>
              <a:t>Use less toxic materials and implement environmentally-friendly designs for new construction and renovations</a:t>
            </a:r>
          </a:p>
          <a:p>
            <a:pPr marL="342900" indent="-342900">
              <a:lnSpc>
                <a:spcPct val="107000"/>
              </a:lnSpc>
              <a:spcBef>
                <a:spcPts val="0"/>
              </a:spcBef>
              <a:spcAft>
                <a:spcPts val="800"/>
              </a:spcAft>
              <a:buFont typeface="Symbol" panose="05050102010706020507" pitchFamily="18" charset="2"/>
              <a:buChar char=""/>
            </a:pPr>
            <a:r>
              <a:rPr lang="en-US" sz="2400" dirty="0">
                <a:latin typeface="Calibri" panose="020F0502020204030204" pitchFamily="34" charset="0"/>
                <a:ea typeface="Calibri" panose="020F0502020204030204" pitchFamily="34" charset="0"/>
                <a:cs typeface="Times New Roman" panose="02020603050405020304" pitchFamily="18" charset="0"/>
              </a:rPr>
              <a:t>Implement environmental sustainability in supply chain operations and procurement</a:t>
            </a:r>
          </a:p>
          <a:p>
            <a:pPr marL="342900" indent="-342900">
              <a:lnSpc>
                <a:spcPct val="107000"/>
              </a:lnSpc>
              <a:spcBef>
                <a:spcPts val="0"/>
              </a:spcBef>
              <a:spcAft>
                <a:spcPts val="800"/>
              </a:spcAft>
              <a:buFont typeface="Symbol" panose="05050102010706020507" pitchFamily="18" charset="2"/>
              <a:buChar char=""/>
            </a:pPr>
            <a:r>
              <a:rPr lang="en-US" sz="2400" dirty="0">
                <a:latin typeface="Calibri" panose="020F0502020204030204" pitchFamily="34" charset="0"/>
                <a:ea typeface="Calibri" panose="020F0502020204030204" pitchFamily="34" charset="0"/>
                <a:cs typeface="Times New Roman" panose="02020603050405020304" pitchFamily="18" charset="0"/>
              </a:rPr>
              <a:t>Adopt sustainable practices in care delivery</a:t>
            </a:r>
          </a:p>
          <a:p>
            <a:endParaRPr lang="en-US" dirty="0"/>
          </a:p>
        </p:txBody>
      </p:sp>
      <p:pic>
        <p:nvPicPr>
          <p:cNvPr id="6" name="Audio 5">
            <a:hlinkClick r:id="" action="ppaction://media"/>
            <a:extLst>
              <a:ext uri="{FF2B5EF4-FFF2-40B4-BE49-F238E27FC236}">
                <a16:creationId xmlns:a16="http://schemas.microsoft.com/office/drawing/2014/main" id="{4777A16A-268E-22F2-22EC-FC02BDAA81C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45610948"/>
      </p:ext>
    </p:extLst>
  </p:cSld>
  <p:clrMapOvr>
    <a:masterClrMapping/>
  </p:clrMapOvr>
  <mc:AlternateContent xmlns:mc="http://schemas.openxmlformats.org/markup-compatibility/2006" xmlns:p14="http://schemas.microsoft.com/office/powerpoint/2010/main">
    <mc:Choice Requires="p14">
      <p:transition spd="slow" p14:dur="2000" advTm="53791"/>
    </mc:Choice>
    <mc:Fallback xmlns="">
      <p:transition spd="slow" advTm="53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05046-90CF-F5C0-EB60-2B5D1A6BF535}"/>
              </a:ext>
            </a:extLst>
          </p:cNvPr>
          <p:cNvSpPr>
            <a:spLocks noGrp="1"/>
          </p:cNvSpPr>
          <p:nvPr>
            <p:ph type="title"/>
          </p:nvPr>
        </p:nvSpPr>
        <p:spPr/>
        <p:txBody>
          <a:bodyPr/>
          <a:lstStyle/>
          <a:p>
            <a:r>
              <a:rPr lang="en-US" dirty="0"/>
              <a:t>Anesthetic gases</a:t>
            </a:r>
          </a:p>
        </p:txBody>
      </p:sp>
      <p:grpSp>
        <p:nvGrpSpPr>
          <p:cNvPr id="4" name="Group 3">
            <a:extLst>
              <a:ext uri="{FF2B5EF4-FFF2-40B4-BE49-F238E27FC236}">
                <a16:creationId xmlns:a16="http://schemas.microsoft.com/office/drawing/2014/main" id="{8B93E205-A98B-B0FD-B3B6-1F5E9A2501C7}"/>
              </a:ext>
            </a:extLst>
          </p:cNvPr>
          <p:cNvGrpSpPr/>
          <p:nvPr/>
        </p:nvGrpSpPr>
        <p:grpSpPr>
          <a:xfrm>
            <a:off x="3438711" y="1447801"/>
            <a:ext cx="6835997" cy="864094"/>
            <a:chOff x="4050866" y="2898263"/>
            <a:chExt cx="6301448" cy="1152124"/>
          </a:xfrm>
        </p:grpSpPr>
        <p:sp>
          <p:nvSpPr>
            <p:cNvPr id="5" name="TextBox 4">
              <a:extLst>
                <a:ext uri="{FF2B5EF4-FFF2-40B4-BE49-F238E27FC236}">
                  <a16:creationId xmlns:a16="http://schemas.microsoft.com/office/drawing/2014/main" id="{E19EA050-DAAD-C622-A682-08BC34AAD31B}"/>
                </a:ext>
              </a:extLst>
            </p:cNvPr>
            <p:cNvSpPr txBox="1"/>
            <p:nvPr/>
          </p:nvSpPr>
          <p:spPr>
            <a:xfrm>
              <a:off x="4050866" y="3383539"/>
              <a:ext cx="2251930" cy="533480"/>
            </a:xfrm>
            <a:prstGeom prst="rect">
              <a:avLst/>
            </a:prstGeom>
            <a:noFill/>
          </p:spPr>
          <p:txBody>
            <a:bodyPr wrap="none" rtlCol="0">
              <a:spAutoFit/>
            </a:bodyPr>
            <a:lstStyle/>
            <a:p>
              <a:r>
                <a:rPr lang="en-US" sz="2000" dirty="0">
                  <a:solidFill>
                    <a:srgbClr val="002060"/>
                  </a:solidFill>
                </a:rPr>
                <a:t>mtCO</a:t>
              </a:r>
              <a:r>
                <a:rPr lang="en-US" sz="2000" baseline="-25000" dirty="0">
                  <a:solidFill>
                    <a:srgbClr val="002060"/>
                  </a:solidFill>
                </a:rPr>
                <a:t>2</a:t>
              </a:r>
              <a:r>
                <a:rPr lang="en-US" sz="2000" dirty="0">
                  <a:solidFill>
                    <a:srgbClr val="002060"/>
                  </a:solidFill>
                </a:rPr>
                <a:t>e / liter </a:t>
              </a:r>
            </a:p>
          </p:txBody>
        </p:sp>
        <p:sp>
          <p:nvSpPr>
            <p:cNvPr id="6" name="TextBox 5">
              <a:extLst>
                <a:ext uri="{FF2B5EF4-FFF2-40B4-BE49-F238E27FC236}">
                  <a16:creationId xmlns:a16="http://schemas.microsoft.com/office/drawing/2014/main" id="{BE256251-D348-F3AF-EA8F-7B1D358FE7E6}"/>
                </a:ext>
              </a:extLst>
            </p:cNvPr>
            <p:cNvSpPr txBox="1"/>
            <p:nvPr/>
          </p:nvSpPr>
          <p:spPr>
            <a:xfrm>
              <a:off x="5894614" y="2898263"/>
              <a:ext cx="1428833" cy="943847"/>
            </a:xfrm>
            <a:prstGeom prst="rect">
              <a:avLst/>
            </a:prstGeom>
            <a:noFill/>
          </p:spPr>
          <p:txBody>
            <a:bodyPr wrap="square" rtlCol="0">
              <a:spAutoFit/>
            </a:bodyPr>
            <a:lstStyle/>
            <a:p>
              <a:r>
                <a:rPr lang="en-US" sz="2000">
                  <a:solidFill>
                    <a:srgbClr val="002060"/>
                  </a:solidFill>
                </a:rPr>
                <a:t>desflurane</a:t>
              </a:r>
              <a:endParaRPr lang="en-US" sz="2000" dirty="0">
                <a:solidFill>
                  <a:srgbClr val="002060"/>
                </a:solidFill>
              </a:endParaRPr>
            </a:p>
          </p:txBody>
        </p:sp>
        <p:sp>
          <p:nvSpPr>
            <p:cNvPr id="7" name="TextBox 6">
              <a:extLst>
                <a:ext uri="{FF2B5EF4-FFF2-40B4-BE49-F238E27FC236}">
                  <a16:creationId xmlns:a16="http://schemas.microsoft.com/office/drawing/2014/main" id="{8700E6F6-ACEE-D5B3-37F6-6C4766E42B2D}"/>
                </a:ext>
              </a:extLst>
            </p:cNvPr>
            <p:cNvSpPr txBox="1"/>
            <p:nvPr/>
          </p:nvSpPr>
          <p:spPr>
            <a:xfrm>
              <a:off x="7333188" y="2898263"/>
              <a:ext cx="1338961" cy="943847"/>
            </a:xfrm>
            <a:prstGeom prst="rect">
              <a:avLst/>
            </a:prstGeom>
            <a:noFill/>
          </p:spPr>
          <p:txBody>
            <a:bodyPr wrap="square" rtlCol="0">
              <a:spAutoFit/>
            </a:bodyPr>
            <a:lstStyle/>
            <a:p>
              <a:r>
                <a:rPr lang="en-US" sz="2000">
                  <a:solidFill>
                    <a:srgbClr val="002060"/>
                  </a:solidFill>
                </a:rPr>
                <a:t>isoflurane</a:t>
              </a:r>
            </a:p>
          </p:txBody>
        </p:sp>
        <p:sp>
          <p:nvSpPr>
            <p:cNvPr id="8" name="TextBox 7">
              <a:extLst>
                <a:ext uri="{FF2B5EF4-FFF2-40B4-BE49-F238E27FC236}">
                  <a16:creationId xmlns:a16="http://schemas.microsoft.com/office/drawing/2014/main" id="{C3CD5CE7-9904-F1E3-71EC-352344575E34}"/>
                </a:ext>
              </a:extLst>
            </p:cNvPr>
            <p:cNvSpPr txBox="1"/>
            <p:nvPr/>
          </p:nvSpPr>
          <p:spPr>
            <a:xfrm>
              <a:off x="8689645" y="2898263"/>
              <a:ext cx="1561693" cy="943847"/>
            </a:xfrm>
            <a:prstGeom prst="rect">
              <a:avLst/>
            </a:prstGeom>
            <a:noFill/>
          </p:spPr>
          <p:txBody>
            <a:bodyPr wrap="square" rtlCol="0">
              <a:spAutoFit/>
            </a:bodyPr>
            <a:lstStyle/>
            <a:p>
              <a:r>
                <a:rPr lang="en-US" sz="2000">
                  <a:solidFill>
                    <a:srgbClr val="002060"/>
                  </a:solidFill>
                </a:rPr>
                <a:t>sevoflurane</a:t>
              </a:r>
            </a:p>
          </p:txBody>
        </p:sp>
        <p:sp>
          <p:nvSpPr>
            <p:cNvPr id="9" name="TextBox 8">
              <a:extLst>
                <a:ext uri="{FF2B5EF4-FFF2-40B4-BE49-F238E27FC236}">
                  <a16:creationId xmlns:a16="http://schemas.microsoft.com/office/drawing/2014/main" id="{1BCB9474-B460-1FA1-89FE-4E5795107483}"/>
                </a:ext>
              </a:extLst>
            </p:cNvPr>
            <p:cNvSpPr txBox="1"/>
            <p:nvPr/>
          </p:nvSpPr>
          <p:spPr>
            <a:xfrm>
              <a:off x="6175429" y="3352760"/>
              <a:ext cx="1110315" cy="697626"/>
            </a:xfrm>
            <a:prstGeom prst="rect">
              <a:avLst/>
            </a:prstGeom>
            <a:solidFill>
              <a:srgbClr val="76D6FF"/>
            </a:solidFill>
            <a:ln>
              <a:solidFill>
                <a:schemeClr val="accent1"/>
              </a:solidFill>
            </a:ln>
          </p:spPr>
          <p:txBody>
            <a:bodyPr wrap="none" rtlCol="0">
              <a:spAutoFit/>
            </a:bodyPr>
            <a:lstStyle/>
            <a:p>
              <a:r>
                <a:rPr lang="en-US" sz="2800">
                  <a:solidFill>
                    <a:srgbClr val="002060"/>
                  </a:solidFill>
                </a:rPr>
                <a:t>3.72</a:t>
              </a:r>
            </a:p>
          </p:txBody>
        </p:sp>
        <p:sp>
          <p:nvSpPr>
            <p:cNvPr id="10" name="TextBox 9">
              <a:extLst>
                <a:ext uri="{FF2B5EF4-FFF2-40B4-BE49-F238E27FC236}">
                  <a16:creationId xmlns:a16="http://schemas.microsoft.com/office/drawing/2014/main" id="{253E4EA8-F478-54A6-677A-659B0A197A0C}"/>
                </a:ext>
              </a:extLst>
            </p:cNvPr>
            <p:cNvSpPr txBox="1"/>
            <p:nvPr/>
          </p:nvSpPr>
          <p:spPr>
            <a:xfrm>
              <a:off x="7611689" y="3352761"/>
              <a:ext cx="1110315" cy="697626"/>
            </a:xfrm>
            <a:prstGeom prst="rect">
              <a:avLst/>
            </a:prstGeom>
            <a:solidFill>
              <a:srgbClr val="FF85FF"/>
            </a:solidFill>
            <a:ln>
              <a:solidFill>
                <a:schemeClr val="accent1"/>
              </a:solidFill>
            </a:ln>
          </p:spPr>
          <p:txBody>
            <a:bodyPr wrap="none" rtlCol="0">
              <a:spAutoFit/>
            </a:bodyPr>
            <a:lstStyle/>
            <a:p>
              <a:r>
                <a:rPr lang="en-US" sz="2800">
                  <a:solidFill>
                    <a:srgbClr val="002060"/>
                  </a:solidFill>
                </a:rPr>
                <a:t>0.76</a:t>
              </a:r>
            </a:p>
          </p:txBody>
        </p:sp>
        <p:sp>
          <p:nvSpPr>
            <p:cNvPr id="11" name="TextBox 10">
              <a:extLst>
                <a:ext uri="{FF2B5EF4-FFF2-40B4-BE49-F238E27FC236}">
                  <a16:creationId xmlns:a16="http://schemas.microsoft.com/office/drawing/2014/main" id="{54BBD987-48FF-A74C-3476-5A257B38DBAF}"/>
                </a:ext>
              </a:extLst>
            </p:cNvPr>
            <p:cNvSpPr txBox="1"/>
            <p:nvPr/>
          </p:nvSpPr>
          <p:spPr>
            <a:xfrm>
              <a:off x="9105145" y="3352761"/>
              <a:ext cx="1110315" cy="697626"/>
            </a:xfrm>
            <a:prstGeom prst="rect">
              <a:avLst/>
            </a:prstGeom>
            <a:solidFill>
              <a:srgbClr val="FFD579"/>
            </a:solidFill>
            <a:ln>
              <a:solidFill>
                <a:schemeClr val="accent1"/>
              </a:solidFill>
            </a:ln>
          </p:spPr>
          <p:txBody>
            <a:bodyPr wrap="none" rtlCol="0">
              <a:spAutoFit/>
            </a:bodyPr>
            <a:lstStyle/>
            <a:p>
              <a:r>
                <a:rPr lang="en-US" sz="2800" dirty="0">
                  <a:solidFill>
                    <a:srgbClr val="002060"/>
                  </a:solidFill>
                </a:rPr>
                <a:t>0.20</a:t>
              </a:r>
            </a:p>
          </p:txBody>
        </p:sp>
        <p:cxnSp>
          <p:nvCxnSpPr>
            <p:cNvPr id="12" name="Straight Connector 11">
              <a:extLst>
                <a:ext uri="{FF2B5EF4-FFF2-40B4-BE49-F238E27FC236}">
                  <a16:creationId xmlns:a16="http://schemas.microsoft.com/office/drawing/2014/main" id="{5E0FC0E5-F262-5225-AE17-4FBA11D6F873}"/>
                </a:ext>
              </a:extLst>
            </p:cNvPr>
            <p:cNvCxnSpPr/>
            <p:nvPr/>
          </p:nvCxnSpPr>
          <p:spPr>
            <a:xfrm>
              <a:off x="5780314" y="3098318"/>
              <a:ext cx="0" cy="7161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A196291-631A-EAC4-B657-C660DB8D7FC3}"/>
                </a:ext>
              </a:extLst>
            </p:cNvPr>
            <p:cNvCxnSpPr/>
            <p:nvPr/>
          </p:nvCxnSpPr>
          <p:spPr>
            <a:xfrm>
              <a:off x="5551714" y="3298373"/>
              <a:ext cx="480060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71745551-E075-92A8-64E3-2DDAB85D23DE}"/>
              </a:ext>
            </a:extLst>
          </p:cNvPr>
          <p:cNvSpPr txBox="1"/>
          <p:nvPr/>
        </p:nvSpPr>
        <p:spPr>
          <a:xfrm>
            <a:off x="990600" y="3029818"/>
            <a:ext cx="2478179" cy="584775"/>
          </a:xfrm>
          <a:prstGeom prst="rect">
            <a:avLst/>
          </a:prstGeom>
          <a:noFill/>
        </p:spPr>
        <p:txBody>
          <a:bodyPr wrap="none" rtlCol="0">
            <a:spAutoFit/>
          </a:bodyPr>
          <a:lstStyle/>
          <a:p>
            <a:r>
              <a:rPr lang="en-US" sz="3200" b="1" u="sng" dirty="0">
                <a:solidFill>
                  <a:srgbClr val="0070C0"/>
                </a:solidFill>
              </a:rPr>
              <a:t>PERSISTENT</a:t>
            </a:r>
            <a:endParaRPr lang="en-US" sz="3200" dirty="0"/>
          </a:p>
        </p:txBody>
      </p:sp>
      <p:grpSp>
        <p:nvGrpSpPr>
          <p:cNvPr id="15" name="Group 14">
            <a:extLst>
              <a:ext uri="{FF2B5EF4-FFF2-40B4-BE49-F238E27FC236}">
                <a16:creationId xmlns:a16="http://schemas.microsoft.com/office/drawing/2014/main" id="{C7587472-D918-4BE5-7BB3-13167A7C3EB2}"/>
              </a:ext>
            </a:extLst>
          </p:cNvPr>
          <p:cNvGrpSpPr/>
          <p:nvPr/>
        </p:nvGrpSpPr>
        <p:grpSpPr>
          <a:xfrm>
            <a:off x="3438711" y="2697271"/>
            <a:ext cx="6835994" cy="1007969"/>
            <a:chOff x="4196444" y="2898263"/>
            <a:chExt cx="5734653" cy="1343959"/>
          </a:xfrm>
        </p:grpSpPr>
        <p:sp>
          <p:nvSpPr>
            <p:cNvPr id="16" name="TextBox 15">
              <a:extLst>
                <a:ext uri="{FF2B5EF4-FFF2-40B4-BE49-F238E27FC236}">
                  <a16:creationId xmlns:a16="http://schemas.microsoft.com/office/drawing/2014/main" id="{C77A5B4F-317C-FE1E-D4B4-E8B4BD90889B}"/>
                </a:ext>
              </a:extLst>
            </p:cNvPr>
            <p:cNvSpPr txBox="1"/>
            <p:nvPr/>
          </p:nvSpPr>
          <p:spPr>
            <a:xfrm>
              <a:off x="4196444" y="3298374"/>
              <a:ext cx="1973593" cy="943848"/>
            </a:xfrm>
            <a:prstGeom prst="rect">
              <a:avLst/>
            </a:prstGeom>
            <a:noFill/>
          </p:spPr>
          <p:txBody>
            <a:bodyPr wrap="none" rtlCol="0">
              <a:spAutoFit/>
            </a:bodyPr>
            <a:lstStyle/>
            <a:p>
              <a:r>
                <a:rPr lang="en-US" sz="2000" dirty="0">
                  <a:solidFill>
                    <a:srgbClr val="002060"/>
                  </a:solidFill>
                </a:rPr>
                <a:t>atmospheric </a:t>
              </a:r>
            </a:p>
            <a:p>
              <a:r>
                <a:rPr lang="en-US" sz="2000" dirty="0">
                  <a:solidFill>
                    <a:srgbClr val="002060"/>
                  </a:solidFill>
                </a:rPr>
                <a:t>     lifetime (</a:t>
              </a:r>
              <a:r>
                <a:rPr lang="en-US" sz="2000" dirty="0" err="1">
                  <a:solidFill>
                    <a:srgbClr val="002060"/>
                  </a:solidFill>
                </a:rPr>
                <a:t>yr</a:t>
              </a:r>
              <a:r>
                <a:rPr lang="en-US" sz="2000" dirty="0">
                  <a:solidFill>
                    <a:srgbClr val="002060"/>
                  </a:solidFill>
                </a:rPr>
                <a:t>)</a:t>
              </a:r>
            </a:p>
          </p:txBody>
        </p:sp>
        <p:sp>
          <p:nvSpPr>
            <p:cNvPr id="17" name="TextBox 16">
              <a:extLst>
                <a:ext uri="{FF2B5EF4-FFF2-40B4-BE49-F238E27FC236}">
                  <a16:creationId xmlns:a16="http://schemas.microsoft.com/office/drawing/2014/main" id="{ADAAD698-7014-533C-3191-362F46389DA6}"/>
                </a:ext>
              </a:extLst>
            </p:cNvPr>
            <p:cNvSpPr txBox="1"/>
            <p:nvPr/>
          </p:nvSpPr>
          <p:spPr>
            <a:xfrm>
              <a:off x="5894614" y="2898263"/>
              <a:ext cx="1597449" cy="533480"/>
            </a:xfrm>
            <a:prstGeom prst="rect">
              <a:avLst/>
            </a:prstGeom>
            <a:noFill/>
          </p:spPr>
          <p:txBody>
            <a:bodyPr wrap="none" rtlCol="0">
              <a:spAutoFit/>
            </a:bodyPr>
            <a:lstStyle/>
            <a:p>
              <a:r>
                <a:rPr lang="en-US" sz="2000">
                  <a:solidFill>
                    <a:srgbClr val="002060"/>
                  </a:solidFill>
                </a:rPr>
                <a:t>desflurane</a:t>
              </a:r>
              <a:endParaRPr lang="en-US" sz="2000" dirty="0">
                <a:solidFill>
                  <a:srgbClr val="002060"/>
                </a:solidFill>
              </a:endParaRPr>
            </a:p>
          </p:txBody>
        </p:sp>
        <p:sp>
          <p:nvSpPr>
            <p:cNvPr id="18" name="TextBox 17">
              <a:extLst>
                <a:ext uri="{FF2B5EF4-FFF2-40B4-BE49-F238E27FC236}">
                  <a16:creationId xmlns:a16="http://schemas.microsoft.com/office/drawing/2014/main" id="{2F7CAA89-FF61-7580-6D52-E1B2A5553885}"/>
                </a:ext>
              </a:extLst>
            </p:cNvPr>
            <p:cNvSpPr txBox="1"/>
            <p:nvPr/>
          </p:nvSpPr>
          <p:spPr>
            <a:xfrm>
              <a:off x="7184326" y="2900164"/>
              <a:ext cx="1507499" cy="533480"/>
            </a:xfrm>
            <a:prstGeom prst="rect">
              <a:avLst/>
            </a:prstGeom>
            <a:noFill/>
          </p:spPr>
          <p:txBody>
            <a:bodyPr wrap="none" rtlCol="0">
              <a:spAutoFit/>
            </a:bodyPr>
            <a:lstStyle/>
            <a:p>
              <a:r>
                <a:rPr lang="en-US" sz="2000">
                  <a:solidFill>
                    <a:srgbClr val="002060"/>
                  </a:solidFill>
                </a:rPr>
                <a:t>isoflurane</a:t>
              </a:r>
            </a:p>
          </p:txBody>
        </p:sp>
        <p:sp>
          <p:nvSpPr>
            <p:cNvPr id="19" name="TextBox 18">
              <a:extLst>
                <a:ext uri="{FF2B5EF4-FFF2-40B4-BE49-F238E27FC236}">
                  <a16:creationId xmlns:a16="http://schemas.microsoft.com/office/drawing/2014/main" id="{253A5EFD-1EC7-8009-1423-27BCAE8D251B}"/>
                </a:ext>
              </a:extLst>
            </p:cNvPr>
            <p:cNvSpPr txBox="1"/>
            <p:nvPr/>
          </p:nvSpPr>
          <p:spPr>
            <a:xfrm>
              <a:off x="8436634" y="2902064"/>
              <a:ext cx="1402897" cy="943848"/>
            </a:xfrm>
            <a:prstGeom prst="rect">
              <a:avLst/>
            </a:prstGeom>
            <a:noFill/>
          </p:spPr>
          <p:txBody>
            <a:bodyPr wrap="square" rtlCol="0">
              <a:spAutoFit/>
            </a:bodyPr>
            <a:lstStyle/>
            <a:p>
              <a:r>
                <a:rPr lang="en-US" sz="2000">
                  <a:solidFill>
                    <a:srgbClr val="002060"/>
                  </a:solidFill>
                </a:rPr>
                <a:t>sevoflurane</a:t>
              </a:r>
            </a:p>
          </p:txBody>
        </p:sp>
        <p:sp>
          <p:nvSpPr>
            <p:cNvPr id="20" name="TextBox 19">
              <a:extLst>
                <a:ext uri="{FF2B5EF4-FFF2-40B4-BE49-F238E27FC236}">
                  <a16:creationId xmlns:a16="http://schemas.microsoft.com/office/drawing/2014/main" id="{498D6A5D-7DC9-D6E2-14A1-71E872C565FA}"/>
                </a:ext>
              </a:extLst>
            </p:cNvPr>
            <p:cNvSpPr txBox="1"/>
            <p:nvPr/>
          </p:nvSpPr>
          <p:spPr>
            <a:xfrm>
              <a:off x="6259755" y="3352760"/>
              <a:ext cx="665635" cy="697627"/>
            </a:xfrm>
            <a:prstGeom prst="rect">
              <a:avLst/>
            </a:prstGeom>
            <a:solidFill>
              <a:srgbClr val="76D6FF"/>
            </a:solidFill>
            <a:ln>
              <a:solidFill>
                <a:schemeClr val="accent1"/>
              </a:solidFill>
            </a:ln>
          </p:spPr>
          <p:txBody>
            <a:bodyPr wrap="none" rtlCol="0">
              <a:spAutoFit/>
            </a:bodyPr>
            <a:lstStyle/>
            <a:p>
              <a:r>
                <a:rPr lang="en-US" sz="2800" dirty="0">
                  <a:solidFill>
                    <a:srgbClr val="002060"/>
                  </a:solidFill>
                </a:rPr>
                <a:t>14</a:t>
              </a:r>
            </a:p>
          </p:txBody>
        </p:sp>
        <p:sp>
          <p:nvSpPr>
            <p:cNvPr id="21" name="TextBox 20">
              <a:extLst>
                <a:ext uri="{FF2B5EF4-FFF2-40B4-BE49-F238E27FC236}">
                  <a16:creationId xmlns:a16="http://schemas.microsoft.com/office/drawing/2014/main" id="{A493C614-A748-46B7-4E16-6AC8D3A34B75}"/>
                </a:ext>
              </a:extLst>
            </p:cNvPr>
            <p:cNvSpPr txBox="1"/>
            <p:nvPr/>
          </p:nvSpPr>
          <p:spPr>
            <a:xfrm>
              <a:off x="7503141" y="3352760"/>
              <a:ext cx="785569" cy="697627"/>
            </a:xfrm>
            <a:prstGeom prst="rect">
              <a:avLst/>
            </a:prstGeom>
            <a:solidFill>
              <a:srgbClr val="FF85FF"/>
            </a:solidFill>
            <a:ln>
              <a:solidFill>
                <a:schemeClr val="accent1"/>
              </a:solidFill>
            </a:ln>
          </p:spPr>
          <p:txBody>
            <a:bodyPr wrap="none" rtlCol="0">
              <a:spAutoFit/>
            </a:bodyPr>
            <a:lstStyle/>
            <a:p>
              <a:r>
                <a:rPr lang="en-US" sz="2800" dirty="0">
                  <a:solidFill>
                    <a:srgbClr val="002060"/>
                  </a:solidFill>
                </a:rPr>
                <a:t>3.2</a:t>
              </a:r>
            </a:p>
          </p:txBody>
        </p:sp>
        <p:sp>
          <p:nvSpPr>
            <p:cNvPr id="22" name="TextBox 21">
              <a:extLst>
                <a:ext uri="{FF2B5EF4-FFF2-40B4-BE49-F238E27FC236}">
                  <a16:creationId xmlns:a16="http://schemas.microsoft.com/office/drawing/2014/main" id="{2DB14241-F74B-7379-F3CB-B20E513A960F}"/>
                </a:ext>
              </a:extLst>
            </p:cNvPr>
            <p:cNvSpPr txBox="1"/>
            <p:nvPr/>
          </p:nvSpPr>
          <p:spPr>
            <a:xfrm>
              <a:off x="8857504" y="3352760"/>
              <a:ext cx="785569" cy="697627"/>
            </a:xfrm>
            <a:prstGeom prst="rect">
              <a:avLst/>
            </a:prstGeom>
            <a:solidFill>
              <a:srgbClr val="FFD579"/>
            </a:solidFill>
            <a:ln>
              <a:solidFill>
                <a:schemeClr val="accent1"/>
              </a:solidFill>
            </a:ln>
          </p:spPr>
          <p:txBody>
            <a:bodyPr wrap="none" rtlCol="0">
              <a:spAutoFit/>
            </a:bodyPr>
            <a:lstStyle/>
            <a:p>
              <a:r>
                <a:rPr lang="en-US" sz="2800" dirty="0">
                  <a:solidFill>
                    <a:srgbClr val="002060"/>
                  </a:solidFill>
                </a:rPr>
                <a:t>1.1</a:t>
              </a:r>
            </a:p>
          </p:txBody>
        </p:sp>
        <p:cxnSp>
          <p:nvCxnSpPr>
            <p:cNvPr id="23" name="Straight Connector 22">
              <a:extLst>
                <a:ext uri="{FF2B5EF4-FFF2-40B4-BE49-F238E27FC236}">
                  <a16:creationId xmlns:a16="http://schemas.microsoft.com/office/drawing/2014/main" id="{E5C1FA7E-FF68-4B3D-ADF5-0E1001C87C77}"/>
                </a:ext>
              </a:extLst>
            </p:cNvPr>
            <p:cNvCxnSpPr/>
            <p:nvPr/>
          </p:nvCxnSpPr>
          <p:spPr>
            <a:xfrm>
              <a:off x="5780314" y="3098318"/>
              <a:ext cx="0" cy="716108"/>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51DA06B-282B-381B-6C91-8CFEF6F4C0E1}"/>
                </a:ext>
              </a:extLst>
            </p:cNvPr>
            <p:cNvCxnSpPr/>
            <p:nvPr/>
          </p:nvCxnSpPr>
          <p:spPr>
            <a:xfrm>
              <a:off x="5551714" y="3298373"/>
              <a:ext cx="4379383"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5" name="TextBox 24">
            <a:extLst>
              <a:ext uri="{FF2B5EF4-FFF2-40B4-BE49-F238E27FC236}">
                <a16:creationId xmlns:a16="http://schemas.microsoft.com/office/drawing/2014/main" id="{1CEB7CEA-611D-2A85-1934-1878479669D2}"/>
              </a:ext>
            </a:extLst>
          </p:cNvPr>
          <p:cNvSpPr txBox="1"/>
          <p:nvPr/>
        </p:nvSpPr>
        <p:spPr>
          <a:xfrm>
            <a:off x="1065145" y="4392357"/>
            <a:ext cx="2270943" cy="584775"/>
          </a:xfrm>
          <a:prstGeom prst="rect">
            <a:avLst/>
          </a:prstGeom>
          <a:noFill/>
        </p:spPr>
        <p:txBody>
          <a:bodyPr wrap="none" rtlCol="0">
            <a:spAutoFit/>
          </a:bodyPr>
          <a:lstStyle/>
          <a:p>
            <a:r>
              <a:rPr lang="en-US" sz="3200" b="1" u="sng" dirty="0">
                <a:solidFill>
                  <a:srgbClr val="FF0000"/>
                </a:solidFill>
              </a:rPr>
              <a:t>PERVASIVE</a:t>
            </a:r>
            <a:endParaRPr lang="en-US" sz="3200" dirty="0"/>
          </a:p>
        </p:txBody>
      </p:sp>
      <p:grpSp>
        <p:nvGrpSpPr>
          <p:cNvPr id="26" name="Group 25">
            <a:extLst>
              <a:ext uri="{FF2B5EF4-FFF2-40B4-BE49-F238E27FC236}">
                <a16:creationId xmlns:a16="http://schemas.microsoft.com/office/drawing/2014/main" id="{1C83137C-0EA6-44EB-9371-A382EB5C5ACA}"/>
              </a:ext>
            </a:extLst>
          </p:cNvPr>
          <p:cNvGrpSpPr/>
          <p:nvPr/>
        </p:nvGrpSpPr>
        <p:grpSpPr>
          <a:xfrm>
            <a:off x="3182316" y="4020895"/>
            <a:ext cx="7564342" cy="1020773"/>
            <a:chOff x="3924189" y="2898263"/>
            <a:chExt cx="6238031" cy="1361031"/>
          </a:xfrm>
        </p:grpSpPr>
        <p:sp>
          <p:nvSpPr>
            <p:cNvPr id="27" name="TextBox 26">
              <a:extLst>
                <a:ext uri="{FF2B5EF4-FFF2-40B4-BE49-F238E27FC236}">
                  <a16:creationId xmlns:a16="http://schemas.microsoft.com/office/drawing/2014/main" id="{8E37AF7C-1D4C-2F10-3DB4-6583578E56DE}"/>
                </a:ext>
              </a:extLst>
            </p:cNvPr>
            <p:cNvSpPr txBox="1"/>
            <p:nvPr/>
          </p:nvSpPr>
          <p:spPr>
            <a:xfrm>
              <a:off x="3924189" y="3315446"/>
              <a:ext cx="2576688" cy="943848"/>
            </a:xfrm>
            <a:prstGeom prst="rect">
              <a:avLst/>
            </a:prstGeom>
            <a:noFill/>
          </p:spPr>
          <p:txBody>
            <a:bodyPr wrap="none" rtlCol="0">
              <a:spAutoFit/>
            </a:bodyPr>
            <a:lstStyle/>
            <a:p>
              <a:r>
                <a:rPr lang="en-US" sz="2000" dirty="0">
                  <a:solidFill>
                    <a:srgbClr val="002060"/>
                  </a:solidFill>
                </a:rPr>
                <a:t>Antarctica atmos. </a:t>
              </a:r>
            </a:p>
            <a:p>
              <a:pPr algn="ctr"/>
              <a:r>
                <a:rPr lang="en-US" sz="2000" dirty="0">
                  <a:solidFill>
                    <a:srgbClr val="002060"/>
                  </a:solidFill>
                </a:rPr>
                <a:t>    (</a:t>
              </a:r>
              <a:r>
                <a:rPr lang="en-US" sz="2000" dirty="0" err="1">
                  <a:solidFill>
                    <a:srgbClr val="002060"/>
                  </a:solidFill>
                </a:rPr>
                <a:t>ppt</a:t>
              </a:r>
              <a:r>
                <a:rPr lang="en-US" sz="2000" dirty="0">
                  <a:solidFill>
                    <a:srgbClr val="002060"/>
                  </a:solidFill>
                </a:rPr>
                <a:t>)</a:t>
              </a:r>
            </a:p>
          </p:txBody>
        </p:sp>
        <p:sp>
          <p:nvSpPr>
            <p:cNvPr id="28" name="TextBox 27">
              <a:extLst>
                <a:ext uri="{FF2B5EF4-FFF2-40B4-BE49-F238E27FC236}">
                  <a16:creationId xmlns:a16="http://schemas.microsoft.com/office/drawing/2014/main" id="{8EC28AA9-82D6-59CD-776D-B8A578B3A286}"/>
                </a:ext>
              </a:extLst>
            </p:cNvPr>
            <p:cNvSpPr txBox="1"/>
            <p:nvPr/>
          </p:nvSpPr>
          <p:spPr>
            <a:xfrm>
              <a:off x="5894613" y="2898263"/>
              <a:ext cx="1597620" cy="533480"/>
            </a:xfrm>
            <a:prstGeom prst="rect">
              <a:avLst/>
            </a:prstGeom>
            <a:noFill/>
          </p:spPr>
          <p:txBody>
            <a:bodyPr wrap="none" rtlCol="0">
              <a:spAutoFit/>
            </a:bodyPr>
            <a:lstStyle/>
            <a:p>
              <a:r>
                <a:rPr lang="en-US" sz="2000">
                  <a:solidFill>
                    <a:srgbClr val="002060"/>
                  </a:solidFill>
                </a:rPr>
                <a:t>desflurane</a:t>
              </a:r>
              <a:endParaRPr lang="en-US" sz="2000" dirty="0">
                <a:solidFill>
                  <a:srgbClr val="002060"/>
                </a:solidFill>
              </a:endParaRPr>
            </a:p>
          </p:txBody>
        </p:sp>
        <p:sp>
          <p:nvSpPr>
            <p:cNvPr id="29" name="TextBox 28">
              <a:extLst>
                <a:ext uri="{FF2B5EF4-FFF2-40B4-BE49-F238E27FC236}">
                  <a16:creationId xmlns:a16="http://schemas.microsoft.com/office/drawing/2014/main" id="{C6C2BDA6-4EF9-8BB1-9749-5D808B22D4DE}"/>
                </a:ext>
              </a:extLst>
            </p:cNvPr>
            <p:cNvSpPr txBox="1"/>
            <p:nvPr/>
          </p:nvSpPr>
          <p:spPr>
            <a:xfrm>
              <a:off x="7226492" y="2900164"/>
              <a:ext cx="1507660" cy="533480"/>
            </a:xfrm>
            <a:prstGeom prst="rect">
              <a:avLst/>
            </a:prstGeom>
            <a:noFill/>
          </p:spPr>
          <p:txBody>
            <a:bodyPr wrap="none" rtlCol="0">
              <a:spAutoFit/>
            </a:bodyPr>
            <a:lstStyle/>
            <a:p>
              <a:r>
                <a:rPr lang="en-US" sz="2000" dirty="0">
                  <a:solidFill>
                    <a:srgbClr val="002060"/>
                  </a:solidFill>
                </a:rPr>
                <a:t>isoflurane</a:t>
              </a:r>
            </a:p>
          </p:txBody>
        </p:sp>
        <p:sp>
          <p:nvSpPr>
            <p:cNvPr id="30" name="TextBox 29">
              <a:extLst>
                <a:ext uri="{FF2B5EF4-FFF2-40B4-BE49-F238E27FC236}">
                  <a16:creationId xmlns:a16="http://schemas.microsoft.com/office/drawing/2014/main" id="{FA920D36-117E-71F9-3CDB-3DEC4FE4F645}"/>
                </a:ext>
              </a:extLst>
            </p:cNvPr>
            <p:cNvSpPr txBox="1"/>
            <p:nvPr/>
          </p:nvSpPr>
          <p:spPr>
            <a:xfrm>
              <a:off x="8436632" y="2902064"/>
              <a:ext cx="1725588" cy="533480"/>
            </a:xfrm>
            <a:prstGeom prst="rect">
              <a:avLst/>
            </a:prstGeom>
            <a:noFill/>
          </p:spPr>
          <p:txBody>
            <a:bodyPr wrap="none" rtlCol="0">
              <a:spAutoFit/>
            </a:bodyPr>
            <a:lstStyle/>
            <a:p>
              <a:r>
                <a:rPr lang="en-US" sz="2000">
                  <a:solidFill>
                    <a:srgbClr val="002060"/>
                  </a:solidFill>
                </a:rPr>
                <a:t>sevoflurane</a:t>
              </a:r>
            </a:p>
          </p:txBody>
        </p:sp>
        <p:sp>
          <p:nvSpPr>
            <p:cNvPr id="31" name="TextBox 30">
              <a:extLst>
                <a:ext uri="{FF2B5EF4-FFF2-40B4-BE49-F238E27FC236}">
                  <a16:creationId xmlns:a16="http://schemas.microsoft.com/office/drawing/2014/main" id="{D252B6BC-B93C-710A-F986-D19F86EE576E}"/>
                </a:ext>
              </a:extLst>
            </p:cNvPr>
            <p:cNvSpPr txBox="1"/>
            <p:nvPr/>
          </p:nvSpPr>
          <p:spPr>
            <a:xfrm>
              <a:off x="6175427" y="3352760"/>
              <a:ext cx="1010554" cy="697627"/>
            </a:xfrm>
            <a:prstGeom prst="rect">
              <a:avLst/>
            </a:prstGeom>
            <a:solidFill>
              <a:srgbClr val="76D6FF"/>
            </a:solidFill>
            <a:ln>
              <a:solidFill>
                <a:schemeClr val="accent1"/>
              </a:solidFill>
            </a:ln>
          </p:spPr>
          <p:txBody>
            <a:bodyPr wrap="none" rtlCol="0">
              <a:spAutoFit/>
            </a:bodyPr>
            <a:lstStyle/>
            <a:p>
              <a:r>
                <a:rPr lang="en-US" sz="2800" dirty="0">
                  <a:solidFill>
                    <a:srgbClr val="002060"/>
                  </a:solidFill>
                </a:rPr>
                <a:t>0.32</a:t>
              </a:r>
            </a:p>
          </p:txBody>
        </p:sp>
        <p:sp>
          <p:nvSpPr>
            <p:cNvPr id="32" name="TextBox 31">
              <a:extLst>
                <a:ext uri="{FF2B5EF4-FFF2-40B4-BE49-F238E27FC236}">
                  <a16:creationId xmlns:a16="http://schemas.microsoft.com/office/drawing/2014/main" id="{B5B47AC5-1803-F96B-D942-B66CA6EAF377}"/>
                </a:ext>
              </a:extLst>
            </p:cNvPr>
            <p:cNvSpPr txBox="1"/>
            <p:nvPr/>
          </p:nvSpPr>
          <p:spPr>
            <a:xfrm>
              <a:off x="7474395" y="3352760"/>
              <a:ext cx="1010554" cy="697627"/>
            </a:xfrm>
            <a:prstGeom prst="rect">
              <a:avLst/>
            </a:prstGeom>
            <a:solidFill>
              <a:srgbClr val="FF85FF"/>
            </a:solidFill>
            <a:ln>
              <a:solidFill>
                <a:schemeClr val="accent1"/>
              </a:solidFill>
            </a:ln>
          </p:spPr>
          <p:txBody>
            <a:bodyPr wrap="none" rtlCol="0">
              <a:spAutoFit/>
            </a:bodyPr>
            <a:lstStyle/>
            <a:p>
              <a:r>
                <a:rPr lang="en-US" sz="2800" dirty="0">
                  <a:solidFill>
                    <a:srgbClr val="002060"/>
                  </a:solidFill>
                </a:rPr>
                <a:t>0.12</a:t>
              </a:r>
            </a:p>
          </p:txBody>
        </p:sp>
        <p:sp>
          <p:nvSpPr>
            <p:cNvPr id="33" name="TextBox 32">
              <a:extLst>
                <a:ext uri="{FF2B5EF4-FFF2-40B4-BE49-F238E27FC236}">
                  <a16:creationId xmlns:a16="http://schemas.microsoft.com/office/drawing/2014/main" id="{C627690B-0E69-0554-91F2-170CF01F29AC}"/>
                </a:ext>
              </a:extLst>
            </p:cNvPr>
            <p:cNvSpPr txBox="1"/>
            <p:nvPr/>
          </p:nvSpPr>
          <p:spPr>
            <a:xfrm>
              <a:off x="8822158" y="3352760"/>
              <a:ext cx="1010554" cy="697627"/>
            </a:xfrm>
            <a:prstGeom prst="rect">
              <a:avLst/>
            </a:prstGeom>
            <a:solidFill>
              <a:srgbClr val="FFD579"/>
            </a:solidFill>
            <a:ln>
              <a:solidFill>
                <a:schemeClr val="accent1"/>
              </a:solidFill>
            </a:ln>
          </p:spPr>
          <p:txBody>
            <a:bodyPr wrap="none" rtlCol="0">
              <a:spAutoFit/>
            </a:bodyPr>
            <a:lstStyle/>
            <a:p>
              <a:r>
                <a:rPr lang="en-US" sz="2800" dirty="0">
                  <a:solidFill>
                    <a:srgbClr val="002060"/>
                  </a:solidFill>
                </a:rPr>
                <a:t>0.23</a:t>
              </a:r>
            </a:p>
          </p:txBody>
        </p:sp>
        <p:cxnSp>
          <p:nvCxnSpPr>
            <p:cNvPr id="34" name="Straight Connector 33">
              <a:extLst>
                <a:ext uri="{FF2B5EF4-FFF2-40B4-BE49-F238E27FC236}">
                  <a16:creationId xmlns:a16="http://schemas.microsoft.com/office/drawing/2014/main" id="{389B033F-C9C0-CB1D-9C9D-A18349A15C4D}"/>
                </a:ext>
              </a:extLst>
            </p:cNvPr>
            <p:cNvCxnSpPr/>
            <p:nvPr/>
          </p:nvCxnSpPr>
          <p:spPr>
            <a:xfrm>
              <a:off x="5780314" y="3098318"/>
              <a:ext cx="0" cy="716108"/>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9548EA0-3781-870B-AC48-E1EA78BA4852}"/>
                </a:ext>
              </a:extLst>
            </p:cNvPr>
            <p:cNvCxnSpPr/>
            <p:nvPr/>
          </p:nvCxnSpPr>
          <p:spPr>
            <a:xfrm>
              <a:off x="5551714" y="3298373"/>
              <a:ext cx="4407498"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4BA4682C-D83A-C572-EEE1-1C6D6F62ACD4}"/>
              </a:ext>
            </a:extLst>
          </p:cNvPr>
          <p:cNvSpPr txBox="1"/>
          <p:nvPr/>
        </p:nvSpPr>
        <p:spPr>
          <a:xfrm>
            <a:off x="6357751" y="5859406"/>
            <a:ext cx="2635273" cy="646331"/>
          </a:xfrm>
          <a:prstGeom prst="rect">
            <a:avLst/>
          </a:prstGeom>
          <a:noFill/>
        </p:spPr>
        <p:txBody>
          <a:bodyPr wrap="none" rtlCol="0">
            <a:spAutoFit/>
          </a:bodyPr>
          <a:lstStyle/>
          <a:p>
            <a:r>
              <a:rPr lang="en-US" sz="1200" i="1" dirty="0" err="1">
                <a:solidFill>
                  <a:srgbClr val="002060"/>
                </a:solidFill>
              </a:rPr>
              <a:t>Anes</a:t>
            </a:r>
            <a:r>
              <a:rPr lang="en-US" sz="1200" i="1" dirty="0">
                <a:solidFill>
                  <a:srgbClr val="002060"/>
                </a:solidFill>
              </a:rPr>
              <a:t>  </a:t>
            </a:r>
            <a:r>
              <a:rPr lang="en-US" sz="1200" i="1" dirty="0" err="1">
                <a:solidFill>
                  <a:srgbClr val="002060"/>
                </a:solidFill>
              </a:rPr>
              <a:t>Analg</a:t>
            </a:r>
            <a:r>
              <a:rPr lang="en-US" sz="1200" i="1" dirty="0">
                <a:solidFill>
                  <a:srgbClr val="002060"/>
                </a:solidFill>
              </a:rPr>
              <a:t> </a:t>
            </a:r>
            <a:r>
              <a:rPr lang="en-US" sz="1200" dirty="0">
                <a:solidFill>
                  <a:srgbClr val="002060"/>
                </a:solidFill>
              </a:rPr>
              <a:t>2012; 14(5): 1081-5.</a:t>
            </a:r>
          </a:p>
          <a:p>
            <a:r>
              <a:rPr lang="en-US" sz="1200" i="1" dirty="0">
                <a:solidFill>
                  <a:srgbClr val="002060"/>
                </a:solidFill>
              </a:rPr>
              <a:t>J Phys </a:t>
            </a:r>
            <a:r>
              <a:rPr lang="en-US" sz="1200" i="1" dirty="0" err="1">
                <a:solidFill>
                  <a:srgbClr val="002060"/>
                </a:solidFill>
              </a:rPr>
              <a:t>Chem</a:t>
            </a:r>
            <a:r>
              <a:rPr lang="en-US" sz="1200" i="1" dirty="0">
                <a:solidFill>
                  <a:srgbClr val="002060"/>
                </a:solidFill>
              </a:rPr>
              <a:t> A</a:t>
            </a:r>
            <a:r>
              <a:rPr lang="en-US" sz="1200" dirty="0">
                <a:solidFill>
                  <a:srgbClr val="002060"/>
                </a:solidFill>
              </a:rPr>
              <a:t>. 2005; 109(2): 337-46.</a:t>
            </a:r>
          </a:p>
          <a:p>
            <a:r>
              <a:rPr lang="en-US" sz="1200" i="1" dirty="0" err="1">
                <a:solidFill>
                  <a:srgbClr val="002060"/>
                </a:solidFill>
              </a:rPr>
              <a:t>Geophys</a:t>
            </a:r>
            <a:r>
              <a:rPr lang="en-US" sz="1200" i="1" dirty="0">
                <a:solidFill>
                  <a:srgbClr val="002060"/>
                </a:solidFill>
              </a:rPr>
              <a:t> Res Lett</a:t>
            </a:r>
            <a:r>
              <a:rPr lang="en-US" sz="1200" dirty="0">
                <a:solidFill>
                  <a:srgbClr val="002060"/>
                </a:solidFill>
              </a:rPr>
              <a:t>. 2015; 42: 1606-11.</a:t>
            </a:r>
          </a:p>
        </p:txBody>
      </p:sp>
      <p:sp>
        <p:nvSpPr>
          <p:cNvPr id="37" name="TextBox 36">
            <a:extLst>
              <a:ext uri="{FF2B5EF4-FFF2-40B4-BE49-F238E27FC236}">
                <a16:creationId xmlns:a16="http://schemas.microsoft.com/office/drawing/2014/main" id="{6E614983-0B8D-7D04-E556-C89EC01DBEC1}"/>
              </a:ext>
            </a:extLst>
          </p:cNvPr>
          <p:cNvSpPr txBox="1"/>
          <p:nvPr/>
        </p:nvSpPr>
        <p:spPr>
          <a:xfrm>
            <a:off x="1184413" y="1726916"/>
            <a:ext cx="1672446" cy="584775"/>
          </a:xfrm>
          <a:prstGeom prst="rect">
            <a:avLst/>
          </a:prstGeom>
          <a:noFill/>
        </p:spPr>
        <p:txBody>
          <a:bodyPr wrap="none" rtlCol="0">
            <a:spAutoFit/>
          </a:bodyPr>
          <a:lstStyle/>
          <a:p>
            <a:r>
              <a:rPr lang="en-US" sz="3200" b="1" u="sng" dirty="0">
                <a:solidFill>
                  <a:schemeClr val="accent6">
                    <a:lumMod val="75000"/>
                  </a:schemeClr>
                </a:solidFill>
              </a:rPr>
              <a:t>POTENT</a:t>
            </a:r>
            <a:endParaRPr lang="en-US" sz="3200" dirty="0"/>
          </a:p>
        </p:txBody>
      </p:sp>
      <p:pic>
        <p:nvPicPr>
          <p:cNvPr id="39" name="Audio 38">
            <a:hlinkClick r:id="" action="ppaction://media"/>
            <a:extLst>
              <a:ext uri="{FF2B5EF4-FFF2-40B4-BE49-F238E27FC236}">
                <a16:creationId xmlns:a16="http://schemas.microsoft.com/office/drawing/2014/main" id="{F4557D34-7F7A-FD37-D04F-F95B7DB4CF9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93496065"/>
      </p:ext>
    </p:extLst>
  </p:cSld>
  <p:clrMapOvr>
    <a:masterClrMapping/>
  </p:clrMapOvr>
  <mc:AlternateContent xmlns:mc="http://schemas.openxmlformats.org/markup-compatibility/2006" xmlns:p14="http://schemas.microsoft.com/office/powerpoint/2010/main">
    <mc:Choice Requires="p14">
      <p:transition spd="slow" p14:dur="2000" advTm="33129"/>
    </mc:Choice>
    <mc:Fallback xmlns="">
      <p:transition spd="slow" advTm="33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D483D-C8F4-FAA0-B1E8-AC3FD10F5794}"/>
              </a:ext>
            </a:extLst>
          </p:cNvPr>
          <p:cNvSpPr>
            <a:spLocks noGrp="1"/>
          </p:cNvSpPr>
          <p:nvPr>
            <p:ph type="title"/>
          </p:nvPr>
        </p:nvSpPr>
        <p:spPr/>
        <p:txBody>
          <a:bodyPr/>
          <a:lstStyle/>
          <a:p>
            <a:r>
              <a:rPr lang="en-US" dirty="0"/>
              <a:t>Variation in anesthesia choice</a:t>
            </a:r>
          </a:p>
        </p:txBody>
      </p:sp>
      <p:graphicFrame>
        <p:nvGraphicFramePr>
          <p:cNvPr id="4" name="Chart 3">
            <a:extLst>
              <a:ext uri="{FF2B5EF4-FFF2-40B4-BE49-F238E27FC236}">
                <a16:creationId xmlns:a16="http://schemas.microsoft.com/office/drawing/2014/main" id="{492A15C5-ADA1-1E07-75C5-35D4BCB5F3B4}"/>
              </a:ext>
            </a:extLst>
          </p:cNvPr>
          <p:cNvGraphicFramePr>
            <a:graphicFrameLocks/>
          </p:cNvGraphicFramePr>
          <p:nvPr>
            <p:extLst>
              <p:ext uri="{D42A27DB-BD31-4B8C-83A1-F6EECF244321}">
                <p14:modId xmlns:p14="http://schemas.microsoft.com/office/powerpoint/2010/main" val="4199921850"/>
              </p:ext>
            </p:extLst>
          </p:nvPr>
        </p:nvGraphicFramePr>
        <p:xfrm>
          <a:off x="6441868" y="2779063"/>
          <a:ext cx="3462165" cy="171924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 name="Chart 4">
            <a:extLst>
              <a:ext uri="{FF2B5EF4-FFF2-40B4-BE49-F238E27FC236}">
                <a16:creationId xmlns:a16="http://schemas.microsoft.com/office/drawing/2014/main" id="{6EA67C80-2515-6236-3C69-AB5A8D550949}"/>
              </a:ext>
            </a:extLst>
          </p:cNvPr>
          <p:cNvGraphicFramePr>
            <a:graphicFrameLocks/>
          </p:cNvGraphicFramePr>
          <p:nvPr>
            <p:extLst>
              <p:ext uri="{D42A27DB-BD31-4B8C-83A1-F6EECF244321}">
                <p14:modId xmlns:p14="http://schemas.microsoft.com/office/powerpoint/2010/main" val="3981979120"/>
              </p:ext>
            </p:extLst>
          </p:nvPr>
        </p:nvGraphicFramePr>
        <p:xfrm>
          <a:off x="1642276" y="2779063"/>
          <a:ext cx="4605677" cy="171924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6" name="Chart 5">
            <a:extLst>
              <a:ext uri="{FF2B5EF4-FFF2-40B4-BE49-F238E27FC236}">
                <a16:creationId xmlns:a16="http://schemas.microsoft.com/office/drawing/2014/main" id="{6FC32D3F-D9B9-DED0-94BA-20B8E2592060}"/>
              </a:ext>
            </a:extLst>
          </p:cNvPr>
          <p:cNvGraphicFramePr>
            <a:graphicFrameLocks/>
          </p:cNvGraphicFramePr>
          <p:nvPr>
            <p:extLst>
              <p:ext uri="{D42A27DB-BD31-4B8C-83A1-F6EECF244321}">
                <p14:modId xmlns:p14="http://schemas.microsoft.com/office/powerpoint/2010/main" val="2726645703"/>
              </p:ext>
            </p:extLst>
          </p:nvPr>
        </p:nvGraphicFramePr>
        <p:xfrm>
          <a:off x="4637684" y="4307514"/>
          <a:ext cx="914399" cy="171924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7" name="Chart 6">
            <a:extLst>
              <a:ext uri="{FF2B5EF4-FFF2-40B4-BE49-F238E27FC236}">
                <a16:creationId xmlns:a16="http://schemas.microsoft.com/office/drawing/2014/main" id="{EFE932E7-1C2D-782A-3D4C-AEC26118C220}"/>
              </a:ext>
            </a:extLst>
          </p:cNvPr>
          <p:cNvGraphicFramePr>
            <a:graphicFrameLocks/>
          </p:cNvGraphicFramePr>
          <p:nvPr>
            <p:extLst>
              <p:ext uri="{D42A27DB-BD31-4B8C-83A1-F6EECF244321}">
                <p14:modId xmlns:p14="http://schemas.microsoft.com/office/powerpoint/2010/main" val="3088899939"/>
              </p:ext>
            </p:extLst>
          </p:nvPr>
        </p:nvGraphicFramePr>
        <p:xfrm>
          <a:off x="1642276" y="4321773"/>
          <a:ext cx="2802391" cy="171924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8" name="Chart 7">
            <a:extLst>
              <a:ext uri="{FF2B5EF4-FFF2-40B4-BE49-F238E27FC236}">
                <a16:creationId xmlns:a16="http://schemas.microsoft.com/office/drawing/2014/main" id="{C88DF2E1-9AE0-3D6F-82CD-D1F68937E928}"/>
              </a:ext>
            </a:extLst>
          </p:cNvPr>
          <p:cNvGraphicFramePr>
            <a:graphicFrameLocks/>
          </p:cNvGraphicFramePr>
          <p:nvPr>
            <p:extLst>
              <p:ext uri="{D42A27DB-BD31-4B8C-83A1-F6EECF244321}">
                <p14:modId xmlns:p14="http://schemas.microsoft.com/office/powerpoint/2010/main" val="985435502"/>
              </p:ext>
            </p:extLst>
          </p:nvPr>
        </p:nvGraphicFramePr>
        <p:xfrm>
          <a:off x="5745102" y="4337430"/>
          <a:ext cx="927152" cy="171924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9" name="Chart 8">
            <a:extLst>
              <a:ext uri="{FF2B5EF4-FFF2-40B4-BE49-F238E27FC236}">
                <a16:creationId xmlns:a16="http://schemas.microsoft.com/office/drawing/2014/main" id="{00DBCFDB-709B-59E2-4845-7EA826115A53}"/>
              </a:ext>
            </a:extLst>
          </p:cNvPr>
          <p:cNvGraphicFramePr>
            <a:graphicFrameLocks/>
          </p:cNvGraphicFramePr>
          <p:nvPr>
            <p:extLst>
              <p:ext uri="{D42A27DB-BD31-4B8C-83A1-F6EECF244321}">
                <p14:modId xmlns:p14="http://schemas.microsoft.com/office/powerpoint/2010/main" val="2074967389"/>
              </p:ext>
            </p:extLst>
          </p:nvPr>
        </p:nvGraphicFramePr>
        <p:xfrm>
          <a:off x="7969970" y="4321773"/>
          <a:ext cx="829184" cy="1719240"/>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10" name="Chart 9">
            <a:extLst>
              <a:ext uri="{FF2B5EF4-FFF2-40B4-BE49-F238E27FC236}">
                <a16:creationId xmlns:a16="http://schemas.microsoft.com/office/drawing/2014/main" id="{31640922-772D-C8ED-DE2D-0E4C45A67349}"/>
              </a:ext>
            </a:extLst>
          </p:cNvPr>
          <p:cNvGraphicFramePr>
            <a:graphicFrameLocks/>
          </p:cNvGraphicFramePr>
          <p:nvPr>
            <p:extLst>
              <p:ext uri="{D42A27DB-BD31-4B8C-83A1-F6EECF244321}">
                <p14:modId xmlns:p14="http://schemas.microsoft.com/office/powerpoint/2010/main" val="2310371222"/>
              </p:ext>
            </p:extLst>
          </p:nvPr>
        </p:nvGraphicFramePr>
        <p:xfrm>
          <a:off x="6865273" y="4337430"/>
          <a:ext cx="914909" cy="171924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1" name="Chart 10">
            <a:extLst>
              <a:ext uri="{FF2B5EF4-FFF2-40B4-BE49-F238E27FC236}">
                <a16:creationId xmlns:a16="http://schemas.microsoft.com/office/drawing/2014/main" id="{DB771EE5-F4F5-D38C-87EA-263E998823B4}"/>
              </a:ext>
            </a:extLst>
          </p:cNvPr>
          <p:cNvGraphicFramePr>
            <a:graphicFrameLocks/>
          </p:cNvGraphicFramePr>
          <p:nvPr>
            <p:extLst>
              <p:ext uri="{D42A27DB-BD31-4B8C-83A1-F6EECF244321}">
                <p14:modId xmlns:p14="http://schemas.microsoft.com/office/powerpoint/2010/main" val="2068567116"/>
              </p:ext>
            </p:extLst>
          </p:nvPr>
        </p:nvGraphicFramePr>
        <p:xfrm>
          <a:off x="8988942" y="4337430"/>
          <a:ext cx="682227" cy="1719240"/>
        </p:xfrm>
        <a:graphic>
          <a:graphicData uri="http://schemas.openxmlformats.org/drawingml/2006/chart">
            <c:chart xmlns:c="http://schemas.openxmlformats.org/drawingml/2006/chart" xmlns:r="http://schemas.openxmlformats.org/officeDocument/2006/relationships" r:id="rId12"/>
          </a:graphicData>
        </a:graphic>
      </p:graphicFrame>
      <p:sp>
        <p:nvSpPr>
          <p:cNvPr id="14" name="TextBox 13">
            <a:extLst>
              <a:ext uri="{FF2B5EF4-FFF2-40B4-BE49-F238E27FC236}">
                <a16:creationId xmlns:a16="http://schemas.microsoft.com/office/drawing/2014/main" id="{F6DF7307-8D3E-4145-77B9-B87F4019903F}"/>
              </a:ext>
            </a:extLst>
          </p:cNvPr>
          <p:cNvSpPr txBox="1"/>
          <p:nvPr/>
        </p:nvSpPr>
        <p:spPr>
          <a:xfrm>
            <a:off x="2966716" y="2112520"/>
            <a:ext cx="6022226" cy="415498"/>
          </a:xfrm>
          <a:prstGeom prst="rect">
            <a:avLst/>
          </a:prstGeom>
          <a:noFill/>
        </p:spPr>
        <p:txBody>
          <a:bodyPr wrap="none" rtlCol="0">
            <a:spAutoFit/>
          </a:bodyPr>
          <a:lstStyle/>
          <a:p>
            <a:r>
              <a:rPr lang="en-US" sz="2100" dirty="0">
                <a:solidFill>
                  <a:srgbClr val="002060"/>
                </a:solidFill>
                <a:latin typeface="Calibri" charset="0"/>
                <a:ea typeface="Calibri" charset="0"/>
                <a:cs typeface="Calibri" charset="0"/>
              </a:rPr>
              <a:t>Individual Clinicians</a:t>
            </a:r>
            <a:r>
              <a:rPr lang="mr-IN" sz="2100" dirty="0">
                <a:solidFill>
                  <a:srgbClr val="002060"/>
                </a:solidFill>
                <a:latin typeface="Calibri" charset="0"/>
                <a:ea typeface="Calibri" charset="0"/>
                <a:cs typeface="Calibri" charset="0"/>
              </a:rPr>
              <a:t>…</a:t>
            </a:r>
            <a:r>
              <a:rPr lang="en-US" sz="2100" dirty="0">
                <a:solidFill>
                  <a:srgbClr val="002060"/>
                </a:solidFill>
                <a:latin typeface="Calibri" charset="0"/>
                <a:ea typeface="Calibri" charset="0"/>
                <a:cs typeface="Calibri" charset="0"/>
              </a:rPr>
              <a:t> </a:t>
            </a:r>
            <a:r>
              <a:rPr lang="en-US" sz="2100" u="sng" dirty="0">
                <a:solidFill>
                  <a:srgbClr val="002060"/>
                </a:solidFill>
                <a:latin typeface="Calibri" charset="0"/>
                <a:ea typeface="Calibri" charset="0"/>
                <a:cs typeface="Calibri" charset="0"/>
              </a:rPr>
              <a:t>2016</a:t>
            </a:r>
            <a:r>
              <a:rPr lang="en-US" sz="2100" dirty="0">
                <a:solidFill>
                  <a:srgbClr val="002060"/>
                </a:solidFill>
                <a:latin typeface="Calibri" charset="0"/>
                <a:ea typeface="Calibri" charset="0"/>
                <a:cs typeface="Calibri" charset="0"/>
              </a:rPr>
              <a:t>, </a:t>
            </a:r>
            <a:r>
              <a:rPr lang="en-US" sz="1800" dirty="0">
                <a:solidFill>
                  <a:srgbClr val="002060"/>
                </a:solidFill>
                <a:latin typeface="Calibri" charset="0"/>
                <a:ea typeface="Calibri" charset="0"/>
                <a:cs typeface="Calibri" charset="0"/>
              </a:rPr>
              <a:t>Providence Oregon Hospitals.</a:t>
            </a:r>
            <a:endParaRPr lang="en-US" sz="2100" dirty="0">
              <a:solidFill>
                <a:srgbClr val="002060"/>
              </a:solidFill>
              <a:latin typeface="Calibri" charset="0"/>
              <a:ea typeface="Calibri" charset="0"/>
              <a:cs typeface="Calibri" charset="0"/>
            </a:endParaRPr>
          </a:p>
        </p:txBody>
      </p:sp>
      <p:sp>
        <p:nvSpPr>
          <p:cNvPr id="15" name="TextBox 14">
            <a:extLst>
              <a:ext uri="{FF2B5EF4-FFF2-40B4-BE49-F238E27FC236}">
                <a16:creationId xmlns:a16="http://schemas.microsoft.com/office/drawing/2014/main" id="{A340DE36-C21D-AA6D-FD93-55E47474B942}"/>
              </a:ext>
            </a:extLst>
          </p:cNvPr>
          <p:cNvSpPr txBox="1"/>
          <p:nvPr/>
        </p:nvSpPr>
        <p:spPr>
          <a:xfrm>
            <a:off x="3844413" y="6170644"/>
            <a:ext cx="7782122" cy="523220"/>
          </a:xfrm>
          <a:prstGeom prst="rect">
            <a:avLst/>
          </a:prstGeom>
          <a:noFill/>
        </p:spPr>
        <p:txBody>
          <a:bodyPr wrap="square" rtlCol="0">
            <a:spAutoFit/>
          </a:bodyPr>
          <a:lstStyle/>
          <a:p>
            <a:pPr algn="l"/>
            <a:r>
              <a:rPr lang="en-US" sz="1400" b="1" i="0" u="none" strike="noStrike" baseline="0" dirty="0">
                <a:solidFill>
                  <a:srgbClr val="222222"/>
                </a:solidFill>
                <a:latin typeface="FiraSans-SemiBold"/>
              </a:rPr>
              <a:t>Chung, J. and </a:t>
            </a:r>
            <a:r>
              <a:rPr lang="en-US" sz="1400" b="1" i="0" u="none" strike="noStrike" baseline="0" dirty="0" err="1">
                <a:solidFill>
                  <a:srgbClr val="222222"/>
                </a:solidFill>
                <a:latin typeface="FiraSans-SemiBold"/>
              </a:rPr>
              <a:t>Chesebro</a:t>
            </a:r>
            <a:r>
              <a:rPr lang="en-US" sz="1400" b="1" i="0" u="none" strike="noStrike" baseline="0" dirty="0">
                <a:solidFill>
                  <a:srgbClr val="222222"/>
                </a:solidFill>
                <a:latin typeface="FiraSans-SemiBold"/>
              </a:rPr>
              <a:t>, B., “Choose the Environment: The Sustainable Practice of Anesthesia Gas Standardization” American College of Medical Quality, Volume 36 Supplement 4S Supplement 1 2021</a:t>
            </a:r>
            <a:endParaRPr lang="en-US" sz="1400" dirty="0"/>
          </a:p>
        </p:txBody>
      </p:sp>
      <p:pic>
        <p:nvPicPr>
          <p:cNvPr id="13" name="Audio 12">
            <a:hlinkClick r:id="" action="ppaction://media"/>
            <a:extLst>
              <a:ext uri="{FF2B5EF4-FFF2-40B4-BE49-F238E27FC236}">
                <a16:creationId xmlns:a16="http://schemas.microsoft.com/office/drawing/2014/main" id="{E6BF8A89-2404-03E3-4944-0BBC5F687FD5}"/>
              </a:ext>
            </a:extLst>
          </p:cNvPr>
          <p:cNvPicPr>
            <a:picLocks noChangeAspect="1"/>
          </p:cNvPicPr>
          <p:nvPr>
            <a:audioFile r:link="rId2"/>
            <p:extLst>
              <p:ext uri="{DAA4B4D4-6D71-4841-9C94-3DE7FCFB9230}">
                <p14:media xmlns:p14="http://schemas.microsoft.com/office/powerpoint/2010/main" r:embed="rId1"/>
              </p:ext>
            </p:extLst>
          </p:nvPr>
        </p:nvPicPr>
        <p:blipFill>
          <a:blip r:embed="rId13"/>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14649992"/>
      </p:ext>
    </p:extLst>
  </p:cSld>
  <p:clrMapOvr>
    <a:masterClrMapping/>
  </p:clrMapOvr>
  <mc:AlternateContent xmlns:mc="http://schemas.openxmlformats.org/markup-compatibility/2006" xmlns:p14="http://schemas.microsoft.com/office/powerpoint/2010/main">
    <mc:Choice Requires="p14">
      <p:transition spd="slow" p14:dur="2000" advTm="65509"/>
    </mc:Choice>
    <mc:Fallback xmlns="">
      <p:transition spd="slow" advTm="65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76E76-F622-9CA2-C8C9-A4EEFCF7F535}"/>
              </a:ext>
            </a:extLst>
          </p:cNvPr>
          <p:cNvSpPr>
            <a:spLocks noGrp="1"/>
          </p:cNvSpPr>
          <p:nvPr>
            <p:ph type="title"/>
          </p:nvPr>
        </p:nvSpPr>
        <p:spPr/>
        <p:txBody>
          <a:bodyPr/>
          <a:lstStyle/>
          <a:p>
            <a:r>
              <a:rPr lang="en-US" dirty="0"/>
              <a:t>Reducing desflurane use</a:t>
            </a:r>
          </a:p>
        </p:txBody>
      </p:sp>
      <p:graphicFrame>
        <p:nvGraphicFramePr>
          <p:cNvPr id="4" name="Chart 3">
            <a:extLst>
              <a:ext uri="{FF2B5EF4-FFF2-40B4-BE49-F238E27FC236}">
                <a16:creationId xmlns:a16="http://schemas.microsoft.com/office/drawing/2014/main" id="{869544EF-A78F-4852-6D0C-CD55013A6741}"/>
              </a:ext>
            </a:extLst>
          </p:cNvPr>
          <p:cNvGraphicFramePr>
            <a:graphicFrameLocks/>
          </p:cNvGraphicFramePr>
          <p:nvPr>
            <p:extLst>
              <p:ext uri="{D42A27DB-BD31-4B8C-83A1-F6EECF244321}">
                <p14:modId xmlns:p14="http://schemas.microsoft.com/office/powerpoint/2010/main" val="1937586641"/>
              </p:ext>
            </p:extLst>
          </p:nvPr>
        </p:nvGraphicFramePr>
        <p:xfrm>
          <a:off x="1513300" y="1398574"/>
          <a:ext cx="2680158" cy="230730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 name="Chart 4">
            <a:extLst>
              <a:ext uri="{FF2B5EF4-FFF2-40B4-BE49-F238E27FC236}">
                <a16:creationId xmlns:a16="http://schemas.microsoft.com/office/drawing/2014/main" id="{25F7C5B6-8F18-3C2C-0D32-5947BF6DCD4D}"/>
              </a:ext>
            </a:extLst>
          </p:cNvPr>
          <p:cNvGraphicFramePr>
            <a:graphicFrameLocks/>
          </p:cNvGraphicFramePr>
          <p:nvPr>
            <p:extLst>
              <p:ext uri="{D42A27DB-BD31-4B8C-83A1-F6EECF244321}">
                <p14:modId xmlns:p14="http://schemas.microsoft.com/office/powerpoint/2010/main" val="3307844615"/>
              </p:ext>
            </p:extLst>
          </p:nvPr>
        </p:nvGraphicFramePr>
        <p:xfrm>
          <a:off x="1608405" y="4070827"/>
          <a:ext cx="2593387" cy="21404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6" name="Chart 5">
            <a:extLst>
              <a:ext uri="{FF2B5EF4-FFF2-40B4-BE49-F238E27FC236}">
                <a16:creationId xmlns:a16="http://schemas.microsoft.com/office/drawing/2014/main" id="{7E47D6A8-C28A-64DF-D0E3-A4A5DB0DDBDE}"/>
              </a:ext>
            </a:extLst>
          </p:cNvPr>
          <p:cNvGraphicFramePr>
            <a:graphicFrameLocks/>
          </p:cNvGraphicFramePr>
          <p:nvPr>
            <p:extLst>
              <p:ext uri="{D42A27DB-BD31-4B8C-83A1-F6EECF244321}">
                <p14:modId xmlns:p14="http://schemas.microsoft.com/office/powerpoint/2010/main" val="2417229710"/>
              </p:ext>
            </p:extLst>
          </p:nvPr>
        </p:nvGraphicFramePr>
        <p:xfrm>
          <a:off x="4357628" y="1398574"/>
          <a:ext cx="3076586" cy="26722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7" name="Chart 6">
            <a:extLst>
              <a:ext uri="{FF2B5EF4-FFF2-40B4-BE49-F238E27FC236}">
                <a16:creationId xmlns:a16="http://schemas.microsoft.com/office/drawing/2014/main" id="{A594CA46-BAAC-4001-F834-55BF6183BBB4}"/>
              </a:ext>
            </a:extLst>
          </p:cNvPr>
          <p:cNvGraphicFramePr>
            <a:graphicFrameLocks/>
          </p:cNvGraphicFramePr>
          <p:nvPr>
            <p:extLst>
              <p:ext uri="{D42A27DB-BD31-4B8C-83A1-F6EECF244321}">
                <p14:modId xmlns:p14="http://schemas.microsoft.com/office/powerpoint/2010/main" val="3981055617"/>
              </p:ext>
            </p:extLst>
          </p:nvPr>
        </p:nvGraphicFramePr>
        <p:xfrm>
          <a:off x="4304160" y="3923011"/>
          <a:ext cx="3130053" cy="2662415"/>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29C266C7-AE61-D2DC-D41D-58D6661A8E7B}"/>
              </a:ext>
            </a:extLst>
          </p:cNvPr>
          <p:cNvSpPr txBox="1"/>
          <p:nvPr/>
        </p:nvSpPr>
        <p:spPr>
          <a:xfrm>
            <a:off x="8301803" y="3608374"/>
            <a:ext cx="510076" cy="219291"/>
          </a:xfrm>
          <a:prstGeom prst="rect">
            <a:avLst/>
          </a:prstGeom>
          <a:noFill/>
        </p:spPr>
        <p:txBody>
          <a:bodyPr wrap="square" rtlCol="0">
            <a:spAutoFit/>
          </a:bodyPr>
          <a:lstStyle/>
          <a:p>
            <a:r>
              <a:rPr lang="en-US" sz="825">
                <a:solidFill>
                  <a:schemeClr val="bg2">
                    <a:lumMod val="25000"/>
                  </a:schemeClr>
                </a:solidFill>
              </a:rPr>
              <a:t>2016.2</a:t>
            </a:r>
          </a:p>
        </p:txBody>
      </p:sp>
      <p:sp>
        <p:nvSpPr>
          <p:cNvPr id="9" name="TextBox 8">
            <a:extLst>
              <a:ext uri="{FF2B5EF4-FFF2-40B4-BE49-F238E27FC236}">
                <a16:creationId xmlns:a16="http://schemas.microsoft.com/office/drawing/2014/main" id="{33BCE6AF-5CCD-6BA9-3B54-7EAAD77306F4}"/>
              </a:ext>
            </a:extLst>
          </p:cNvPr>
          <p:cNvSpPr txBox="1"/>
          <p:nvPr/>
        </p:nvSpPr>
        <p:spPr>
          <a:xfrm>
            <a:off x="9203241" y="3608374"/>
            <a:ext cx="510076" cy="219291"/>
          </a:xfrm>
          <a:prstGeom prst="rect">
            <a:avLst/>
          </a:prstGeom>
          <a:noFill/>
        </p:spPr>
        <p:txBody>
          <a:bodyPr wrap="square" rtlCol="0">
            <a:spAutoFit/>
          </a:bodyPr>
          <a:lstStyle/>
          <a:p>
            <a:r>
              <a:rPr lang="en-US" sz="825" dirty="0">
                <a:solidFill>
                  <a:schemeClr val="bg2">
                    <a:lumMod val="25000"/>
                  </a:schemeClr>
                </a:solidFill>
              </a:rPr>
              <a:t>2018.2</a:t>
            </a:r>
          </a:p>
        </p:txBody>
      </p:sp>
      <p:sp>
        <p:nvSpPr>
          <p:cNvPr id="10" name="TextBox 9">
            <a:extLst>
              <a:ext uri="{FF2B5EF4-FFF2-40B4-BE49-F238E27FC236}">
                <a16:creationId xmlns:a16="http://schemas.microsoft.com/office/drawing/2014/main" id="{FADA53E2-70F5-A322-E3E0-D1A822BA0C4E}"/>
              </a:ext>
            </a:extLst>
          </p:cNvPr>
          <p:cNvSpPr txBox="1"/>
          <p:nvPr/>
        </p:nvSpPr>
        <p:spPr>
          <a:xfrm>
            <a:off x="8288163" y="6122974"/>
            <a:ext cx="510076" cy="219291"/>
          </a:xfrm>
          <a:prstGeom prst="rect">
            <a:avLst/>
          </a:prstGeom>
          <a:noFill/>
        </p:spPr>
        <p:txBody>
          <a:bodyPr wrap="square" rtlCol="0">
            <a:spAutoFit/>
          </a:bodyPr>
          <a:lstStyle/>
          <a:p>
            <a:r>
              <a:rPr lang="en-US" sz="825">
                <a:solidFill>
                  <a:schemeClr val="bg2">
                    <a:lumMod val="25000"/>
                  </a:schemeClr>
                </a:solidFill>
              </a:rPr>
              <a:t>2016.2</a:t>
            </a:r>
          </a:p>
        </p:txBody>
      </p:sp>
      <p:sp>
        <p:nvSpPr>
          <p:cNvPr id="11" name="TextBox 10">
            <a:extLst>
              <a:ext uri="{FF2B5EF4-FFF2-40B4-BE49-F238E27FC236}">
                <a16:creationId xmlns:a16="http://schemas.microsoft.com/office/drawing/2014/main" id="{9B7298B7-8014-B571-95BD-D59C62EE6C1C}"/>
              </a:ext>
            </a:extLst>
          </p:cNvPr>
          <p:cNvSpPr txBox="1"/>
          <p:nvPr/>
        </p:nvSpPr>
        <p:spPr>
          <a:xfrm>
            <a:off x="9189601" y="6122974"/>
            <a:ext cx="510076" cy="219291"/>
          </a:xfrm>
          <a:prstGeom prst="rect">
            <a:avLst/>
          </a:prstGeom>
          <a:noFill/>
        </p:spPr>
        <p:txBody>
          <a:bodyPr wrap="square" rtlCol="0">
            <a:spAutoFit/>
          </a:bodyPr>
          <a:lstStyle/>
          <a:p>
            <a:r>
              <a:rPr lang="en-US" sz="825" dirty="0">
                <a:solidFill>
                  <a:schemeClr val="bg2">
                    <a:lumMod val="25000"/>
                  </a:schemeClr>
                </a:solidFill>
              </a:rPr>
              <a:t>2018.2</a:t>
            </a:r>
          </a:p>
        </p:txBody>
      </p:sp>
      <p:graphicFrame>
        <p:nvGraphicFramePr>
          <p:cNvPr id="12" name="Chart 11">
            <a:extLst>
              <a:ext uri="{FF2B5EF4-FFF2-40B4-BE49-F238E27FC236}">
                <a16:creationId xmlns:a16="http://schemas.microsoft.com/office/drawing/2014/main" id="{5E9BA34A-98B0-73F8-D62D-7237C1574927}"/>
              </a:ext>
            </a:extLst>
          </p:cNvPr>
          <p:cNvGraphicFramePr>
            <a:graphicFrameLocks/>
          </p:cNvGraphicFramePr>
          <p:nvPr>
            <p:extLst>
              <p:ext uri="{D42A27DB-BD31-4B8C-83A1-F6EECF244321}">
                <p14:modId xmlns:p14="http://schemas.microsoft.com/office/powerpoint/2010/main" val="3766016999"/>
              </p:ext>
            </p:extLst>
          </p:nvPr>
        </p:nvGraphicFramePr>
        <p:xfrm>
          <a:off x="7825576" y="1398574"/>
          <a:ext cx="2146613" cy="22150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3" name="Chart 12">
            <a:extLst>
              <a:ext uri="{FF2B5EF4-FFF2-40B4-BE49-F238E27FC236}">
                <a16:creationId xmlns:a16="http://schemas.microsoft.com/office/drawing/2014/main" id="{4B91269B-8E83-C9C6-1B10-F802401EE21D}"/>
              </a:ext>
            </a:extLst>
          </p:cNvPr>
          <p:cNvGraphicFramePr>
            <a:graphicFrameLocks/>
          </p:cNvGraphicFramePr>
          <p:nvPr>
            <p:extLst>
              <p:ext uri="{D42A27DB-BD31-4B8C-83A1-F6EECF244321}">
                <p14:modId xmlns:p14="http://schemas.microsoft.com/office/powerpoint/2010/main" val="351599333"/>
              </p:ext>
            </p:extLst>
          </p:nvPr>
        </p:nvGraphicFramePr>
        <p:xfrm>
          <a:off x="7727917" y="3923011"/>
          <a:ext cx="2240685" cy="2208555"/>
        </p:xfrm>
        <a:graphic>
          <a:graphicData uri="http://schemas.openxmlformats.org/drawingml/2006/chart">
            <c:chart xmlns:c="http://schemas.openxmlformats.org/drawingml/2006/chart" xmlns:r="http://schemas.openxmlformats.org/officeDocument/2006/relationships" r:id="rId10"/>
          </a:graphicData>
        </a:graphic>
      </p:graphicFrame>
      <p:sp>
        <p:nvSpPr>
          <p:cNvPr id="15" name="TextBox 14">
            <a:extLst>
              <a:ext uri="{FF2B5EF4-FFF2-40B4-BE49-F238E27FC236}">
                <a16:creationId xmlns:a16="http://schemas.microsoft.com/office/drawing/2014/main" id="{5258C892-5628-DD13-9100-DD0E3DEB5674}"/>
              </a:ext>
            </a:extLst>
          </p:cNvPr>
          <p:cNvSpPr txBox="1"/>
          <p:nvPr/>
        </p:nvSpPr>
        <p:spPr>
          <a:xfrm>
            <a:off x="4183626" y="6354594"/>
            <a:ext cx="7514938" cy="461665"/>
          </a:xfrm>
          <a:prstGeom prst="rect">
            <a:avLst/>
          </a:prstGeom>
          <a:noFill/>
        </p:spPr>
        <p:txBody>
          <a:bodyPr wrap="square" rtlCol="0">
            <a:spAutoFit/>
          </a:bodyPr>
          <a:lstStyle/>
          <a:p>
            <a:pPr algn="l"/>
            <a:r>
              <a:rPr lang="en-US" sz="1200" b="1" i="0" u="none" strike="noStrike" baseline="0" dirty="0">
                <a:solidFill>
                  <a:srgbClr val="222222"/>
                </a:solidFill>
                <a:latin typeface="FiraSans-SemiBold"/>
              </a:rPr>
              <a:t>Chung, J. and </a:t>
            </a:r>
            <a:r>
              <a:rPr lang="en-US" sz="1200" b="1" i="0" u="none" strike="noStrike" baseline="0" dirty="0" err="1">
                <a:solidFill>
                  <a:srgbClr val="222222"/>
                </a:solidFill>
                <a:latin typeface="FiraSans-SemiBold"/>
              </a:rPr>
              <a:t>Chesebro</a:t>
            </a:r>
            <a:r>
              <a:rPr lang="en-US" sz="1200" b="1" i="0" u="none" strike="noStrike" baseline="0" dirty="0">
                <a:solidFill>
                  <a:srgbClr val="222222"/>
                </a:solidFill>
                <a:latin typeface="FiraSans-SemiBold"/>
              </a:rPr>
              <a:t>, B., “Choose the Environment: The Sustainable Practice of Anesthesia Gas Standardization” American College of Medical Quality, Volume 36 Supplement 4S Supplement 1 2021</a:t>
            </a:r>
            <a:endParaRPr lang="en-US" sz="1200" dirty="0"/>
          </a:p>
        </p:txBody>
      </p:sp>
      <p:pic>
        <p:nvPicPr>
          <p:cNvPr id="16" name="Audio 15">
            <a:hlinkClick r:id="" action="ppaction://media"/>
            <a:extLst>
              <a:ext uri="{FF2B5EF4-FFF2-40B4-BE49-F238E27FC236}">
                <a16:creationId xmlns:a16="http://schemas.microsoft.com/office/drawing/2014/main" id="{9777B0C9-F5D5-71B1-46B5-355E48CD305D}"/>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94135905"/>
      </p:ext>
    </p:extLst>
  </p:cSld>
  <p:clrMapOvr>
    <a:masterClrMapping/>
  </p:clrMapOvr>
  <mc:AlternateContent xmlns:mc="http://schemas.openxmlformats.org/markup-compatibility/2006" xmlns:p14="http://schemas.microsoft.com/office/powerpoint/2010/main">
    <mc:Choice Requires="p14">
      <p:transition spd="slow" p14:dur="2000" advTm="49493"/>
    </mc:Choice>
    <mc:Fallback xmlns="">
      <p:transition spd="slow" advTm="49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C9ACB94-3727-4408-914A-ACCB84A7FAB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395" imgH="396" progId="TCLayout.ActiveDocument.1">
                  <p:embed/>
                </p:oleObj>
              </mc:Choice>
              <mc:Fallback>
                <p:oleObj name="think-cell Slide" r:id="rId7" imgW="395" imgH="396" progId="TCLayout.ActiveDocument.1">
                  <p:embed/>
                  <p:pic>
                    <p:nvPicPr>
                      <p:cNvPr id="3" name="Object 2" hidden="1">
                        <a:extLst>
                          <a:ext uri="{FF2B5EF4-FFF2-40B4-BE49-F238E27FC236}">
                            <a16:creationId xmlns:a16="http://schemas.microsoft.com/office/drawing/2014/main" id="{8C9ACB94-3727-4408-914A-ACCB84A7FAB0}"/>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C6082DE-977C-420F-BB7F-B8BAFD27CD77}"/>
              </a:ext>
            </a:extLst>
          </p:cNvPr>
          <p:cNvSpPr>
            <a:spLocks noGrp="1"/>
          </p:cNvSpPr>
          <p:nvPr>
            <p:ph type="title"/>
          </p:nvPr>
        </p:nvSpPr>
        <p:spPr>
          <a:xfrm>
            <a:off x="554736" y="3139295"/>
            <a:ext cx="2514600" cy="846780"/>
          </a:xfrm>
        </p:spPr>
        <p:txBody>
          <a:bodyPr vert="horz"/>
          <a:lstStyle/>
          <a:p>
            <a:r>
              <a:rPr lang="en-US" dirty="0">
                <a:solidFill>
                  <a:schemeClr val="tx1"/>
                </a:solidFill>
              </a:rPr>
              <a:t>The Reprocessing Cycle</a:t>
            </a:r>
          </a:p>
        </p:txBody>
      </p:sp>
      <p:sp>
        <p:nvSpPr>
          <p:cNvPr id="5" name="TextBox 4">
            <a:extLst>
              <a:ext uri="{FF2B5EF4-FFF2-40B4-BE49-F238E27FC236}">
                <a16:creationId xmlns:a16="http://schemas.microsoft.com/office/drawing/2014/main" id="{3E740064-620A-4A44-A5CC-B2DD5C1C9BAE}"/>
              </a:ext>
            </a:extLst>
          </p:cNvPr>
          <p:cNvSpPr txBox="1"/>
          <p:nvPr/>
        </p:nvSpPr>
        <p:spPr>
          <a:xfrm>
            <a:off x="4323425" y="751638"/>
            <a:ext cx="914400" cy="914400"/>
          </a:xfrm>
          <a:prstGeom prst="rect">
            <a:avLst/>
          </a:prstGeom>
          <a:ln w="6350">
            <a:noFill/>
            <a:miter lim="800000"/>
          </a:ln>
        </p:spPr>
        <p:txBody>
          <a:bodyPr vert="horz" wrap="none" lIns="0" tIns="0" rIns="0" bIns="0" rtlCol="0">
            <a:no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 name="TextBox 5">
            <a:extLst>
              <a:ext uri="{FF2B5EF4-FFF2-40B4-BE49-F238E27FC236}">
                <a16:creationId xmlns:a16="http://schemas.microsoft.com/office/drawing/2014/main" id="{E276E913-F779-4D8D-8C11-329F7275892C}"/>
              </a:ext>
            </a:extLst>
          </p:cNvPr>
          <p:cNvSpPr txBox="1"/>
          <p:nvPr/>
        </p:nvSpPr>
        <p:spPr>
          <a:xfrm>
            <a:off x="6427591" y="91522"/>
            <a:ext cx="2627790" cy="914400"/>
          </a:xfrm>
          <a:prstGeom prst="rect">
            <a:avLst/>
          </a:prstGeom>
          <a:ln w="6350">
            <a:noFill/>
            <a:miter lim="800000"/>
          </a:ln>
        </p:spPr>
        <p:txBody>
          <a:bodyPr vert="horz" wrap="none" lIns="0" tIns="0" rIns="0" bIns="0" rtlCol="0">
            <a:no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Reprocessing</a:t>
            </a:r>
          </a:p>
        </p:txBody>
      </p:sp>
      <p:grpSp>
        <p:nvGrpSpPr>
          <p:cNvPr id="8" name="Group 7">
            <a:extLst>
              <a:ext uri="{FF2B5EF4-FFF2-40B4-BE49-F238E27FC236}">
                <a16:creationId xmlns:a16="http://schemas.microsoft.com/office/drawing/2014/main" id="{3BFB8BBE-4FD3-4EDF-AC66-50A6B7D66B55}"/>
              </a:ext>
            </a:extLst>
          </p:cNvPr>
          <p:cNvGrpSpPr/>
          <p:nvPr/>
        </p:nvGrpSpPr>
        <p:grpSpPr>
          <a:xfrm>
            <a:off x="3403529" y="1130902"/>
            <a:ext cx="8675914" cy="5596469"/>
            <a:chOff x="1439688" y="902069"/>
            <a:chExt cx="9312624" cy="5596469"/>
          </a:xfrm>
        </p:grpSpPr>
        <p:sp>
          <p:nvSpPr>
            <p:cNvPr id="11" name="TextBox 10">
              <a:extLst>
                <a:ext uri="{FF2B5EF4-FFF2-40B4-BE49-F238E27FC236}">
                  <a16:creationId xmlns:a16="http://schemas.microsoft.com/office/drawing/2014/main" id="{F4A1CC8C-1AF3-4AAD-8F0F-4B0F1AB05D86}"/>
                </a:ext>
              </a:extLst>
            </p:cNvPr>
            <p:cNvSpPr txBox="1"/>
            <p:nvPr/>
          </p:nvSpPr>
          <p:spPr>
            <a:xfrm>
              <a:off x="1439688" y="2754447"/>
              <a:ext cx="2741697" cy="800219"/>
            </a:xfrm>
            <a:prstGeom prst="rect">
              <a:avLst/>
            </a:prstGeom>
          </p:spPr>
          <p:txBody>
            <a:bodyPr vert="horz" wrap="square" lIns="0" tIns="0" rIns="0" bIns="0" rtlCol="0" anchor="b" anchorCtr="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lvl="5"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lvl="6"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lvl="7"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lvl="8"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 typeface="Segoe UI" panose="020B0502040204020203" pitchFamily="34" charset="0"/>
                <a:buChar char="​"/>
                <a:tabLst/>
                <a:defRPr/>
              </a:pPr>
              <a:r>
                <a:rPr kumimoji="0" lang="en-US" sz="2000" b="1" i="0" u="none" strike="noStrike" kern="1200" cap="none" spc="0" normalizeH="0" baseline="0" noProof="0" dirty="0">
                  <a:ln>
                    <a:noFill/>
                  </a:ln>
                  <a:solidFill>
                    <a:srgbClr val="095540"/>
                  </a:solidFill>
                  <a:effectLst/>
                  <a:uLnTx/>
                  <a:uFillTx/>
                  <a:latin typeface="Calibri"/>
                  <a:ea typeface="+mn-ea"/>
                  <a:cs typeface="Arial" panose="020B0604020202020204" pitchFamily="34" charset="0"/>
                </a:rPr>
                <a:t>Distribution</a:t>
              </a:r>
              <a:endParaRPr kumimoji="0" lang="en-US" sz="1600" b="1" i="0" u="none" strike="noStrike" kern="1200" cap="none" spc="0" normalizeH="0" baseline="0" noProof="0" dirty="0">
                <a:ln>
                  <a:noFill/>
                </a:ln>
                <a:solidFill>
                  <a:srgbClr val="095540"/>
                </a:solidFill>
                <a:effectLst/>
                <a:uLnTx/>
                <a:uFillTx/>
                <a:latin typeface="Calibri"/>
                <a:ea typeface="+mn-ea"/>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 typeface="Segoe UI" panose="020B0502040204020203"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Devices are sent to hospitals for repeat use</a:t>
              </a:r>
            </a:p>
          </p:txBody>
        </p:sp>
        <p:sp>
          <p:nvSpPr>
            <p:cNvPr id="12" name="TextBox 11">
              <a:extLst>
                <a:ext uri="{FF2B5EF4-FFF2-40B4-BE49-F238E27FC236}">
                  <a16:creationId xmlns:a16="http://schemas.microsoft.com/office/drawing/2014/main" id="{550000BE-1503-4707-AB4A-BD3310F4D092}"/>
                </a:ext>
              </a:extLst>
            </p:cNvPr>
            <p:cNvSpPr txBox="1"/>
            <p:nvPr/>
          </p:nvSpPr>
          <p:spPr>
            <a:xfrm>
              <a:off x="4664964" y="902069"/>
              <a:ext cx="2862072" cy="1046440"/>
            </a:xfrm>
            <a:prstGeom prst="rect">
              <a:avLst/>
            </a:prstGeom>
          </p:spPr>
          <p:txBody>
            <a:bodyPr vert="horz" wrap="square" lIns="0" tIns="0" rIns="0" bIns="0" rtlCol="0" anchor="b" anchorCtr="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lvl="5"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lvl="6"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lvl="7"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lvl="8"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 typeface="Segoe UI" panose="020B0502040204020203" pitchFamily="34" charset="0"/>
                <a:buChar char="​"/>
                <a:tabLst/>
                <a:defRPr/>
              </a:pPr>
              <a:r>
                <a:rPr kumimoji="0" lang="en-US" sz="2000" b="1" i="0" u="none" strike="noStrike" kern="1200" cap="none" spc="0" normalizeH="0" baseline="0" noProof="0" dirty="0">
                  <a:ln>
                    <a:noFill/>
                  </a:ln>
                  <a:solidFill>
                    <a:srgbClr val="095540"/>
                  </a:solidFill>
                  <a:effectLst/>
                  <a:uLnTx/>
                  <a:uFillTx/>
                  <a:latin typeface="Calibri"/>
                  <a:ea typeface="+mn-ea"/>
                  <a:cs typeface="Arial" panose="020B0604020202020204" pitchFamily="34" charset="0"/>
                </a:rPr>
                <a:t>Collection</a:t>
              </a:r>
            </a:p>
            <a:p>
              <a:pPr marL="0" marR="0" lvl="0" indent="0" algn="ctr" defTabSz="914400" rtl="0" eaLnBrk="1" fontAlgn="auto" latinLnBrk="0" hangingPunct="1">
                <a:lnSpc>
                  <a:spcPct val="100000"/>
                </a:lnSpc>
                <a:spcBef>
                  <a:spcPts val="0"/>
                </a:spcBef>
                <a:spcAft>
                  <a:spcPts val="0"/>
                </a:spcAft>
                <a:buClrTx/>
                <a:buSzTx/>
                <a:buFont typeface="Segoe UI" panose="020B0502040204020203"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Medical equipment are collected in special bins for reprocessing after cases</a:t>
              </a:r>
            </a:p>
          </p:txBody>
        </p:sp>
        <p:sp>
          <p:nvSpPr>
            <p:cNvPr id="13" name="TextBox 12">
              <a:extLst>
                <a:ext uri="{FF2B5EF4-FFF2-40B4-BE49-F238E27FC236}">
                  <a16:creationId xmlns:a16="http://schemas.microsoft.com/office/drawing/2014/main" id="{AB292CEE-4CE8-4C0D-B0F5-EC8AED98A8F9}"/>
                </a:ext>
              </a:extLst>
            </p:cNvPr>
            <p:cNvSpPr txBox="1"/>
            <p:nvPr/>
          </p:nvSpPr>
          <p:spPr>
            <a:xfrm>
              <a:off x="8010615" y="2200449"/>
              <a:ext cx="2741697" cy="1354217"/>
            </a:xfrm>
            <a:prstGeom prst="rect">
              <a:avLst/>
            </a:prstGeom>
          </p:spPr>
          <p:txBody>
            <a:bodyPr vert="horz" wrap="square" lIns="0" tIns="0" rIns="0" bIns="0" rtlCol="0" anchor="b" anchorCtr="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lvl="5"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lvl="6"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lvl="7"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lvl="8"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 typeface="Segoe UI" panose="020B0502040204020203" pitchFamily="34" charset="0"/>
                <a:buChar char="​"/>
                <a:tabLst/>
                <a:defRPr/>
              </a:pPr>
              <a:r>
                <a:rPr kumimoji="0" lang="en-US" sz="2000" b="1" i="0" u="none" strike="noStrike" kern="1200" cap="none" spc="0" normalizeH="0" baseline="0" noProof="0" dirty="0">
                  <a:ln>
                    <a:noFill/>
                  </a:ln>
                  <a:solidFill>
                    <a:srgbClr val="095540"/>
                  </a:solidFill>
                  <a:effectLst/>
                  <a:uLnTx/>
                  <a:uFillTx/>
                  <a:latin typeface="Calibri"/>
                  <a:ea typeface="+mn-ea"/>
                  <a:cs typeface="Arial" panose="020B0604020202020204" pitchFamily="34" charset="0"/>
                </a:rPr>
                <a:t>Cleaning and inspection</a:t>
              </a:r>
              <a:endParaRPr kumimoji="0" lang="en-US" sz="1600" b="1" i="0" u="none" strike="noStrike" kern="1200" cap="none" spc="0" normalizeH="0" baseline="0" noProof="0" dirty="0">
                <a:ln>
                  <a:noFill/>
                </a:ln>
                <a:solidFill>
                  <a:srgbClr val="095540"/>
                </a:solidFill>
                <a:effectLst/>
                <a:uLnTx/>
                <a:uFillTx/>
                <a:latin typeface="Calibri"/>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Segoe UI" panose="020B0502040204020203"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Collected medical supplies undergo a multi-step cleaning and inspection process</a:t>
              </a:r>
            </a:p>
          </p:txBody>
        </p:sp>
        <p:sp>
          <p:nvSpPr>
            <p:cNvPr id="14" name="Arc 13">
              <a:extLst>
                <a:ext uri="{FF2B5EF4-FFF2-40B4-BE49-F238E27FC236}">
                  <a16:creationId xmlns:a16="http://schemas.microsoft.com/office/drawing/2014/main" id="{E272894B-5554-4B1D-85B8-278656F16153}"/>
                </a:ext>
              </a:extLst>
            </p:cNvPr>
            <p:cNvSpPr/>
            <p:nvPr/>
          </p:nvSpPr>
          <p:spPr>
            <a:xfrm rot="16200000">
              <a:off x="4480255" y="2208606"/>
              <a:ext cx="3226203" cy="3227832"/>
            </a:xfrm>
            <a:prstGeom prst="arc">
              <a:avLst>
                <a:gd name="adj1" fmla="val 15523372"/>
                <a:gd name="adj2" fmla="val 19051880"/>
              </a:avLst>
            </a:prstGeom>
            <a:ln w="12700" cap="flat">
              <a:solidFill>
                <a:schemeClr val="tx1"/>
              </a:solidFill>
              <a:miter lim="800000"/>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5" name="Arc 14">
              <a:extLst>
                <a:ext uri="{FF2B5EF4-FFF2-40B4-BE49-F238E27FC236}">
                  <a16:creationId xmlns:a16="http://schemas.microsoft.com/office/drawing/2014/main" id="{4CD4A9AA-EECA-4FE9-8C19-98BF5C9537AC}"/>
                </a:ext>
              </a:extLst>
            </p:cNvPr>
            <p:cNvSpPr/>
            <p:nvPr/>
          </p:nvSpPr>
          <p:spPr>
            <a:xfrm rot="5400000">
              <a:off x="4480255" y="2208606"/>
              <a:ext cx="3226203" cy="3227832"/>
            </a:xfrm>
            <a:prstGeom prst="arc">
              <a:avLst>
                <a:gd name="adj1" fmla="val 17679336"/>
                <a:gd name="adj2" fmla="val 21202398"/>
              </a:avLst>
            </a:prstGeom>
            <a:ln w="12700" cap="flat">
              <a:solidFill>
                <a:schemeClr val="tx1"/>
              </a:solidFill>
              <a:miter lim="800000"/>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6" name="Arc 15">
              <a:extLst>
                <a:ext uri="{FF2B5EF4-FFF2-40B4-BE49-F238E27FC236}">
                  <a16:creationId xmlns:a16="http://schemas.microsoft.com/office/drawing/2014/main" id="{2549AC63-EEB7-4011-8E56-B59A77D49F7B}"/>
                </a:ext>
              </a:extLst>
            </p:cNvPr>
            <p:cNvSpPr/>
            <p:nvPr/>
          </p:nvSpPr>
          <p:spPr>
            <a:xfrm rot="16200000">
              <a:off x="4480255" y="2208606"/>
              <a:ext cx="3226203" cy="3227832"/>
            </a:xfrm>
            <a:prstGeom prst="arc">
              <a:avLst>
                <a:gd name="adj1" fmla="val 11194517"/>
                <a:gd name="adj2" fmla="val 14734271"/>
              </a:avLst>
            </a:prstGeom>
            <a:ln w="12700" cap="flat">
              <a:solidFill>
                <a:schemeClr val="tx1"/>
              </a:solidFill>
              <a:miter lim="800000"/>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7" name="Arc 16">
              <a:extLst>
                <a:ext uri="{FF2B5EF4-FFF2-40B4-BE49-F238E27FC236}">
                  <a16:creationId xmlns:a16="http://schemas.microsoft.com/office/drawing/2014/main" id="{CEBAF49B-EF6A-4755-8F1D-A47B7A707A7C}"/>
                </a:ext>
              </a:extLst>
            </p:cNvPr>
            <p:cNvSpPr/>
            <p:nvPr/>
          </p:nvSpPr>
          <p:spPr>
            <a:xfrm rot="5400000">
              <a:off x="4476614" y="2212073"/>
              <a:ext cx="3226203" cy="3227832"/>
            </a:xfrm>
            <a:prstGeom prst="arc">
              <a:avLst>
                <a:gd name="adj1" fmla="val 13349476"/>
                <a:gd name="adj2" fmla="val 16885755"/>
              </a:avLst>
            </a:prstGeom>
            <a:ln w="12700" cap="flat">
              <a:solidFill>
                <a:schemeClr val="tx1"/>
              </a:solidFill>
              <a:miter lim="800000"/>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8" name="Arc 17">
              <a:extLst>
                <a:ext uri="{FF2B5EF4-FFF2-40B4-BE49-F238E27FC236}">
                  <a16:creationId xmlns:a16="http://schemas.microsoft.com/office/drawing/2014/main" id="{B4A7F6BE-3378-4E9A-93A6-BA76784B87D6}"/>
                </a:ext>
              </a:extLst>
            </p:cNvPr>
            <p:cNvSpPr/>
            <p:nvPr/>
          </p:nvSpPr>
          <p:spPr>
            <a:xfrm rot="16200000">
              <a:off x="4480255" y="2208606"/>
              <a:ext cx="3226203" cy="3227832"/>
            </a:xfrm>
            <a:prstGeom prst="arc">
              <a:avLst>
                <a:gd name="adj1" fmla="val 19836317"/>
                <a:gd name="adj2" fmla="val 1762191"/>
              </a:avLst>
            </a:prstGeom>
            <a:ln w="12700" cap="flat">
              <a:solidFill>
                <a:schemeClr val="tx1"/>
              </a:solidFill>
              <a:miter lim="800000"/>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9" name="Oval 18">
              <a:extLst>
                <a:ext uri="{FF2B5EF4-FFF2-40B4-BE49-F238E27FC236}">
                  <a16:creationId xmlns:a16="http://schemas.microsoft.com/office/drawing/2014/main" id="{FDAD075F-6B8E-4147-AEC6-A2D0A95BE81C}"/>
                </a:ext>
              </a:extLst>
            </p:cNvPr>
            <p:cNvSpPr>
              <a:spLocks noChangeAspect="1"/>
            </p:cNvSpPr>
            <p:nvPr/>
          </p:nvSpPr>
          <p:spPr>
            <a:xfrm>
              <a:off x="5937738" y="2046124"/>
              <a:ext cx="311236" cy="311236"/>
            </a:xfrm>
            <a:prstGeom prst="ellipse">
              <a:avLst/>
            </a:prstGeom>
            <a:solidFill>
              <a:schemeClr val="accent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1"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a:ea typeface="+mn-ea"/>
                  <a:cs typeface="+mn-cs"/>
                </a:rPr>
                <a:t>1</a:t>
              </a:r>
            </a:p>
          </p:txBody>
        </p:sp>
        <p:sp>
          <p:nvSpPr>
            <p:cNvPr id="20" name="Oval 19">
              <a:extLst>
                <a:ext uri="{FF2B5EF4-FFF2-40B4-BE49-F238E27FC236}">
                  <a16:creationId xmlns:a16="http://schemas.microsoft.com/office/drawing/2014/main" id="{77A3D004-7AFE-492A-87ED-18B4EB820CF0}"/>
                </a:ext>
              </a:extLst>
            </p:cNvPr>
            <p:cNvSpPr>
              <a:spLocks noChangeAspect="1"/>
            </p:cNvSpPr>
            <p:nvPr/>
          </p:nvSpPr>
          <p:spPr>
            <a:xfrm>
              <a:off x="7471518" y="3172349"/>
              <a:ext cx="311236" cy="311236"/>
            </a:xfrm>
            <a:prstGeom prst="ellipse">
              <a:avLst/>
            </a:prstGeom>
            <a:solidFill>
              <a:schemeClr val="accent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1"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a:ea typeface="+mn-ea"/>
                  <a:cs typeface="+mn-cs"/>
                </a:rPr>
                <a:t>2</a:t>
              </a:r>
            </a:p>
          </p:txBody>
        </p:sp>
        <p:sp>
          <p:nvSpPr>
            <p:cNvPr id="21" name="Oval 20">
              <a:extLst>
                <a:ext uri="{FF2B5EF4-FFF2-40B4-BE49-F238E27FC236}">
                  <a16:creationId xmlns:a16="http://schemas.microsoft.com/office/drawing/2014/main" id="{5BD9458C-11E5-43E6-8E1D-EAD8F0CC078F}"/>
                </a:ext>
              </a:extLst>
            </p:cNvPr>
            <p:cNvSpPr>
              <a:spLocks noChangeAspect="1"/>
            </p:cNvSpPr>
            <p:nvPr/>
          </p:nvSpPr>
          <p:spPr>
            <a:xfrm>
              <a:off x="4409246" y="3172349"/>
              <a:ext cx="311236" cy="311236"/>
            </a:xfrm>
            <a:prstGeom prst="ellipse">
              <a:avLst/>
            </a:prstGeom>
            <a:solidFill>
              <a:schemeClr val="accent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1"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a:ea typeface="+mn-ea"/>
                  <a:cs typeface="+mn-cs"/>
                </a:rPr>
                <a:t>5</a:t>
              </a:r>
            </a:p>
          </p:txBody>
        </p:sp>
        <p:sp>
          <p:nvSpPr>
            <p:cNvPr id="22" name="Oval 21">
              <a:extLst>
                <a:ext uri="{FF2B5EF4-FFF2-40B4-BE49-F238E27FC236}">
                  <a16:creationId xmlns:a16="http://schemas.microsoft.com/office/drawing/2014/main" id="{0150A151-401E-4EB5-9601-BDF426BCBC28}"/>
                </a:ext>
              </a:extLst>
            </p:cNvPr>
            <p:cNvSpPr>
              <a:spLocks noChangeAspect="1"/>
            </p:cNvSpPr>
            <p:nvPr/>
          </p:nvSpPr>
          <p:spPr>
            <a:xfrm>
              <a:off x="6896969" y="4969252"/>
              <a:ext cx="311236" cy="311236"/>
            </a:xfrm>
            <a:prstGeom prst="ellipse">
              <a:avLst/>
            </a:prstGeom>
            <a:solidFill>
              <a:schemeClr val="accent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1"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a:ea typeface="+mn-ea"/>
                  <a:cs typeface="+mn-cs"/>
                </a:rPr>
                <a:t>3</a:t>
              </a:r>
            </a:p>
          </p:txBody>
        </p:sp>
        <p:sp>
          <p:nvSpPr>
            <p:cNvPr id="23" name="Oval 22">
              <a:extLst>
                <a:ext uri="{FF2B5EF4-FFF2-40B4-BE49-F238E27FC236}">
                  <a16:creationId xmlns:a16="http://schemas.microsoft.com/office/drawing/2014/main" id="{26C8EAD0-19A0-44F8-B346-669FDF884013}"/>
                </a:ext>
              </a:extLst>
            </p:cNvPr>
            <p:cNvSpPr>
              <a:spLocks noChangeAspect="1"/>
            </p:cNvSpPr>
            <p:nvPr/>
          </p:nvSpPr>
          <p:spPr>
            <a:xfrm>
              <a:off x="4987902" y="4969252"/>
              <a:ext cx="311236" cy="311236"/>
            </a:xfrm>
            <a:prstGeom prst="ellipse">
              <a:avLst/>
            </a:prstGeom>
            <a:solidFill>
              <a:schemeClr val="accent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1"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a:ea typeface="+mn-ea"/>
                  <a:cs typeface="+mn-cs"/>
                </a:rPr>
                <a:t>4</a:t>
              </a:r>
            </a:p>
          </p:txBody>
        </p:sp>
        <p:sp>
          <p:nvSpPr>
            <p:cNvPr id="24" name="TextBox 23">
              <a:extLst>
                <a:ext uri="{FF2B5EF4-FFF2-40B4-BE49-F238E27FC236}">
                  <a16:creationId xmlns:a16="http://schemas.microsoft.com/office/drawing/2014/main" id="{0703E4BB-B449-4E9D-8657-BF7790D7CE7E}"/>
                </a:ext>
              </a:extLst>
            </p:cNvPr>
            <p:cNvSpPr txBox="1"/>
            <p:nvPr/>
          </p:nvSpPr>
          <p:spPr>
            <a:xfrm>
              <a:off x="7782754" y="4651879"/>
              <a:ext cx="2741697" cy="1846659"/>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lvl="5"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lvl="6"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lvl="7"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lvl="8"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 typeface="Segoe UI" panose="020B0502040204020203" pitchFamily="34" charset="0"/>
                <a:buChar char="​"/>
                <a:tabLst/>
                <a:defRPr/>
              </a:pPr>
              <a:r>
                <a:rPr kumimoji="0" lang="en-US" sz="2000" b="1" i="0" u="none" strike="noStrike" kern="1200" cap="none" spc="0" normalizeH="0" baseline="0" noProof="0" dirty="0">
                  <a:ln>
                    <a:noFill/>
                  </a:ln>
                  <a:solidFill>
                    <a:srgbClr val="095540"/>
                  </a:solidFill>
                  <a:effectLst/>
                  <a:uLnTx/>
                  <a:uFillTx/>
                  <a:latin typeface="Calibri"/>
                  <a:ea typeface="+mn-ea"/>
                  <a:cs typeface="Arial" panose="020B0604020202020204" pitchFamily="34" charset="0"/>
                </a:rPr>
                <a:t>Refurbishing and testing</a:t>
              </a:r>
              <a:endParaRPr kumimoji="0" lang="en-US" sz="1600" b="1" i="0" u="none" strike="noStrike" kern="1200" cap="none" spc="0" normalizeH="0" baseline="0" noProof="0" dirty="0">
                <a:ln>
                  <a:noFill/>
                </a:ln>
                <a:solidFill>
                  <a:srgbClr val="095540"/>
                </a:solidFill>
                <a:effectLst/>
                <a:uLnTx/>
                <a:uFillTx/>
                <a:latin typeface="Calibri"/>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Segoe UI" panose="020B0502040204020203"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Devices are refurbished to full functionality and to tested to show substantially equivalent state to FDA-cleared OEM device</a:t>
              </a:r>
            </a:p>
          </p:txBody>
        </p:sp>
        <p:sp>
          <p:nvSpPr>
            <p:cNvPr id="25" name="TextBox 24">
              <a:extLst>
                <a:ext uri="{FF2B5EF4-FFF2-40B4-BE49-F238E27FC236}">
                  <a16:creationId xmlns:a16="http://schemas.microsoft.com/office/drawing/2014/main" id="{2F019C78-D60A-42C7-9A38-A28C2F5F335E}"/>
                </a:ext>
              </a:extLst>
            </p:cNvPr>
            <p:cNvSpPr txBox="1"/>
            <p:nvPr/>
          </p:nvSpPr>
          <p:spPr>
            <a:xfrm>
              <a:off x="1750778" y="4651879"/>
              <a:ext cx="2741697" cy="1354217"/>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lvl="5"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lvl="6"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lvl="7"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lvl="8"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 typeface="Segoe UI" panose="020B0502040204020203" pitchFamily="34" charset="0"/>
                <a:buChar char="​"/>
                <a:tabLst/>
                <a:defRPr/>
              </a:pPr>
              <a:r>
                <a:rPr kumimoji="0" lang="en-US" sz="2000" b="1" i="0" u="none" strike="noStrike" kern="1200" cap="none" spc="0" normalizeH="0" baseline="0" noProof="0" dirty="0">
                  <a:ln>
                    <a:noFill/>
                  </a:ln>
                  <a:solidFill>
                    <a:srgbClr val="095540"/>
                  </a:solidFill>
                  <a:effectLst/>
                  <a:uLnTx/>
                  <a:uFillTx/>
                  <a:latin typeface="Calibri"/>
                  <a:ea typeface="+mn-ea"/>
                  <a:cs typeface="Arial" panose="020B0604020202020204" pitchFamily="34" charset="0"/>
                </a:rPr>
                <a:t>Repackaging and sterilization</a:t>
              </a:r>
              <a:endParaRPr kumimoji="0" lang="en-US" sz="1600" b="1" i="0" u="none" strike="noStrike" kern="1200" cap="none" spc="0" normalizeH="0" baseline="0" noProof="0" dirty="0">
                <a:ln>
                  <a:noFill/>
                </a:ln>
                <a:solidFill>
                  <a:srgbClr val="095540"/>
                </a:solidFill>
                <a:effectLst/>
                <a:uLnTx/>
                <a:uFillTx/>
                <a:latin typeface="Calibri"/>
                <a:ea typeface="+mn-ea"/>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 typeface="Segoe UI" panose="020B0502040204020203"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Devices are repackaged, sterilized, and re-inspected again prior to distribution</a:t>
              </a:r>
            </a:p>
          </p:txBody>
        </p:sp>
      </p:grpSp>
      <p:sp>
        <p:nvSpPr>
          <p:cNvPr id="26" name="TextBox 25">
            <a:extLst>
              <a:ext uri="{FF2B5EF4-FFF2-40B4-BE49-F238E27FC236}">
                <a16:creationId xmlns:a16="http://schemas.microsoft.com/office/drawing/2014/main" id="{E26BBC3A-40A3-439E-BBE1-4DEF08FB5CDE}"/>
              </a:ext>
            </a:extLst>
          </p:cNvPr>
          <p:cNvSpPr txBox="1"/>
          <p:nvPr>
            <p:custDataLst>
              <p:tags r:id="rId2"/>
            </p:custDataLst>
          </p:nvPr>
        </p:nvSpPr>
        <p:spPr>
          <a:xfrm>
            <a:off x="9832945" y="270706"/>
            <a:ext cx="2246498" cy="1906636"/>
          </a:xfrm>
          <a:prstGeom prst="rect">
            <a:avLst/>
          </a:prstGeom>
          <a:solidFill>
            <a:schemeClr val="accent1"/>
          </a:solidFill>
          <a:effectLst>
            <a:outerShdw blurRad="50800" dist="38100" dir="2700000" algn="tl" rotWithShape="0">
              <a:prstClr val="black">
                <a:alpha val="40000"/>
              </a:prstClr>
            </a:outerShdw>
          </a:effectLst>
        </p:spPr>
        <p:txBody>
          <a:bodyPr vert="horz" wrap="square" lIns="91440" tIns="91440" rIns="91440" bIns="91440" rtlCol="0" anchor="ctr">
            <a:noAutofit/>
          </a:bodyPr>
          <a:lstStyle>
            <a:lvl1pPr lvl="0" indent="0">
              <a:lnSpc>
                <a:spcPct val="100000"/>
              </a:lnSpc>
              <a:spcBef>
                <a:spcPts val="300"/>
              </a:spcBef>
              <a:spcAft>
                <a:spcPts val="300"/>
              </a:spcAft>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accent2"/>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accent2"/>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accent2"/>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accent2"/>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600" b="1" i="0" u="none" strike="noStrike" kern="1200" cap="none" spc="0" normalizeH="0" baseline="0" noProof="0" dirty="0">
                <a:ln>
                  <a:noFill/>
                </a:ln>
                <a:solidFill>
                  <a:srgbClr val="FFFFFF"/>
                </a:solidFill>
                <a:effectLst/>
                <a:uLnTx/>
                <a:uFillTx/>
                <a:latin typeface="Calibri"/>
                <a:ea typeface="+mn-ea"/>
                <a:cs typeface="Arial" panose="020B0604020202020204" pitchFamily="34" charset="0"/>
              </a:rPr>
              <a:t>Reprocessing devices for reuse is regulated by the FDA and requires approval similar to other medical devices</a:t>
            </a:r>
          </a:p>
        </p:txBody>
      </p:sp>
      <p:sp>
        <p:nvSpPr>
          <p:cNvPr id="4" name="TextBox 3">
            <a:extLst>
              <a:ext uri="{FF2B5EF4-FFF2-40B4-BE49-F238E27FC236}">
                <a16:creationId xmlns:a16="http://schemas.microsoft.com/office/drawing/2014/main" id="{DA010629-ABE3-4BF3-A4FE-0CBA0333EB62}"/>
              </a:ext>
            </a:extLst>
          </p:cNvPr>
          <p:cNvSpPr txBox="1"/>
          <p:nvPr/>
        </p:nvSpPr>
        <p:spPr>
          <a:xfrm>
            <a:off x="1164334" y="4880712"/>
            <a:ext cx="914400" cy="914400"/>
          </a:xfrm>
          <a:prstGeom prst="rect">
            <a:avLst/>
          </a:prstGeom>
          <a:ln w="6350">
            <a:noFill/>
            <a:miter lim="800000"/>
          </a:ln>
        </p:spPr>
        <p:txBody>
          <a:bodyPr vert="horz" wrap="none" lIns="0" tIns="0" rIns="0" bIns="0" rtlCol="0">
            <a:no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a:ln>
                <a:noFill/>
              </a:ln>
              <a:effectLst/>
              <a:uLnTx/>
              <a:uFillTx/>
              <a:latin typeface="Calibri"/>
              <a:ea typeface="+mn-ea"/>
              <a:cs typeface="+mn-cs"/>
            </a:endParaRPr>
          </a:p>
        </p:txBody>
      </p:sp>
      <p:sp>
        <p:nvSpPr>
          <p:cNvPr id="7" name="TextBox 6">
            <a:extLst>
              <a:ext uri="{FF2B5EF4-FFF2-40B4-BE49-F238E27FC236}">
                <a16:creationId xmlns:a16="http://schemas.microsoft.com/office/drawing/2014/main" id="{FACC1D5C-BD89-4088-9AD6-BE94C723B496}"/>
              </a:ext>
            </a:extLst>
          </p:cNvPr>
          <p:cNvSpPr txBox="1"/>
          <p:nvPr/>
        </p:nvSpPr>
        <p:spPr>
          <a:xfrm>
            <a:off x="1164334" y="216502"/>
            <a:ext cx="914400" cy="914400"/>
          </a:xfrm>
          <a:prstGeom prst="rect">
            <a:avLst/>
          </a:prstGeom>
          <a:ln w="6350">
            <a:noFill/>
            <a:miter lim="800000"/>
          </a:ln>
        </p:spPr>
        <p:txBody>
          <a:bodyPr vert="horz" wrap="none" lIns="0" tIns="0" rIns="0" bIns="0" rtlCol="0">
            <a:no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US" sz="2800" b="0" i="0" u="none" strike="noStrike" kern="1200" cap="none" spc="0" normalizeH="0" baseline="0" noProof="0" dirty="0">
                <a:ln>
                  <a:noFill/>
                </a:ln>
                <a:effectLst/>
                <a:uLnTx/>
                <a:uFillTx/>
                <a:latin typeface="Calibri"/>
                <a:ea typeface="+mn-ea"/>
                <a:cs typeface="+mn-cs"/>
              </a:rPr>
              <a:t>How</a:t>
            </a:r>
          </a:p>
        </p:txBody>
      </p:sp>
      <p:pic>
        <p:nvPicPr>
          <p:cNvPr id="10" name="Audio 9">
            <a:hlinkClick r:id="" action="ppaction://media"/>
            <a:extLst>
              <a:ext uri="{FF2B5EF4-FFF2-40B4-BE49-F238E27FC236}">
                <a16:creationId xmlns:a16="http://schemas.microsoft.com/office/drawing/2014/main" id="{0F5619A3-C23B-C17D-AD3E-F110B4D7758A}"/>
              </a:ext>
            </a:extLst>
          </p:cNvPr>
          <p:cNvPicPr>
            <a:picLocks noChangeAspect="1"/>
          </p:cNvPicPr>
          <p:nvPr>
            <a:audioFile r:link="rId4"/>
            <p:extLst>
              <p:ext uri="{DAA4B4D4-6D71-4841-9C94-3DE7FCFB9230}">
                <p14:media xmlns:p14="http://schemas.microsoft.com/office/powerpoint/2010/main" r:embed="rId3"/>
              </p:ext>
            </p:extLst>
          </p:nvPr>
        </p:nvPicPr>
        <p:blipFill>
          <a:blip r:embed="rId9"/>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44460643"/>
      </p:ext>
    </p:extLst>
  </p:cSld>
  <p:clrMapOvr>
    <a:masterClrMapping/>
  </p:clrMapOvr>
  <mc:AlternateContent xmlns:mc="http://schemas.openxmlformats.org/markup-compatibility/2006" xmlns:p14="http://schemas.microsoft.com/office/powerpoint/2010/main">
    <mc:Choice Requires="p14">
      <p:transition spd="slow" p14:dur="2000" advTm="66328"/>
    </mc:Choice>
    <mc:Fallback xmlns="">
      <p:transition spd="slow" advTm="66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in white hazmat suits&#10;&#10;AI-generated content may be incorrect.">
            <a:extLst>
              <a:ext uri="{FF2B5EF4-FFF2-40B4-BE49-F238E27FC236}">
                <a16:creationId xmlns:a16="http://schemas.microsoft.com/office/drawing/2014/main" id="{1B738C89-C070-24F7-77D5-260E5E43C5A8}"/>
              </a:ext>
            </a:extLst>
          </p:cNvPr>
          <p:cNvPicPr>
            <a:picLocks noGrp="1" noChangeAspect="1"/>
          </p:cNvPicPr>
          <p:nvPr>
            <p:ph idx="1"/>
          </p:nvPr>
        </p:nvPicPr>
        <p:blipFill>
          <a:blip r:embed="rId5" cstate="screen">
            <a:extLst>
              <a:ext uri="{28A0092B-C50C-407E-A947-70E740481C1C}">
                <a14:useLocalDpi xmlns:a14="http://schemas.microsoft.com/office/drawing/2010/main"/>
              </a:ext>
            </a:extLst>
          </a:blip>
          <a:stretch>
            <a:fillRect/>
          </a:stretch>
        </p:blipFill>
        <p:spPr>
          <a:xfrm rot="5400000">
            <a:off x="6893759" y="1645607"/>
            <a:ext cx="5448822" cy="4086616"/>
          </a:xfrm>
        </p:spPr>
      </p:pic>
      <p:pic>
        <p:nvPicPr>
          <p:cNvPr id="7" name="Picture 6" descr="A room with a lot of boxes and a monitor&#10;&#10;AI-generated content may be incorrect.">
            <a:extLst>
              <a:ext uri="{FF2B5EF4-FFF2-40B4-BE49-F238E27FC236}">
                <a16:creationId xmlns:a16="http://schemas.microsoft.com/office/drawing/2014/main" id="{F015A401-1B74-CD49-C974-45D3C21CF75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8559" y="964504"/>
            <a:ext cx="6952061" cy="5214046"/>
          </a:xfrm>
          <a:prstGeom prst="rect">
            <a:avLst/>
          </a:prstGeom>
        </p:spPr>
      </p:pic>
      <p:pic>
        <p:nvPicPr>
          <p:cNvPr id="4" name="Audio 3">
            <a:hlinkClick r:id="" action="ppaction://media"/>
            <a:extLst>
              <a:ext uri="{FF2B5EF4-FFF2-40B4-BE49-F238E27FC236}">
                <a16:creationId xmlns:a16="http://schemas.microsoft.com/office/drawing/2014/main" id="{024F1DDC-403C-55BB-3AE3-3686BA2C01D5}"/>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5145634"/>
      </p:ext>
    </p:extLst>
  </p:cSld>
  <p:clrMapOvr>
    <a:masterClrMapping/>
  </p:clrMapOvr>
  <mc:AlternateContent xmlns:mc="http://schemas.openxmlformats.org/markup-compatibility/2006" xmlns:p14="http://schemas.microsoft.com/office/powerpoint/2010/main">
    <mc:Choice Requires="p14">
      <p:transition spd="slow" p14:dur="2000" advTm="52511"/>
    </mc:Choice>
    <mc:Fallback xmlns="">
      <p:transition spd="slow" advTm="52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working on a computer&#10;&#10;AI-generated content may be incorrect.">
            <a:extLst>
              <a:ext uri="{FF2B5EF4-FFF2-40B4-BE49-F238E27FC236}">
                <a16:creationId xmlns:a16="http://schemas.microsoft.com/office/drawing/2014/main" id="{D1135109-23DC-BADF-6ED7-112F08B47EE4}"/>
              </a:ext>
            </a:extLst>
          </p:cNvPr>
          <p:cNvPicPr>
            <a:picLocks noGrp="1" noChangeAspect="1"/>
          </p:cNvPicPr>
          <p:nvPr>
            <p:ph idx="1"/>
          </p:nvPr>
        </p:nvPicPr>
        <p:blipFill>
          <a:blip r:embed="rId5" cstate="screen">
            <a:extLst>
              <a:ext uri="{28A0092B-C50C-407E-A947-70E740481C1C}">
                <a14:useLocalDpi xmlns:a14="http://schemas.microsoft.com/office/drawing/2010/main"/>
              </a:ext>
            </a:extLst>
          </a:blip>
          <a:stretch>
            <a:fillRect/>
          </a:stretch>
        </p:blipFill>
        <p:spPr>
          <a:xfrm rot="5400000">
            <a:off x="-482748" y="1705881"/>
            <a:ext cx="5199785" cy="3899838"/>
          </a:xfrm>
        </p:spPr>
      </p:pic>
      <p:pic>
        <p:nvPicPr>
          <p:cNvPr id="7" name="Picture 6" descr="A person working in a factory&#10;&#10;AI-generated content may be incorrect.">
            <a:extLst>
              <a:ext uri="{FF2B5EF4-FFF2-40B4-BE49-F238E27FC236}">
                <a16:creationId xmlns:a16="http://schemas.microsoft.com/office/drawing/2014/main" id="{8106BFE0-2176-EB8E-8644-C14279C2E27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5400000">
            <a:off x="2566561" y="959972"/>
            <a:ext cx="5287587" cy="3965690"/>
          </a:xfrm>
          <a:prstGeom prst="rect">
            <a:avLst/>
          </a:prstGeom>
        </p:spPr>
      </p:pic>
      <p:pic>
        <p:nvPicPr>
          <p:cNvPr id="11" name="Picture 10" descr="A group of people working in a lab&#10;&#10;AI-generated content may be incorrect.">
            <a:extLst>
              <a:ext uri="{FF2B5EF4-FFF2-40B4-BE49-F238E27FC236}">
                <a16:creationId xmlns:a16="http://schemas.microsoft.com/office/drawing/2014/main" id="{246B11C2-D3C8-CFEB-83F4-E748D439DBD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30236" y="2312654"/>
            <a:ext cx="5661764" cy="4246323"/>
          </a:xfrm>
          <a:prstGeom prst="rect">
            <a:avLst/>
          </a:prstGeom>
        </p:spPr>
      </p:pic>
      <p:pic>
        <p:nvPicPr>
          <p:cNvPr id="4" name="Audio 3">
            <a:hlinkClick r:id="" action="ppaction://media"/>
            <a:extLst>
              <a:ext uri="{FF2B5EF4-FFF2-40B4-BE49-F238E27FC236}">
                <a16:creationId xmlns:a16="http://schemas.microsoft.com/office/drawing/2014/main" id="{72950ED6-C6D8-290F-9809-05CF1927E57C}"/>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55650815"/>
      </p:ext>
    </p:extLst>
  </p:cSld>
  <p:clrMapOvr>
    <a:masterClrMapping/>
  </p:clrMapOvr>
  <mc:AlternateContent xmlns:mc="http://schemas.openxmlformats.org/markup-compatibility/2006" xmlns:p14="http://schemas.microsoft.com/office/powerpoint/2010/main">
    <mc:Choice Requires="p14">
      <p:transition spd="slow" p14:dur="2000" advTm="14214"/>
    </mc:Choice>
    <mc:Fallback xmlns="">
      <p:transition spd="slow" advTm="14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880DB-F19D-3A20-82CA-BE699D9118F5}"/>
              </a:ext>
            </a:extLst>
          </p:cNvPr>
          <p:cNvSpPr>
            <a:spLocks noGrp="1"/>
          </p:cNvSpPr>
          <p:nvPr>
            <p:ph type="title"/>
          </p:nvPr>
        </p:nvSpPr>
        <p:spPr/>
        <p:txBody>
          <a:bodyPr>
            <a:normAutofit/>
          </a:bodyPr>
          <a:lstStyle/>
          <a:p>
            <a:r>
              <a:rPr lang="en-US" sz="3600" b="1" dirty="0"/>
              <a:t>Reprocessed products may </a:t>
            </a:r>
            <a:br>
              <a:rPr lang="en-US" sz="3600" b="1" dirty="0"/>
            </a:br>
            <a:r>
              <a:rPr lang="en-US" sz="3600" b="1" dirty="0"/>
              <a:t>have superior quality</a:t>
            </a:r>
          </a:p>
        </p:txBody>
      </p:sp>
      <p:graphicFrame>
        <p:nvGraphicFramePr>
          <p:cNvPr id="6" name="Content Placeholder 5">
            <a:extLst>
              <a:ext uri="{FF2B5EF4-FFF2-40B4-BE49-F238E27FC236}">
                <a16:creationId xmlns:a16="http://schemas.microsoft.com/office/drawing/2014/main" id="{9B428185-A9CA-B451-3AD4-FBC7B563ADE6}"/>
              </a:ext>
            </a:extLst>
          </p:cNvPr>
          <p:cNvGraphicFramePr>
            <a:graphicFrameLocks noGrp="1"/>
          </p:cNvGraphicFramePr>
          <p:nvPr>
            <p:ph idx="1"/>
            <p:extLst>
              <p:ext uri="{D42A27DB-BD31-4B8C-83A1-F6EECF244321}">
                <p14:modId xmlns:p14="http://schemas.microsoft.com/office/powerpoint/2010/main" val="1744758594"/>
              </p:ext>
            </p:extLst>
          </p:nvPr>
        </p:nvGraphicFramePr>
        <p:xfrm>
          <a:off x="1845463" y="1285638"/>
          <a:ext cx="7973958" cy="5067300"/>
        </p:xfrm>
        <a:graphic>
          <a:graphicData uri="http://schemas.openxmlformats.org/drawingml/2006/table">
            <a:tbl>
              <a:tblPr>
                <a:tableStyleId>{5C22544A-7EE6-4342-B048-85BDC9FD1C3A}</a:tableStyleId>
              </a:tblPr>
              <a:tblGrid>
                <a:gridCol w="2224494">
                  <a:extLst>
                    <a:ext uri="{9D8B030D-6E8A-4147-A177-3AD203B41FA5}">
                      <a16:colId xmlns:a16="http://schemas.microsoft.com/office/drawing/2014/main" val="959483746"/>
                    </a:ext>
                  </a:extLst>
                </a:gridCol>
                <a:gridCol w="1095136">
                  <a:extLst>
                    <a:ext uri="{9D8B030D-6E8A-4147-A177-3AD203B41FA5}">
                      <a16:colId xmlns:a16="http://schemas.microsoft.com/office/drawing/2014/main" val="3122677824"/>
                    </a:ext>
                  </a:extLst>
                </a:gridCol>
                <a:gridCol w="1095136">
                  <a:extLst>
                    <a:ext uri="{9D8B030D-6E8A-4147-A177-3AD203B41FA5}">
                      <a16:colId xmlns:a16="http://schemas.microsoft.com/office/drawing/2014/main" val="1525528679"/>
                    </a:ext>
                  </a:extLst>
                </a:gridCol>
                <a:gridCol w="1095136">
                  <a:extLst>
                    <a:ext uri="{9D8B030D-6E8A-4147-A177-3AD203B41FA5}">
                      <a16:colId xmlns:a16="http://schemas.microsoft.com/office/drawing/2014/main" val="49102669"/>
                    </a:ext>
                  </a:extLst>
                </a:gridCol>
                <a:gridCol w="1095136">
                  <a:extLst>
                    <a:ext uri="{9D8B030D-6E8A-4147-A177-3AD203B41FA5}">
                      <a16:colId xmlns:a16="http://schemas.microsoft.com/office/drawing/2014/main" val="3542235703"/>
                    </a:ext>
                  </a:extLst>
                </a:gridCol>
                <a:gridCol w="1368920">
                  <a:extLst>
                    <a:ext uri="{9D8B030D-6E8A-4147-A177-3AD203B41FA5}">
                      <a16:colId xmlns:a16="http://schemas.microsoft.com/office/drawing/2014/main" val="2724923263"/>
                    </a:ext>
                  </a:extLst>
                </a:gridCol>
              </a:tblGrid>
              <a:tr h="226979">
                <a:tc gridSpan="5">
                  <a:txBody>
                    <a:bodyPr/>
                    <a:lstStyle/>
                    <a:p>
                      <a:pPr algn="l" fontAlgn="b"/>
                      <a:r>
                        <a:rPr lang="en-US" sz="1800" u="none" strike="noStrike" dirty="0">
                          <a:effectLst/>
                        </a:rPr>
                        <a:t>Comparison of OEM versus RP devices</a:t>
                      </a:r>
                      <a:endParaRPr lang="en-US" sz="1800" b="0" i="0" u="none" strike="noStrike" dirty="0">
                        <a:solidFill>
                          <a:srgbClr val="000000"/>
                        </a:solidFill>
                        <a:effectLst/>
                        <a:latin typeface="Calibri" panose="020F0502020204030204" pitchFamily="34" charset="0"/>
                      </a:endParaRPr>
                    </a:p>
                  </a:txBody>
                  <a:tcPr marL="7620" marR="7620" marT="762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032146913"/>
                  </a:ext>
                </a:extLst>
              </a:tr>
              <a:tr h="408562">
                <a:tc>
                  <a:txBody>
                    <a:bodyPr/>
                    <a:lstStyle/>
                    <a:p>
                      <a:pPr algn="l" fontAlgn="b"/>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800" u="none" strike="noStrike">
                          <a:effectLst/>
                        </a:rPr>
                        <a:t>Defects</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800" u="none" strike="noStrike">
                          <a:effectLst/>
                        </a:rPr>
                        <a:t>Purchases</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800" u="none" strike="noStrike">
                          <a:effectLst/>
                        </a:rPr>
                        <a:t>Defect rate (%)</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800" u="none" strike="noStrike">
                          <a:effectLst/>
                        </a:rPr>
                        <a:t>Z-score</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800" u="none" strike="noStrike">
                          <a:effectLst/>
                        </a:rPr>
                        <a:t>p-value</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556208563"/>
                  </a:ext>
                </a:extLst>
              </a:tr>
              <a:tr h="226979">
                <a:tc>
                  <a:txBody>
                    <a:bodyPr/>
                    <a:lstStyle/>
                    <a:p>
                      <a:pPr algn="l" fontAlgn="b"/>
                      <a:r>
                        <a:rPr lang="en-US" sz="1800" u="none" strike="noStrike" dirty="0">
                          <a:effectLst/>
                        </a:rPr>
                        <a:t>All devices </a:t>
                      </a:r>
                      <a:endParaRPr lang="en-US" sz="1800" b="1"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66991636"/>
                  </a:ext>
                </a:extLst>
              </a:tr>
              <a:tr h="226979">
                <a:tc>
                  <a:txBody>
                    <a:bodyPr/>
                    <a:lstStyle/>
                    <a:p>
                      <a:pPr algn="l" fontAlgn="b"/>
                      <a:r>
                        <a:rPr lang="en-US" sz="1800" u="none" strike="noStrike">
                          <a:effectLst/>
                        </a:rPr>
                        <a:t>OEM</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800" u="none" strike="noStrike">
                          <a:effectLst/>
                        </a:rPr>
                        <a:t>28</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800" u="none" strike="noStrike">
                          <a:effectLst/>
                        </a:rPr>
                        <a:t>1393</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800" u="none" strike="noStrike">
                          <a:effectLst/>
                        </a:rPr>
                        <a:t>2.01</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784047057"/>
                  </a:ext>
                </a:extLst>
              </a:tr>
              <a:tr h="226979">
                <a:tc>
                  <a:txBody>
                    <a:bodyPr/>
                    <a:lstStyle/>
                    <a:p>
                      <a:pPr algn="l" fontAlgn="b"/>
                      <a:r>
                        <a:rPr lang="en-US" sz="1800" u="none" strike="noStrike">
                          <a:effectLst/>
                        </a:rPr>
                        <a:t>RP</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800" u="none" strike="noStrike">
                          <a:effectLst/>
                        </a:rPr>
                        <a:t>7</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800" u="none" strike="noStrike">
                          <a:effectLst/>
                        </a:rPr>
                        <a:t>1719</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800" u="none" strike="noStrike">
                          <a:effectLst/>
                        </a:rPr>
                        <a:t>0.41</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672531247"/>
                  </a:ext>
                </a:extLst>
              </a:tr>
              <a:tr h="226979">
                <a:tc>
                  <a:txBody>
                    <a:bodyPr/>
                    <a:lstStyle/>
                    <a:p>
                      <a:pPr algn="l" fontAlgn="b"/>
                      <a:r>
                        <a:rPr lang="en-US" sz="1800" u="none" strike="noStrike">
                          <a:effectLst/>
                        </a:rPr>
                        <a:t>OEM versus RP</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800" u="none" strike="noStrike">
                          <a:effectLst/>
                        </a:rPr>
                        <a:t>— — — </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800" u="none" strike="noStrike">
                          <a:effectLst/>
                        </a:rPr>
                        <a:t>— — —</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800" u="none" strike="noStrike">
                          <a:effectLst/>
                        </a:rPr>
                        <a:t>— — —</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800" u="none" strike="noStrike">
                          <a:effectLst/>
                        </a:rPr>
                        <a:t>4.216</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800" u="none" strike="noStrike">
                          <a:effectLst/>
                        </a:rPr>
                        <a:t>&lt;0.001</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156524493"/>
                  </a:ext>
                </a:extLst>
              </a:tr>
              <a:tr h="226979">
                <a:tc>
                  <a:txBody>
                    <a:bodyPr/>
                    <a:lstStyle/>
                    <a:p>
                      <a:pPr algn="l" fontAlgn="b"/>
                      <a:r>
                        <a:rPr lang="en-US" sz="1800" u="none" strike="noStrike">
                          <a:effectLst/>
                        </a:rPr>
                        <a:t>US </a:t>
                      </a:r>
                      <a:endParaRPr lang="en-US" sz="1800" b="1"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4156516774"/>
                  </a:ext>
                </a:extLst>
              </a:tr>
              <a:tr h="226979">
                <a:tc>
                  <a:txBody>
                    <a:bodyPr/>
                    <a:lstStyle/>
                    <a:p>
                      <a:pPr algn="l" fontAlgn="b"/>
                      <a:r>
                        <a:rPr lang="en-US" sz="1800" u="none" strike="noStrike">
                          <a:effectLst/>
                        </a:rPr>
                        <a:t>US OEM</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800" u="none" strike="noStrike">
                          <a:effectLst/>
                        </a:rPr>
                        <a:t>12</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800" u="none" strike="noStrike">
                          <a:effectLst/>
                        </a:rPr>
                        <a:t>680</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800" u="none" strike="noStrike">
                          <a:effectLst/>
                        </a:rPr>
                        <a:t>1.76</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316266257"/>
                  </a:ext>
                </a:extLst>
              </a:tr>
              <a:tr h="226979">
                <a:tc>
                  <a:txBody>
                    <a:bodyPr/>
                    <a:lstStyle/>
                    <a:p>
                      <a:pPr algn="l" fontAlgn="b"/>
                      <a:r>
                        <a:rPr lang="en-US" sz="1800" u="none" strike="noStrike">
                          <a:effectLst/>
                        </a:rPr>
                        <a:t>US RP</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800" u="none" strike="noStrike">
                          <a:effectLst/>
                        </a:rPr>
                        <a:t>3</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800" u="none" strike="noStrike">
                          <a:effectLst/>
                        </a:rPr>
                        <a:t>1036</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800" u="none" strike="noStrike">
                          <a:effectLst/>
                        </a:rPr>
                        <a:t>0.29</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750859263"/>
                  </a:ext>
                </a:extLst>
              </a:tr>
              <a:tr h="226979">
                <a:tc>
                  <a:txBody>
                    <a:bodyPr/>
                    <a:lstStyle/>
                    <a:p>
                      <a:pPr algn="l" fontAlgn="b"/>
                      <a:r>
                        <a:rPr lang="en-US" sz="1800" u="none" strike="noStrike">
                          <a:effectLst/>
                        </a:rPr>
                        <a:t>OEM versus RP</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800" u="none" strike="noStrike">
                          <a:effectLst/>
                        </a:rPr>
                        <a:t>— — —</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800" u="none" strike="noStrike">
                          <a:effectLst/>
                        </a:rPr>
                        <a:t> — — — </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800" u="none" strike="noStrike">
                          <a:effectLst/>
                        </a:rPr>
                        <a:t>— — —</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800" u="none" strike="noStrike">
                          <a:effectLst/>
                        </a:rPr>
                        <a:t>3.211</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800" u="none" strike="noStrike">
                          <a:effectLst/>
                        </a:rPr>
                        <a:t>0.0013</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971586312"/>
                  </a:ext>
                </a:extLst>
              </a:tr>
              <a:tr h="226979">
                <a:tc>
                  <a:txBody>
                    <a:bodyPr/>
                    <a:lstStyle/>
                    <a:p>
                      <a:pPr algn="l" fontAlgn="b"/>
                      <a:r>
                        <a:rPr lang="en-US" sz="1800" u="none" strike="noStrike">
                          <a:effectLst/>
                        </a:rPr>
                        <a:t>BD</a:t>
                      </a:r>
                      <a:endParaRPr lang="en-US" sz="1800" b="1"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570624490"/>
                  </a:ext>
                </a:extLst>
              </a:tr>
              <a:tr h="226979">
                <a:tc>
                  <a:txBody>
                    <a:bodyPr/>
                    <a:lstStyle/>
                    <a:p>
                      <a:pPr algn="l" fontAlgn="b"/>
                      <a:r>
                        <a:rPr lang="en-US" sz="1800" u="none" strike="noStrike">
                          <a:effectLst/>
                        </a:rPr>
                        <a:t>BD OEM</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800" u="none" strike="noStrike">
                          <a:effectLst/>
                        </a:rPr>
                        <a:t>16</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800" u="none" strike="noStrike">
                          <a:effectLst/>
                        </a:rPr>
                        <a:t>713</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800" u="none" strike="noStrike">
                          <a:effectLst/>
                        </a:rPr>
                        <a:t>2.24</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156582633"/>
                  </a:ext>
                </a:extLst>
              </a:tr>
              <a:tr h="226979">
                <a:tc>
                  <a:txBody>
                    <a:bodyPr/>
                    <a:lstStyle/>
                    <a:p>
                      <a:pPr algn="l" fontAlgn="b"/>
                      <a:r>
                        <a:rPr lang="en-US" sz="1800" u="none" strike="noStrike">
                          <a:effectLst/>
                        </a:rPr>
                        <a:t>BD RP</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800" u="none" strike="noStrike">
                          <a:effectLst/>
                        </a:rPr>
                        <a:t>4</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800" u="none" strike="noStrike">
                          <a:effectLst/>
                        </a:rPr>
                        <a:t>683</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800" u="none" strike="noStrike">
                          <a:effectLst/>
                        </a:rPr>
                        <a:t>0.59</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773196966"/>
                  </a:ext>
                </a:extLst>
              </a:tr>
              <a:tr h="226979">
                <a:tc>
                  <a:txBody>
                    <a:bodyPr/>
                    <a:lstStyle/>
                    <a:p>
                      <a:pPr algn="l" fontAlgn="b"/>
                      <a:r>
                        <a:rPr lang="en-US" sz="1800" u="none" strike="noStrike">
                          <a:effectLst/>
                        </a:rPr>
                        <a:t>OEM versus RP</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800" u="none" strike="noStrike">
                          <a:effectLst/>
                        </a:rPr>
                        <a:t> — — —</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800" u="none" strike="noStrike">
                          <a:effectLst/>
                        </a:rPr>
                        <a:t>— — —</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800" u="none" strike="noStrike">
                          <a:effectLst/>
                        </a:rPr>
                        <a:t> — — — </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800" u="none" strike="noStrike">
                          <a:effectLst/>
                        </a:rPr>
                        <a:t>2.607</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800" u="none" strike="noStrike">
                          <a:effectLst/>
                        </a:rPr>
                        <a:t>0.009</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155808497"/>
                  </a:ext>
                </a:extLst>
              </a:tr>
              <a:tr h="226979">
                <a:tc>
                  <a:txBody>
                    <a:bodyPr/>
                    <a:lstStyle/>
                    <a:p>
                      <a:pPr algn="l" fontAlgn="b"/>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209665662"/>
                  </a:ext>
                </a:extLst>
              </a:tr>
              <a:tr h="226979">
                <a:tc>
                  <a:txBody>
                    <a:bodyPr/>
                    <a:lstStyle/>
                    <a:p>
                      <a:pPr algn="l" fontAlgn="b"/>
                      <a:r>
                        <a:rPr lang="en-US" sz="1800" u="none" strike="noStrike">
                          <a:effectLst/>
                        </a:rPr>
                        <a:t>US=Ultrasonic</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676906661"/>
                  </a:ext>
                </a:extLst>
              </a:tr>
              <a:tr h="226979">
                <a:tc gridSpan="2">
                  <a:txBody>
                    <a:bodyPr/>
                    <a:lstStyle/>
                    <a:p>
                      <a:pPr algn="l" fontAlgn="b"/>
                      <a:r>
                        <a:rPr lang="en-US" sz="1800" u="none" strike="noStrike">
                          <a:effectLst/>
                        </a:rPr>
                        <a:t>BD=Bipolar Diathermy</a:t>
                      </a:r>
                      <a:endParaRPr lang="en-US" sz="1800" b="0" i="0" u="none" strike="noStrike">
                        <a:solidFill>
                          <a:srgbClr val="000000"/>
                        </a:solidFill>
                        <a:effectLst/>
                        <a:latin typeface="Calibri" panose="020F0502020204030204" pitchFamily="34" charset="0"/>
                      </a:endParaRPr>
                    </a:p>
                  </a:txBody>
                  <a:tcPr marL="7620" marR="7620" marT="7620" marB="0" anchor="b"/>
                </a:tc>
                <a:tc hMerge="1">
                  <a:txBody>
                    <a:bodyPr/>
                    <a:lstStyle/>
                    <a:p>
                      <a:endParaRPr lang="en-US"/>
                    </a:p>
                  </a:txBody>
                  <a:tcPr/>
                </a:tc>
                <a:tc>
                  <a:txBody>
                    <a:bodyPr/>
                    <a:lstStyle/>
                    <a:p>
                      <a:pPr algn="l" fontAlgn="b"/>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US" sz="18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843449038"/>
                  </a:ext>
                </a:extLst>
              </a:tr>
            </a:tbl>
          </a:graphicData>
        </a:graphic>
      </p:graphicFrame>
      <p:sp>
        <p:nvSpPr>
          <p:cNvPr id="8" name="TextBox 7">
            <a:extLst>
              <a:ext uri="{FF2B5EF4-FFF2-40B4-BE49-F238E27FC236}">
                <a16:creationId xmlns:a16="http://schemas.microsoft.com/office/drawing/2014/main" id="{EA270FD7-F20F-54C9-61E5-3A9B724D4A2F}"/>
              </a:ext>
            </a:extLst>
          </p:cNvPr>
          <p:cNvSpPr txBox="1"/>
          <p:nvPr/>
        </p:nvSpPr>
        <p:spPr>
          <a:xfrm>
            <a:off x="2880851" y="6352938"/>
            <a:ext cx="8721213" cy="369332"/>
          </a:xfrm>
          <a:prstGeom prst="rect">
            <a:avLst/>
          </a:prstGeom>
          <a:noFill/>
        </p:spPr>
        <p:txBody>
          <a:bodyPr wrap="square">
            <a:spAutoFit/>
          </a:bodyPr>
          <a:lstStyle/>
          <a:p>
            <a:r>
              <a:rPr lang="en-US" sz="1800" b="0" i="0" u="none" strike="noStrike" baseline="0" dirty="0">
                <a:latin typeface="AdvHelv_B"/>
              </a:rPr>
              <a:t>T. Loftus, Journal of Medical Devices, </a:t>
            </a:r>
            <a:r>
              <a:rPr lang="en-US" sz="1800" b="0" i="0" u="none" strike="noStrike" baseline="0" dirty="0">
                <a:latin typeface="AdvHelv_R"/>
              </a:rPr>
              <a:t>DECEMBER 2015, Vol. 9</a:t>
            </a:r>
            <a:endParaRPr lang="en-US" dirty="0"/>
          </a:p>
        </p:txBody>
      </p:sp>
      <p:pic>
        <p:nvPicPr>
          <p:cNvPr id="5" name="Audio 4">
            <a:hlinkClick r:id="" action="ppaction://media"/>
            <a:extLst>
              <a:ext uri="{FF2B5EF4-FFF2-40B4-BE49-F238E27FC236}">
                <a16:creationId xmlns:a16="http://schemas.microsoft.com/office/drawing/2014/main" id="{5537C82C-E9C0-B24C-5F70-D61D2C86C13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53087782"/>
      </p:ext>
    </p:extLst>
  </p:cSld>
  <p:clrMapOvr>
    <a:masterClrMapping/>
  </p:clrMapOvr>
  <mc:AlternateContent xmlns:mc="http://schemas.openxmlformats.org/markup-compatibility/2006" xmlns:p14="http://schemas.microsoft.com/office/powerpoint/2010/main">
    <mc:Choice Requires="p14">
      <p:transition spd="slow" p14:dur="2000" advTm="53201"/>
    </mc:Choice>
    <mc:Fallback xmlns="">
      <p:transition spd="slow" advTm="532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6F74A-17A5-029C-5F64-9FC4A06101C3}"/>
              </a:ext>
            </a:extLst>
          </p:cNvPr>
          <p:cNvSpPr>
            <a:spLocks noGrp="1"/>
          </p:cNvSpPr>
          <p:nvPr>
            <p:ph type="title"/>
          </p:nvPr>
        </p:nvSpPr>
        <p:spPr/>
        <p:txBody>
          <a:bodyPr/>
          <a:lstStyle/>
          <a:p>
            <a:r>
              <a:rPr lang="en-US" dirty="0"/>
              <a:t>Reprocessed device conversion</a:t>
            </a:r>
          </a:p>
        </p:txBody>
      </p:sp>
      <p:sp>
        <p:nvSpPr>
          <p:cNvPr id="3" name="Content Placeholder 2">
            <a:extLst>
              <a:ext uri="{FF2B5EF4-FFF2-40B4-BE49-F238E27FC236}">
                <a16:creationId xmlns:a16="http://schemas.microsoft.com/office/drawing/2014/main" id="{CDD2BC0E-FAAC-94E1-A4F9-4C84E28F23F1}"/>
              </a:ext>
            </a:extLst>
          </p:cNvPr>
          <p:cNvSpPr>
            <a:spLocks noGrp="1"/>
          </p:cNvSpPr>
          <p:nvPr>
            <p:ph idx="1"/>
          </p:nvPr>
        </p:nvSpPr>
        <p:spPr/>
        <p:txBody>
          <a:bodyPr/>
          <a:lstStyle/>
          <a:p>
            <a:r>
              <a:rPr lang="en-US" dirty="0"/>
              <a:t>Single large volume hospital where the use of reprocessed tissue sealers was about 1% (compared to system average of about 40%). </a:t>
            </a:r>
          </a:p>
          <a:p>
            <a:r>
              <a:rPr lang="en-US" dirty="0"/>
              <a:t>PDSA cycle x 3 months: use increased to about 30%, resulting in about $25K annualized savings to the hospital without quality issues. </a:t>
            </a:r>
          </a:p>
          <a:p>
            <a:endParaRPr lang="en-US" dirty="0"/>
          </a:p>
        </p:txBody>
      </p:sp>
      <p:pic>
        <p:nvPicPr>
          <p:cNvPr id="6" name="Audio 5">
            <a:hlinkClick r:id="" action="ppaction://media"/>
            <a:extLst>
              <a:ext uri="{FF2B5EF4-FFF2-40B4-BE49-F238E27FC236}">
                <a16:creationId xmlns:a16="http://schemas.microsoft.com/office/drawing/2014/main" id="{6B907E78-5794-C3AB-79A6-6E561FA020B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19932766"/>
      </p:ext>
    </p:extLst>
  </p:cSld>
  <p:clrMapOvr>
    <a:masterClrMapping/>
  </p:clrMapOvr>
  <mc:AlternateContent xmlns:mc="http://schemas.openxmlformats.org/markup-compatibility/2006" xmlns:p14="http://schemas.microsoft.com/office/powerpoint/2010/main">
    <mc:Choice Requires="p14">
      <p:transition spd="slow" p14:dur="2000" advTm="53710"/>
    </mc:Choice>
    <mc:Fallback xmlns="">
      <p:transition spd="slow" advTm="53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1BB3BDF-122E-CE25-4BB8-84CD8407703D}"/>
              </a:ext>
            </a:extLst>
          </p:cNvPr>
          <p:cNvSpPr>
            <a:spLocks noGrp="1"/>
          </p:cNvSpPr>
          <p:nvPr>
            <p:ph idx="1"/>
          </p:nvPr>
        </p:nvSpPr>
        <p:spPr/>
        <p:txBody>
          <a:bodyPr/>
          <a:lstStyle/>
          <a:p>
            <a:r>
              <a:rPr lang="en-US" dirty="0"/>
              <a:t>Medcura – Commercial Advisory Board</a:t>
            </a:r>
          </a:p>
        </p:txBody>
      </p:sp>
      <p:pic>
        <p:nvPicPr>
          <p:cNvPr id="4" name="Audio 3">
            <a:hlinkClick r:id="" action="ppaction://media"/>
            <a:extLst>
              <a:ext uri="{FF2B5EF4-FFF2-40B4-BE49-F238E27FC236}">
                <a16:creationId xmlns:a16="http://schemas.microsoft.com/office/drawing/2014/main" id="{F170B602-BE92-B23F-8370-24D6BB7A375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20900157"/>
      </p:ext>
    </p:extLst>
  </p:cSld>
  <p:clrMapOvr>
    <a:masterClrMapping/>
  </p:clrMapOvr>
  <mc:AlternateContent xmlns:mc="http://schemas.openxmlformats.org/markup-compatibility/2006" xmlns:p14="http://schemas.microsoft.com/office/powerpoint/2010/main">
    <mc:Choice Requires="p14">
      <p:transition spd="slow" p14:dur="2000" advTm="17329"/>
    </mc:Choice>
    <mc:Fallback xmlns="">
      <p:transition spd="slow" advTm="173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29F97DF-AD04-385E-0468-2D59430FF052}"/>
              </a:ext>
            </a:extLst>
          </p:cNvPr>
          <p:cNvSpPr>
            <a:spLocks noGrp="1"/>
          </p:cNvSpPr>
          <p:nvPr>
            <p:ph type="body" sz="quarter" idx="10"/>
          </p:nvPr>
        </p:nvSpPr>
        <p:spPr/>
        <p:txBody>
          <a:bodyPr/>
          <a:lstStyle/>
          <a:p>
            <a:endParaRPr lang="en-US"/>
          </a:p>
        </p:txBody>
      </p:sp>
      <p:graphicFrame>
        <p:nvGraphicFramePr>
          <p:cNvPr id="7" name="Table 6">
            <a:extLst>
              <a:ext uri="{FF2B5EF4-FFF2-40B4-BE49-F238E27FC236}">
                <a16:creationId xmlns:a16="http://schemas.microsoft.com/office/drawing/2014/main" id="{6DAA8995-306C-862A-87DC-6E6CB8801F80}"/>
              </a:ext>
            </a:extLst>
          </p:cNvPr>
          <p:cNvGraphicFramePr>
            <a:graphicFrameLocks noGrp="1"/>
          </p:cNvGraphicFramePr>
          <p:nvPr>
            <p:extLst>
              <p:ext uri="{D42A27DB-BD31-4B8C-83A1-F6EECF244321}">
                <p14:modId xmlns:p14="http://schemas.microsoft.com/office/powerpoint/2010/main" val="3256778870"/>
              </p:ext>
            </p:extLst>
          </p:nvPr>
        </p:nvGraphicFramePr>
        <p:xfrm>
          <a:off x="715168" y="2629613"/>
          <a:ext cx="10761663" cy="1389937"/>
        </p:xfrm>
        <a:graphic>
          <a:graphicData uri="http://schemas.openxmlformats.org/drawingml/2006/table">
            <a:tbl>
              <a:tblPr/>
              <a:tblGrid>
                <a:gridCol w="1327917">
                  <a:extLst>
                    <a:ext uri="{9D8B030D-6E8A-4147-A177-3AD203B41FA5}">
                      <a16:colId xmlns:a16="http://schemas.microsoft.com/office/drawing/2014/main" val="575798968"/>
                    </a:ext>
                  </a:extLst>
                </a:gridCol>
                <a:gridCol w="1687561">
                  <a:extLst>
                    <a:ext uri="{9D8B030D-6E8A-4147-A177-3AD203B41FA5}">
                      <a16:colId xmlns:a16="http://schemas.microsoft.com/office/drawing/2014/main" val="3881888972"/>
                    </a:ext>
                  </a:extLst>
                </a:gridCol>
                <a:gridCol w="1715228">
                  <a:extLst>
                    <a:ext uri="{9D8B030D-6E8A-4147-A177-3AD203B41FA5}">
                      <a16:colId xmlns:a16="http://schemas.microsoft.com/office/drawing/2014/main" val="241727218"/>
                    </a:ext>
                  </a:extLst>
                </a:gridCol>
                <a:gridCol w="1715228">
                  <a:extLst>
                    <a:ext uri="{9D8B030D-6E8A-4147-A177-3AD203B41FA5}">
                      <a16:colId xmlns:a16="http://schemas.microsoft.com/office/drawing/2014/main" val="2585559798"/>
                    </a:ext>
                  </a:extLst>
                </a:gridCol>
                <a:gridCol w="1549236">
                  <a:extLst>
                    <a:ext uri="{9D8B030D-6E8A-4147-A177-3AD203B41FA5}">
                      <a16:colId xmlns:a16="http://schemas.microsoft.com/office/drawing/2014/main" val="1603205229"/>
                    </a:ext>
                  </a:extLst>
                </a:gridCol>
                <a:gridCol w="2766493">
                  <a:extLst>
                    <a:ext uri="{9D8B030D-6E8A-4147-A177-3AD203B41FA5}">
                      <a16:colId xmlns:a16="http://schemas.microsoft.com/office/drawing/2014/main" val="4145734659"/>
                    </a:ext>
                  </a:extLst>
                </a:gridCol>
              </a:tblGrid>
              <a:tr h="505432">
                <a:tc>
                  <a:txBody>
                    <a:bodyPr/>
                    <a:lstStyle/>
                    <a:p>
                      <a:pPr algn="l" fontAlgn="b"/>
                      <a:r>
                        <a:rPr lang="en-US" sz="2400" b="0" i="0" u="none" strike="noStrike">
                          <a:solidFill>
                            <a:srgbClr val="FFFFFF"/>
                          </a:solidFill>
                          <a:effectLst/>
                          <a:latin typeface="Calibri" panose="020F0502020204030204" pitchFamily="34" charset="0"/>
                        </a:rPr>
                        <a:t> </a:t>
                      </a:r>
                    </a:p>
                  </a:txBody>
                  <a:tcPr marL="6729" marR="6729" marT="67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D0D0D"/>
                    </a:solidFill>
                  </a:tcPr>
                </a:tc>
                <a:tc>
                  <a:txBody>
                    <a:bodyPr/>
                    <a:lstStyle/>
                    <a:p>
                      <a:pPr algn="ctr" fontAlgn="b"/>
                      <a:r>
                        <a:rPr lang="en-US" sz="2400" b="1" i="0" u="none" strike="noStrike" dirty="0">
                          <a:solidFill>
                            <a:srgbClr val="FFFFFF"/>
                          </a:solidFill>
                          <a:effectLst/>
                          <a:latin typeface="Calibri" panose="020F0502020204030204" pitchFamily="34" charset="0"/>
                        </a:rPr>
                        <a:t>2021</a:t>
                      </a:r>
                    </a:p>
                  </a:txBody>
                  <a:tcPr marL="6729" marR="6729" marT="67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D0D0D"/>
                    </a:solidFill>
                  </a:tcPr>
                </a:tc>
                <a:tc>
                  <a:txBody>
                    <a:bodyPr/>
                    <a:lstStyle/>
                    <a:p>
                      <a:pPr algn="ctr" fontAlgn="b"/>
                      <a:r>
                        <a:rPr lang="en-US" sz="2400" b="1" i="0" u="none" strike="noStrike">
                          <a:solidFill>
                            <a:srgbClr val="FFFFFF"/>
                          </a:solidFill>
                          <a:effectLst/>
                          <a:latin typeface="Calibri" panose="020F0502020204030204" pitchFamily="34" charset="0"/>
                        </a:rPr>
                        <a:t>2022</a:t>
                      </a:r>
                    </a:p>
                  </a:txBody>
                  <a:tcPr marL="6729" marR="6729" marT="67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D0D0D"/>
                    </a:solidFill>
                  </a:tcPr>
                </a:tc>
                <a:tc>
                  <a:txBody>
                    <a:bodyPr/>
                    <a:lstStyle/>
                    <a:p>
                      <a:pPr algn="ctr" fontAlgn="b"/>
                      <a:r>
                        <a:rPr lang="en-US" sz="2400" b="1" i="0" u="none" strike="noStrike">
                          <a:solidFill>
                            <a:srgbClr val="FFFFFF"/>
                          </a:solidFill>
                          <a:effectLst/>
                          <a:latin typeface="Calibri" panose="020F0502020204030204" pitchFamily="34" charset="0"/>
                        </a:rPr>
                        <a:t>2023</a:t>
                      </a:r>
                    </a:p>
                  </a:txBody>
                  <a:tcPr marL="6729" marR="6729" marT="67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D0D0D"/>
                    </a:solidFill>
                  </a:tcPr>
                </a:tc>
                <a:tc>
                  <a:txBody>
                    <a:bodyPr/>
                    <a:lstStyle/>
                    <a:p>
                      <a:pPr algn="ctr" fontAlgn="b"/>
                      <a:r>
                        <a:rPr lang="en-US" sz="2400" b="1" i="0" u="none" strike="noStrike">
                          <a:solidFill>
                            <a:srgbClr val="FFFFFF"/>
                          </a:solidFill>
                          <a:effectLst/>
                          <a:latin typeface="Calibri" panose="020F0502020204030204" pitchFamily="34" charset="0"/>
                        </a:rPr>
                        <a:t>2024</a:t>
                      </a:r>
                    </a:p>
                  </a:txBody>
                  <a:tcPr marL="6729" marR="6729" marT="67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D0D0D"/>
                    </a:solidFill>
                  </a:tcPr>
                </a:tc>
                <a:tc>
                  <a:txBody>
                    <a:bodyPr/>
                    <a:lstStyle/>
                    <a:p>
                      <a:pPr algn="ctr" fontAlgn="b"/>
                      <a:r>
                        <a:rPr lang="en-US" sz="2400" b="1" i="0" u="none" strike="noStrike" dirty="0">
                          <a:solidFill>
                            <a:srgbClr val="000000"/>
                          </a:solidFill>
                          <a:effectLst/>
                          <a:latin typeface="Calibri" panose="020F0502020204030204" pitchFamily="34" charset="0"/>
                        </a:rPr>
                        <a:t>2025 Projected</a:t>
                      </a:r>
                    </a:p>
                  </a:txBody>
                  <a:tcPr marL="6729" marR="6729" marT="67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1075598429"/>
                  </a:ext>
                </a:extLst>
              </a:tr>
              <a:tr h="884505">
                <a:tc>
                  <a:txBody>
                    <a:bodyPr/>
                    <a:lstStyle/>
                    <a:p>
                      <a:pPr algn="l" fontAlgn="b"/>
                      <a:r>
                        <a:rPr lang="en-US" sz="2400" b="1" i="0" u="none" strike="noStrike">
                          <a:solidFill>
                            <a:srgbClr val="000000"/>
                          </a:solidFill>
                          <a:effectLst/>
                          <a:latin typeface="Calibri" panose="020F0502020204030204" pitchFamily="34" charset="0"/>
                        </a:rPr>
                        <a:t>Total</a:t>
                      </a:r>
                    </a:p>
                  </a:txBody>
                  <a:tcPr marL="6729" marR="6729" marT="6729"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2400" b="0" i="0" u="none" strike="noStrike">
                          <a:solidFill>
                            <a:srgbClr val="000000"/>
                          </a:solidFill>
                          <a:effectLst/>
                          <a:latin typeface="Calibri" panose="020F0502020204030204" pitchFamily="34" charset="0"/>
                        </a:rPr>
                        <a:t>$394,000 </a:t>
                      </a:r>
                    </a:p>
                  </a:txBody>
                  <a:tcPr marL="6729" marR="6729" marT="6729"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2400" b="0" i="0" u="none" strike="noStrike">
                          <a:solidFill>
                            <a:srgbClr val="000000"/>
                          </a:solidFill>
                          <a:effectLst/>
                          <a:latin typeface="Calibri" panose="020F0502020204030204" pitchFamily="34" charset="0"/>
                        </a:rPr>
                        <a:t>$643,000 </a:t>
                      </a:r>
                    </a:p>
                  </a:txBody>
                  <a:tcPr marL="6729" marR="6729" marT="67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400" b="0" i="0" u="none" strike="noStrike">
                          <a:solidFill>
                            <a:srgbClr val="000000"/>
                          </a:solidFill>
                          <a:effectLst/>
                          <a:latin typeface="Calibri" panose="020F0502020204030204" pitchFamily="34" charset="0"/>
                        </a:rPr>
                        <a:t>$1.6M</a:t>
                      </a:r>
                    </a:p>
                  </a:txBody>
                  <a:tcPr marL="6729" marR="6729" marT="67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400" b="0" i="0" u="none" strike="noStrike" dirty="0">
                          <a:solidFill>
                            <a:srgbClr val="000000"/>
                          </a:solidFill>
                          <a:effectLst/>
                          <a:latin typeface="Calibri" panose="020F0502020204030204" pitchFamily="34" charset="0"/>
                        </a:rPr>
                        <a:t>$2.0M</a:t>
                      </a:r>
                    </a:p>
                  </a:txBody>
                  <a:tcPr marL="6729" marR="6729" marT="67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400" b="0" i="0" u="none" strike="noStrike" dirty="0">
                          <a:solidFill>
                            <a:srgbClr val="000000"/>
                          </a:solidFill>
                          <a:effectLst/>
                          <a:latin typeface="Calibri" panose="020F0502020204030204" pitchFamily="34" charset="0"/>
                        </a:rPr>
                        <a:t>$2.5M+</a:t>
                      </a:r>
                    </a:p>
                  </a:txBody>
                  <a:tcPr marL="6729" marR="6729" marT="67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78227905"/>
                  </a:ext>
                </a:extLst>
              </a:tr>
            </a:tbl>
          </a:graphicData>
        </a:graphic>
      </p:graphicFrame>
      <p:sp>
        <p:nvSpPr>
          <p:cNvPr id="9" name="TextBox 8">
            <a:extLst>
              <a:ext uri="{FF2B5EF4-FFF2-40B4-BE49-F238E27FC236}">
                <a16:creationId xmlns:a16="http://schemas.microsoft.com/office/drawing/2014/main" id="{4C376391-2781-9A3D-D60C-5D46A5924108}"/>
              </a:ext>
            </a:extLst>
          </p:cNvPr>
          <p:cNvSpPr txBox="1"/>
          <p:nvPr/>
        </p:nvSpPr>
        <p:spPr>
          <a:xfrm>
            <a:off x="409575" y="681616"/>
            <a:ext cx="12120176" cy="1446550"/>
          </a:xfrm>
          <a:prstGeom prst="rect">
            <a:avLst/>
          </a:prstGeom>
          <a:noFill/>
          <a:ln w="6350">
            <a:noFill/>
            <a:miter lim="800000"/>
          </a:ln>
        </p:spPr>
        <p:txBody>
          <a:bodyPr wrap="square">
            <a:spAutoFit/>
          </a:bodyPr>
          <a:lstStyle/>
          <a:p>
            <a:r>
              <a:rPr lang="en-US" sz="4400" b="1" i="0" u="none" strike="noStrike" baseline="0" dirty="0">
                <a:solidFill>
                  <a:srgbClr val="155F82"/>
                </a:solidFill>
                <a:latin typeface="Aptos" panose="020B0004020202020204" pitchFamily="34" charset="0"/>
              </a:rPr>
              <a:t>EP catheter reprocessing: Savings - Year to Date</a:t>
            </a:r>
            <a:endParaRPr lang="en-US" sz="4400" dirty="0"/>
          </a:p>
        </p:txBody>
      </p:sp>
      <p:pic>
        <p:nvPicPr>
          <p:cNvPr id="4" name="Audio 3">
            <a:hlinkClick r:id="" action="ppaction://media"/>
            <a:extLst>
              <a:ext uri="{FF2B5EF4-FFF2-40B4-BE49-F238E27FC236}">
                <a16:creationId xmlns:a16="http://schemas.microsoft.com/office/drawing/2014/main" id="{A6EC2961-1730-2054-053D-EBD6D873545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73949654"/>
      </p:ext>
    </p:extLst>
  </p:cSld>
  <p:clrMapOvr>
    <a:masterClrMapping/>
  </p:clrMapOvr>
  <mc:AlternateContent xmlns:mc="http://schemas.openxmlformats.org/markup-compatibility/2006" xmlns:p14="http://schemas.microsoft.com/office/powerpoint/2010/main">
    <mc:Choice Requires="p14">
      <p:transition spd="slow" p14:dur="2000" advTm="27897"/>
    </mc:Choice>
    <mc:Fallback xmlns="">
      <p:transition spd="slow" advTm="27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29F97DF-AD04-385E-0468-2D59430FF052}"/>
              </a:ext>
            </a:extLst>
          </p:cNvPr>
          <p:cNvSpPr>
            <a:spLocks noGrp="1"/>
          </p:cNvSpPr>
          <p:nvPr>
            <p:ph type="body" sz="quarter" idx="10"/>
          </p:nvPr>
        </p:nvSpPr>
        <p:spPr/>
        <p:txBody>
          <a:bodyPr/>
          <a:lstStyle/>
          <a:p>
            <a:endParaRPr lang="en-US"/>
          </a:p>
        </p:txBody>
      </p:sp>
      <p:sp>
        <p:nvSpPr>
          <p:cNvPr id="9" name="TextBox 8">
            <a:extLst>
              <a:ext uri="{FF2B5EF4-FFF2-40B4-BE49-F238E27FC236}">
                <a16:creationId xmlns:a16="http://schemas.microsoft.com/office/drawing/2014/main" id="{4C376391-2781-9A3D-D60C-5D46A5924108}"/>
              </a:ext>
            </a:extLst>
          </p:cNvPr>
          <p:cNvSpPr txBox="1"/>
          <p:nvPr/>
        </p:nvSpPr>
        <p:spPr>
          <a:xfrm>
            <a:off x="409575" y="681616"/>
            <a:ext cx="12120176" cy="769441"/>
          </a:xfrm>
          <a:prstGeom prst="rect">
            <a:avLst/>
          </a:prstGeom>
          <a:noFill/>
          <a:ln w="6350">
            <a:noFill/>
            <a:miter lim="800000"/>
          </a:ln>
        </p:spPr>
        <p:txBody>
          <a:bodyPr wrap="square">
            <a:spAutoFit/>
          </a:bodyPr>
          <a:lstStyle/>
          <a:p>
            <a:r>
              <a:rPr lang="en-US" sz="4400" b="1" i="0" u="none" strike="noStrike" baseline="0" dirty="0">
                <a:solidFill>
                  <a:srgbClr val="155F82"/>
                </a:solidFill>
                <a:latin typeface="Aptos" panose="020B0004020202020204" pitchFamily="34" charset="0"/>
              </a:rPr>
              <a:t>Savings – magnified view</a:t>
            </a:r>
            <a:endParaRPr lang="en-US" sz="4400" dirty="0"/>
          </a:p>
        </p:txBody>
      </p:sp>
      <p:graphicFrame>
        <p:nvGraphicFramePr>
          <p:cNvPr id="2" name="Table 1">
            <a:extLst>
              <a:ext uri="{FF2B5EF4-FFF2-40B4-BE49-F238E27FC236}">
                <a16:creationId xmlns:a16="http://schemas.microsoft.com/office/drawing/2014/main" id="{79CD827D-6CCF-C199-1841-2AEB341C7E4D}"/>
              </a:ext>
            </a:extLst>
          </p:cNvPr>
          <p:cNvGraphicFramePr>
            <a:graphicFrameLocks noGrp="1"/>
          </p:cNvGraphicFramePr>
          <p:nvPr>
            <p:extLst>
              <p:ext uri="{D42A27DB-BD31-4B8C-83A1-F6EECF244321}">
                <p14:modId xmlns:p14="http://schemas.microsoft.com/office/powerpoint/2010/main" val="1146401739"/>
              </p:ext>
            </p:extLst>
          </p:nvPr>
        </p:nvGraphicFramePr>
        <p:xfrm>
          <a:off x="1360617" y="2202743"/>
          <a:ext cx="9470765" cy="3481365"/>
        </p:xfrm>
        <a:graphic>
          <a:graphicData uri="http://schemas.openxmlformats.org/drawingml/2006/table">
            <a:tbl>
              <a:tblPr firstRow="1" bandRow="1">
                <a:tableStyleId>{5C22544A-7EE6-4342-B048-85BDC9FD1C3A}</a:tableStyleId>
              </a:tblPr>
              <a:tblGrid>
                <a:gridCol w="1894153">
                  <a:extLst>
                    <a:ext uri="{9D8B030D-6E8A-4147-A177-3AD203B41FA5}">
                      <a16:colId xmlns:a16="http://schemas.microsoft.com/office/drawing/2014/main" val="134380098"/>
                    </a:ext>
                  </a:extLst>
                </a:gridCol>
                <a:gridCol w="1894153">
                  <a:extLst>
                    <a:ext uri="{9D8B030D-6E8A-4147-A177-3AD203B41FA5}">
                      <a16:colId xmlns:a16="http://schemas.microsoft.com/office/drawing/2014/main" val="1467827603"/>
                    </a:ext>
                  </a:extLst>
                </a:gridCol>
                <a:gridCol w="1894153">
                  <a:extLst>
                    <a:ext uri="{9D8B030D-6E8A-4147-A177-3AD203B41FA5}">
                      <a16:colId xmlns:a16="http://schemas.microsoft.com/office/drawing/2014/main" val="565370974"/>
                    </a:ext>
                  </a:extLst>
                </a:gridCol>
                <a:gridCol w="1894153">
                  <a:extLst>
                    <a:ext uri="{9D8B030D-6E8A-4147-A177-3AD203B41FA5}">
                      <a16:colId xmlns:a16="http://schemas.microsoft.com/office/drawing/2014/main" val="1872163092"/>
                    </a:ext>
                  </a:extLst>
                </a:gridCol>
                <a:gridCol w="1894153">
                  <a:extLst>
                    <a:ext uri="{9D8B030D-6E8A-4147-A177-3AD203B41FA5}">
                      <a16:colId xmlns:a16="http://schemas.microsoft.com/office/drawing/2014/main" val="3744005527"/>
                    </a:ext>
                  </a:extLst>
                </a:gridCol>
              </a:tblGrid>
              <a:tr h="681029">
                <a:tc>
                  <a:txBody>
                    <a:bodyPr/>
                    <a:lstStyle/>
                    <a:p>
                      <a:r>
                        <a:rPr lang="en-US" dirty="0"/>
                        <a:t>Product</a:t>
                      </a:r>
                    </a:p>
                  </a:txBody>
                  <a:tcPr/>
                </a:tc>
                <a:tc>
                  <a:txBody>
                    <a:bodyPr/>
                    <a:lstStyle/>
                    <a:p>
                      <a:r>
                        <a:rPr lang="en-US" dirty="0"/>
                        <a:t>OEM $</a:t>
                      </a:r>
                    </a:p>
                  </a:txBody>
                  <a:tcPr/>
                </a:tc>
                <a:tc>
                  <a:txBody>
                    <a:bodyPr/>
                    <a:lstStyle/>
                    <a:p>
                      <a:r>
                        <a:rPr lang="en-US" dirty="0"/>
                        <a:t>Reprocessed $</a:t>
                      </a:r>
                    </a:p>
                  </a:txBody>
                  <a:tcPr/>
                </a:tc>
                <a:tc>
                  <a:txBody>
                    <a:bodyPr/>
                    <a:lstStyle/>
                    <a:p>
                      <a:r>
                        <a:rPr lang="en-US" dirty="0"/>
                        <a:t>Savings $</a:t>
                      </a:r>
                    </a:p>
                  </a:txBody>
                  <a:tcPr/>
                </a:tc>
                <a:tc>
                  <a:txBody>
                    <a:bodyPr/>
                    <a:lstStyle/>
                    <a:p>
                      <a:r>
                        <a:rPr lang="en-US" dirty="0"/>
                        <a:t>Note</a:t>
                      </a:r>
                    </a:p>
                  </a:txBody>
                  <a:tcPr/>
                </a:tc>
                <a:extLst>
                  <a:ext uri="{0D108BD9-81ED-4DB2-BD59-A6C34878D82A}">
                    <a16:rowId xmlns:a16="http://schemas.microsoft.com/office/drawing/2014/main" val="3407596020"/>
                  </a:ext>
                </a:extLst>
              </a:tr>
              <a:tr h="1373771">
                <a:tc>
                  <a:txBody>
                    <a:bodyPr/>
                    <a:lstStyle/>
                    <a:p>
                      <a:r>
                        <a:rPr lang="en-US" b="1" dirty="0"/>
                        <a:t>Catheter A</a:t>
                      </a:r>
                      <a:endParaRPr lang="en-US" i="1" dirty="0"/>
                    </a:p>
                  </a:txBody>
                  <a:tcPr/>
                </a:tc>
                <a:tc>
                  <a:txBody>
                    <a:bodyPr/>
                    <a:lstStyle/>
                    <a:p>
                      <a:r>
                        <a:rPr lang="en-US" dirty="0"/>
                        <a:t>$2300</a:t>
                      </a:r>
                    </a:p>
                  </a:txBody>
                  <a:tcPr/>
                </a:tc>
                <a:tc>
                  <a:txBody>
                    <a:bodyPr/>
                    <a:lstStyle/>
                    <a:p>
                      <a:r>
                        <a:rPr lang="en-US" dirty="0"/>
                        <a:t>$715</a:t>
                      </a:r>
                    </a:p>
                  </a:txBody>
                  <a:tcPr/>
                </a:tc>
                <a:tc>
                  <a:txBody>
                    <a:bodyPr/>
                    <a:lstStyle/>
                    <a:p>
                      <a:r>
                        <a:rPr lang="en-US" dirty="0"/>
                        <a:t>$1585</a:t>
                      </a:r>
                    </a:p>
                  </a:txBody>
                  <a:tcPr/>
                </a:tc>
                <a:tc>
                  <a:txBody>
                    <a:bodyPr/>
                    <a:lstStyle/>
                    <a:p>
                      <a:r>
                        <a:rPr lang="en-US" dirty="0"/>
                        <a:t>Note: used in every </a:t>
                      </a:r>
                      <a:r>
                        <a:rPr lang="en-US" dirty="0" err="1"/>
                        <a:t>Afib</a:t>
                      </a:r>
                      <a:r>
                        <a:rPr lang="en-US" dirty="0"/>
                        <a:t> case</a:t>
                      </a:r>
                    </a:p>
                  </a:txBody>
                  <a:tcPr/>
                </a:tc>
                <a:extLst>
                  <a:ext uri="{0D108BD9-81ED-4DB2-BD59-A6C34878D82A}">
                    <a16:rowId xmlns:a16="http://schemas.microsoft.com/office/drawing/2014/main" val="2330952890"/>
                  </a:ext>
                </a:extLst>
              </a:tr>
              <a:tr h="1056748">
                <a:tc>
                  <a:txBody>
                    <a:bodyPr/>
                    <a:lstStyle/>
                    <a:p>
                      <a:r>
                        <a:rPr lang="en-US" b="1"/>
                        <a:t>Catheter B</a:t>
                      </a:r>
                      <a:endParaRPr lang="en-US" dirty="0"/>
                    </a:p>
                  </a:txBody>
                  <a:tcPr/>
                </a:tc>
                <a:tc>
                  <a:txBody>
                    <a:bodyPr/>
                    <a:lstStyle/>
                    <a:p>
                      <a:r>
                        <a:rPr lang="en-US" dirty="0"/>
                        <a:t>$565</a:t>
                      </a:r>
                    </a:p>
                  </a:txBody>
                  <a:tcPr/>
                </a:tc>
                <a:tc>
                  <a:txBody>
                    <a:bodyPr/>
                    <a:lstStyle/>
                    <a:p>
                      <a:r>
                        <a:rPr lang="en-US" dirty="0"/>
                        <a:t>$110</a:t>
                      </a:r>
                    </a:p>
                  </a:txBody>
                  <a:tcPr/>
                </a:tc>
                <a:tc>
                  <a:txBody>
                    <a:bodyPr/>
                    <a:lstStyle/>
                    <a:p>
                      <a:r>
                        <a:rPr lang="en-US" dirty="0"/>
                        <a:t>$450</a:t>
                      </a:r>
                    </a:p>
                  </a:txBody>
                  <a:tcPr/>
                </a:tc>
                <a:tc>
                  <a:txBody>
                    <a:bodyPr/>
                    <a:lstStyle/>
                    <a:p>
                      <a:r>
                        <a:rPr lang="en-US" dirty="0"/>
                        <a:t>Used in substantial amount of cases</a:t>
                      </a:r>
                    </a:p>
                  </a:txBody>
                  <a:tcPr/>
                </a:tc>
                <a:extLst>
                  <a:ext uri="{0D108BD9-81ED-4DB2-BD59-A6C34878D82A}">
                    <a16:rowId xmlns:a16="http://schemas.microsoft.com/office/drawing/2014/main" val="4245574823"/>
                  </a:ext>
                </a:extLst>
              </a:tr>
              <a:tr h="369817">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51350327"/>
                  </a:ext>
                </a:extLst>
              </a:tr>
            </a:tbl>
          </a:graphicData>
        </a:graphic>
      </p:graphicFrame>
      <p:pic>
        <p:nvPicPr>
          <p:cNvPr id="5" name="Audio 4">
            <a:hlinkClick r:id="" action="ppaction://media"/>
            <a:extLst>
              <a:ext uri="{FF2B5EF4-FFF2-40B4-BE49-F238E27FC236}">
                <a16:creationId xmlns:a16="http://schemas.microsoft.com/office/drawing/2014/main" id="{F828BE14-905D-F5F4-3F08-C26FFC68FDA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50754294"/>
      </p:ext>
    </p:extLst>
  </p:cSld>
  <p:clrMapOvr>
    <a:masterClrMapping/>
  </p:clrMapOvr>
  <mc:AlternateContent xmlns:mc="http://schemas.openxmlformats.org/markup-compatibility/2006" xmlns:p14="http://schemas.microsoft.com/office/powerpoint/2010/main">
    <mc:Choice Requires="p14">
      <p:transition spd="slow" p14:dur="2000" advTm="14106"/>
    </mc:Choice>
    <mc:Fallback xmlns="">
      <p:transition spd="slow" advTm="14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C9ACB94-3727-4408-914A-ACCB84A7FAB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395" imgH="396" progId="TCLayout.ActiveDocument.1">
                  <p:embed/>
                </p:oleObj>
              </mc:Choice>
              <mc:Fallback>
                <p:oleObj name="think-cell Slide" r:id="rId7" imgW="395" imgH="396" progId="TCLayout.ActiveDocument.1">
                  <p:embed/>
                  <p:pic>
                    <p:nvPicPr>
                      <p:cNvPr id="3" name="Object 2" hidden="1">
                        <a:extLst>
                          <a:ext uri="{FF2B5EF4-FFF2-40B4-BE49-F238E27FC236}">
                            <a16:creationId xmlns:a16="http://schemas.microsoft.com/office/drawing/2014/main" id="{8C9ACB94-3727-4408-914A-ACCB84A7FAB0}"/>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10" name="CustomIcon">
            <a:extLst>
              <a:ext uri="{FF2B5EF4-FFF2-40B4-BE49-F238E27FC236}">
                <a16:creationId xmlns:a16="http://schemas.microsoft.com/office/drawing/2014/main" id="{E0077D0B-8D43-4AE4-8E22-886E1A5C4ECE}"/>
              </a:ext>
            </a:extLst>
          </p:cNvPr>
          <p:cNvPicPr>
            <a:picLocks noChangeAspect="1"/>
          </p:cNvPicPr>
          <p:nvPr>
            <p:custDataLst>
              <p:tags r:id="rId2"/>
            </p:custDataLst>
          </p:nvPr>
        </p:nvPicPr>
        <p:blipFill>
          <a:blip r:embed="rId9">
            <a:extLst>
              <a:ext uri="{96DAC541-7B7A-43D3-8B79-37D633B846F1}">
                <asvg:svgBlip xmlns:asvg="http://schemas.microsoft.com/office/drawing/2016/SVG/main" r:embed="rId10"/>
              </a:ext>
            </a:extLst>
          </a:blip>
          <a:stretch>
            <a:fillRect/>
          </a:stretch>
        </p:blipFill>
        <p:spPr>
          <a:xfrm>
            <a:off x="97536" y="4243407"/>
            <a:ext cx="609600" cy="609600"/>
          </a:xfrm>
          <a:prstGeom prst="rect">
            <a:avLst/>
          </a:prstGeom>
        </p:spPr>
      </p:pic>
      <p:sp>
        <p:nvSpPr>
          <p:cNvPr id="5" name="TextBox 4">
            <a:extLst>
              <a:ext uri="{FF2B5EF4-FFF2-40B4-BE49-F238E27FC236}">
                <a16:creationId xmlns:a16="http://schemas.microsoft.com/office/drawing/2014/main" id="{3E740064-620A-4A44-A5CC-B2DD5C1C9BAE}"/>
              </a:ext>
            </a:extLst>
          </p:cNvPr>
          <p:cNvSpPr txBox="1"/>
          <p:nvPr/>
        </p:nvSpPr>
        <p:spPr>
          <a:xfrm>
            <a:off x="4323425" y="751638"/>
            <a:ext cx="914400" cy="914400"/>
          </a:xfrm>
          <a:prstGeom prst="rect">
            <a:avLst/>
          </a:prstGeom>
          <a:ln w="6350">
            <a:noFill/>
            <a:miter lim="800000"/>
          </a:ln>
        </p:spPr>
        <p:txBody>
          <a:bodyPr vert="horz" wrap="none" lIns="0" tIns="0" rIns="0" bIns="0" rtlCol="0">
            <a:no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 name="TextBox 5">
            <a:extLst>
              <a:ext uri="{FF2B5EF4-FFF2-40B4-BE49-F238E27FC236}">
                <a16:creationId xmlns:a16="http://schemas.microsoft.com/office/drawing/2014/main" id="{E276E913-F779-4D8D-8C11-329F7275892C}"/>
              </a:ext>
            </a:extLst>
          </p:cNvPr>
          <p:cNvSpPr txBox="1"/>
          <p:nvPr/>
        </p:nvSpPr>
        <p:spPr>
          <a:xfrm>
            <a:off x="6427591" y="91522"/>
            <a:ext cx="2627790" cy="914400"/>
          </a:xfrm>
          <a:prstGeom prst="rect">
            <a:avLst/>
          </a:prstGeom>
          <a:ln w="6350">
            <a:noFill/>
            <a:miter lim="800000"/>
          </a:ln>
        </p:spPr>
        <p:txBody>
          <a:bodyPr vert="horz" wrap="none" lIns="0" tIns="0" rIns="0" bIns="0" rtlCol="0">
            <a:no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Reprocessing</a:t>
            </a:r>
          </a:p>
        </p:txBody>
      </p:sp>
      <p:sp>
        <p:nvSpPr>
          <p:cNvPr id="4" name="TextBox 3">
            <a:extLst>
              <a:ext uri="{FF2B5EF4-FFF2-40B4-BE49-F238E27FC236}">
                <a16:creationId xmlns:a16="http://schemas.microsoft.com/office/drawing/2014/main" id="{DA010629-ABE3-4BF3-A4FE-0CBA0333EB62}"/>
              </a:ext>
            </a:extLst>
          </p:cNvPr>
          <p:cNvSpPr txBox="1"/>
          <p:nvPr/>
        </p:nvSpPr>
        <p:spPr>
          <a:xfrm>
            <a:off x="1164334" y="4880712"/>
            <a:ext cx="914400" cy="914400"/>
          </a:xfrm>
          <a:prstGeom prst="rect">
            <a:avLst/>
          </a:prstGeom>
          <a:ln w="6350">
            <a:noFill/>
            <a:miter lim="800000"/>
          </a:ln>
        </p:spPr>
        <p:txBody>
          <a:bodyPr vert="horz" wrap="none" lIns="0" tIns="0" rIns="0" bIns="0" rtlCol="0">
            <a:no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0DD7268E-7D4B-435B-B8A3-A7121DCDEB1F}"/>
              </a:ext>
            </a:extLst>
          </p:cNvPr>
          <p:cNvSpPr txBox="1"/>
          <p:nvPr/>
        </p:nvSpPr>
        <p:spPr>
          <a:xfrm>
            <a:off x="4323425" y="690134"/>
            <a:ext cx="7434942" cy="369332"/>
          </a:xfrm>
          <a:prstGeom prst="rect">
            <a:avLst/>
          </a:prstGeom>
          <a:noFill/>
          <a:ln w="6350">
            <a:noFill/>
            <a:miter lim="800000"/>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mn-cs"/>
              </a:rPr>
              <a:t>How much can one hospital system actually help the environment? </a:t>
            </a:r>
          </a:p>
        </p:txBody>
      </p:sp>
      <p:sp>
        <p:nvSpPr>
          <p:cNvPr id="18" name="TextBox 17">
            <a:extLst>
              <a:ext uri="{FF2B5EF4-FFF2-40B4-BE49-F238E27FC236}">
                <a16:creationId xmlns:a16="http://schemas.microsoft.com/office/drawing/2014/main" id="{44B157D4-5721-420A-A8D7-CC2042CC8166}"/>
              </a:ext>
            </a:extLst>
          </p:cNvPr>
          <p:cNvSpPr txBox="1"/>
          <p:nvPr/>
        </p:nvSpPr>
        <p:spPr>
          <a:xfrm>
            <a:off x="238059" y="225556"/>
            <a:ext cx="3060312" cy="3139321"/>
          </a:xfrm>
          <a:prstGeom prst="rect">
            <a:avLst/>
          </a:prstGeom>
          <a:noFill/>
          <a:ln w="6350">
            <a:noFill/>
            <a:miter lim="800000"/>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BSMH Health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1 health system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1 department - EP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YTD 2024 Jan-September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EP reprocessing purchases: ~$1,301,738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EP Reprocessed savings: ~$1,856,868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93D9D66B-8D0E-407B-6F98-187E3860278D}"/>
              </a:ext>
            </a:extLst>
          </p:cNvPr>
          <p:cNvPicPr>
            <a:picLocks noChangeAspect="1"/>
          </p:cNvPicPr>
          <p:nvPr/>
        </p:nvPicPr>
        <p:blipFill>
          <a:blip r:embed="rId11"/>
          <a:stretch>
            <a:fillRect/>
          </a:stretch>
        </p:blipFill>
        <p:spPr>
          <a:xfrm>
            <a:off x="3474895" y="1005922"/>
            <a:ext cx="8631961" cy="3761068"/>
          </a:xfrm>
          <a:prstGeom prst="rect">
            <a:avLst/>
          </a:prstGeom>
        </p:spPr>
      </p:pic>
      <p:pic>
        <p:nvPicPr>
          <p:cNvPr id="13" name="Picture 12">
            <a:extLst>
              <a:ext uri="{FF2B5EF4-FFF2-40B4-BE49-F238E27FC236}">
                <a16:creationId xmlns:a16="http://schemas.microsoft.com/office/drawing/2014/main" id="{0F98E89D-B46C-B6B8-927A-3AC53B6631A8}"/>
              </a:ext>
            </a:extLst>
          </p:cNvPr>
          <p:cNvPicPr>
            <a:picLocks noChangeAspect="1"/>
          </p:cNvPicPr>
          <p:nvPr/>
        </p:nvPicPr>
        <p:blipFill>
          <a:blip r:embed="rId12"/>
          <a:stretch>
            <a:fillRect/>
          </a:stretch>
        </p:blipFill>
        <p:spPr>
          <a:xfrm>
            <a:off x="311059" y="4766990"/>
            <a:ext cx="11783405" cy="1664691"/>
          </a:xfrm>
          <a:prstGeom prst="rect">
            <a:avLst/>
          </a:prstGeom>
        </p:spPr>
      </p:pic>
      <p:pic>
        <p:nvPicPr>
          <p:cNvPr id="8" name="Audio 7">
            <a:hlinkClick r:id="" action="ppaction://media"/>
            <a:extLst>
              <a:ext uri="{FF2B5EF4-FFF2-40B4-BE49-F238E27FC236}">
                <a16:creationId xmlns:a16="http://schemas.microsoft.com/office/drawing/2014/main" id="{F851DD1A-DF83-A631-6873-E54CBE135AEE}"/>
              </a:ext>
            </a:extLst>
          </p:cNvPr>
          <p:cNvPicPr>
            <a:picLocks noChangeAspect="1"/>
          </p:cNvPicPr>
          <p:nvPr>
            <a:audioFile r:link="rId4"/>
            <p:extLst>
              <p:ext uri="{DAA4B4D4-6D71-4841-9C94-3DE7FCFB9230}">
                <p14:media xmlns:p14="http://schemas.microsoft.com/office/powerpoint/2010/main" r:embed="rId3"/>
              </p:ext>
            </p:extLst>
          </p:nvPr>
        </p:nvPicPr>
        <p:blipFill>
          <a:blip r:embed="rId13"/>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37110026"/>
      </p:ext>
    </p:extLst>
  </p:cSld>
  <p:clrMapOvr>
    <a:masterClrMapping/>
  </p:clrMapOvr>
  <mc:AlternateContent xmlns:mc="http://schemas.openxmlformats.org/markup-compatibility/2006" xmlns:p14="http://schemas.microsoft.com/office/powerpoint/2010/main">
    <mc:Choice Requires="p14">
      <p:transition spd="slow" p14:dur="2000" advTm="21182"/>
    </mc:Choice>
    <mc:Fallback xmlns="">
      <p:transition spd="slow" advTm="21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66B7B-A538-C390-BA75-D70D87712606}"/>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592B878D-5886-6AA8-BCF5-B0BDC8A11BF9}"/>
              </a:ext>
            </a:extLst>
          </p:cNvPr>
          <p:cNvSpPr>
            <a:spLocks noGrp="1"/>
          </p:cNvSpPr>
          <p:nvPr>
            <p:ph idx="1"/>
          </p:nvPr>
        </p:nvSpPr>
        <p:spPr/>
        <p:txBody>
          <a:bodyPr/>
          <a:lstStyle/>
          <a:p>
            <a:r>
              <a:rPr lang="en-US" dirty="0"/>
              <a:t>Climate change is a major threat to human health</a:t>
            </a:r>
          </a:p>
          <a:p>
            <a:r>
              <a:rPr lang="en-US" dirty="0"/>
              <a:t>Health care is responsible for a major portion of carbon emissions</a:t>
            </a:r>
          </a:p>
          <a:p>
            <a:r>
              <a:rPr lang="en-US" dirty="0"/>
              <a:t>Health care leaders should take immediate action to reduce carbon emissions</a:t>
            </a:r>
          </a:p>
          <a:p>
            <a:r>
              <a:rPr lang="en-US" dirty="0"/>
              <a:t>Sustainability programs have multiple benefits to patients, communities, and the hospital itself</a:t>
            </a:r>
          </a:p>
          <a:p>
            <a:r>
              <a:rPr lang="en-US" dirty="0"/>
              <a:t>Sustainability projects can be successfully implemented in surgeries without quality issues</a:t>
            </a:r>
          </a:p>
        </p:txBody>
      </p:sp>
      <p:pic>
        <p:nvPicPr>
          <p:cNvPr id="5" name="Audio 4">
            <a:hlinkClick r:id="" action="ppaction://media"/>
            <a:extLst>
              <a:ext uri="{FF2B5EF4-FFF2-40B4-BE49-F238E27FC236}">
                <a16:creationId xmlns:a16="http://schemas.microsoft.com/office/drawing/2014/main" id="{DC3959BB-9CB3-71CD-4C57-A56D6FFB799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19753263"/>
      </p:ext>
    </p:extLst>
  </p:cSld>
  <p:clrMapOvr>
    <a:masterClrMapping/>
  </p:clrMapOvr>
  <mc:AlternateContent xmlns:mc="http://schemas.openxmlformats.org/markup-compatibility/2006" xmlns:p14="http://schemas.microsoft.com/office/powerpoint/2010/main">
    <mc:Choice Requires="p14">
      <p:transition spd="slow" p14:dur="2000" advTm="61494"/>
    </mc:Choice>
    <mc:Fallback xmlns="">
      <p:transition spd="slow" advTm="614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card&#10;&#10;Description automatically generated">
            <a:extLst>
              <a:ext uri="{FF2B5EF4-FFF2-40B4-BE49-F238E27FC236}">
                <a16:creationId xmlns:a16="http://schemas.microsoft.com/office/drawing/2014/main" id="{9745BD7D-4EEF-B5AB-E0BD-30B9C6C78C7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2206"/>
          <a:stretch/>
        </p:blipFill>
        <p:spPr>
          <a:xfrm>
            <a:off x="5867399" y="2861953"/>
            <a:ext cx="5675391" cy="2951018"/>
          </a:xfrm>
          <a:prstGeom prst="rect">
            <a:avLst/>
          </a:prstGeom>
        </p:spPr>
      </p:pic>
      <p:sp>
        <p:nvSpPr>
          <p:cNvPr id="2" name="Title 1">
            <a:extLst>
              <a:ext uri="{FF2B5EF4-FFF2-40B4-BE49-F238E27FC236}">
                <a16:creationId xmlns:a16="http://schemas.microsoft.com/office/drawing/2014/main" id="{E5E90455-D368-7C51-4818-6C4E490FEC77}"/>
              </a:ext>
            </a:extLst>
          </p:cNvPr>
          <p:cNvSpPr>
            <a:spLocks noGrp="1"/>
          </p:cNvSpPr>
          <p:nvPr>
            <p:ph type="title"/>
          </p:nvPr>
        </p:nvSpPr>
        <p:spPr/>
        <p:txBody>
          <a:bodyPr/>
          <a:lstStyle/>
          <a:p>
            <a:r>
              <a:rPr lang="en-US" dirty="0"/>
              <a:t>Thank you!</a:t>
            </a:r>
          </a:p>
        </p:txBody>
      </p:sp>
      <p:pic>
        <p:nvPicPr>
          <p:cNvPr id="4" name="Picture 3">
            <a:extLst>
              <a:ext uri="{FF2B5EF4-FFF2-40B4-BE49-F238E27FC236}">
                <a16:creationId xmlns:a16="http://schemas.microsoft.com/office/drawing/2014/main" id="{A2EE2CBA-3A58-AAC5-FC23-E28C7496315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19153" y="1160538"/>
            <a:ext cx="3742904" cy="5309933"/>
          </a:xfrm>
          <a:prstGeom prst="rect">
            <a:avLst/>
          </a:prstGeom>
        </p:spPr>
      </p:pic>
      <p:pic>
        <p:nvPicPr>
          <p:cNvPr id="6" name="Audio 5">
            <a:hlinkClick r:id="" action="ppaction://media"/>
            <a:extLst>
              <a:ext uri="{FF2B5EF4-FFF2-40B4-BE49-F238E27FC236}">
                <a16:creationId xmlns:a16="http://schemas.microsoft.com/office/drawing/2014/main" id="{47B869A4-7ABF-D14B-EE5D-851468A0DA8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26450329"/>
      </p:ext>
    </p:extLst>
  </p:cSld>
  <p:clrMapOvr>
    <a:masterClrMapping/>
  </p:clrMapOvr>
  <mc:AlternateContent xmlns:mc="http://schemas.openxmlformats.org/markup-compatibility/2006" xmlns:p14="http://schemas.microsoft.com/office/powerpoint/2010/main">
    <mc:Choice Requires="p14">
      <p:transition spd="slow" p14:dur="2000" advTm="17042"/>
    </mc:Choice>
    <mc:Fallback xmlns="">
      <p:transition spd="slow" advTm="170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02E2B-C3F3-0081-D257-6B0557F498A2}"/>
              </a:ext>
            </a:extLst>
          </p:cNvPr>
          <p:cNvSpPr>
            <a:spLocks noGrp="1"/>
          </p:cNvSpPr>
          <p:nvPr>
            <p:ph type="title"/>
          </p:nvPr>
        </p:nvSpPr>
        <p:spPr/>
        <p:txBody>
          <a:bodyPr>
            <a:normAutofit/>
          </a:bodyPr>
          <a:lstStyle/>
          <a:p>
            <a:r>
              <a:rPr lang="en-US" dirty="0"/>
              <a:t>Impact of Climate Change on Human Health</a:t>
            </a:r>
          </a:p>
        </p:txBody>
      </p:sp>
      <p:sp>
        <p:nvSpPr>
          <p:cNvPr id="3" name="Content Placeholder 2">
            <a:extLst>
              <a:ext uri="{FF2B5EF4-FFF2-40B4-BE49-F238E27FC236}">
                <a16:creationId xmlns:a16="http://schemas.microsoft.com/office/drawing/2014/main" id="{6D59D38D-BB79-C786-87EC-441923DDC8AF}"/>
              </a:ext>
            </a:extLst>
          </p:cNvPr>
          <p:cNvSpPr>
            <a:spLocks noGrp="1"/>
          </p:cNvSpPr>
          <p:nvPr>
            <p:ph idx="1"/>
          </p:nvPr>
        </p:nvSpPr>
        <p:spPr/>
        <p:txBody>
          <a:bodyPr>
            <a:normAutofit/>
          </a:bodyPr>
          <a:lstStyle/>
          <a:p>
            <a:pPr marL="0" marR="0"/>
            <a:r>
              <a:rPr lang="en-US" sz="1800" b="1" dirty="0">
                <a:solidFill>
                  <a:srgbClr val="000000"/>
                </a:solidFill>
                <a:effectLst/>
                <a:latin typeface="Arial" panose="020B0604020202020204" pitchFamily="34" charset="0"/>
                <a:ea typeface="Times New Roman" panose="02020603050405020304" pitchFamily="18" charset="0"/>
              </a:rPr>
              <a:t>“The greatest public health threat of the twenty-first century”</a:t>
            </a:r>
            <a:endParaRPr lang="en-US" sz="1800" dirty="0">
              <a:effectLst/>
              <a:latin typeface="Times New Roman" panose="02020603050405020304" pitchFamily="18" charset="0"/>
              <a:ea typeface="Times New Roman" panose="02020603050405020304" pitchFamily="18" charset="0"/>
            </a:endParaRPr>
          </a:p>
          <a:p>
            <a:pPr marL="342900" marR="0" lvl="0" indent="-342900">
              <a:buFont typeface="Arial" panose="020B0604020202020204" pitchFamily="34" charset="0"/>
              <a:buChar char="•"/>
              <a:tabLst>
                <a:tab pos="457200" algn="l"/>
              </a:tabLst>
            </a:pP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Direct effects of climate change to health and living conditions</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buFont typeface="Arial" panose="020B0604020202020204" pitchFamily="34" charset="0"/>
              <a:buChar char="•"/>
              <a:tabLst>
                <a:tab pos="457200" algn="l"/>
              </a:tabLst>
            </a:pP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Access to water</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buFont typeface="Arial" panose="020B0604020202020204" pitchFamily="34" charset="0"/>
              <a:buChar char="•"/>
              <a:tabLst>
                <a:tab pos="457200" algn="l"/>
              </a:tabLst>
            </a:pP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Effect on food production</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buFont typeface="Arial" panose="020B0604020202020204" pitchFamily="34" charset="0"/>
              <a:buChar char="•"/>
              <a:tabLst>
                <a:tab pos="457200" algn="l"/>
              </a:tabLst>
            </a:pP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Alterations in infectious disease patterns</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buFont typeface="Arial" panose="020B0604020202020204" pitchFamily="34" charset="0"/>
              <a:buChar char="•"/>
              <a:tabLst>
                <a:tab pos="457200" algn="l"/>
              </a:tabLst>
            </a:pP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Air and water pollution</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buFont typeface="Arial" panose="020B0604020202020204" pitchFamily="34" charset="0"/>
              <a:buChar char="•"/>
              <a:tabLst>
                <a:tab pos="457200" algn="l"/>
              </a:tabLst>
            </a:pP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Changes in allergen patterns</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buFont typeface="Arial" panose="020B0604020202020204" pitchFamily="34" charset="0"/>
              <a:buChar char="•"/>
              <a:tabLst>
                <a:tab pos="457200" algn="l"/>
              </a:tabLst>
            </a:pP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Unequal effect of environmental change varying by geographic and economic sectors</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buFont typeface="Arial" panose="020B0604020202020204" pitchFamily="34" charset="0"/>
              <a:buChar char="•"/>
              <a:tabLst>
                <a:tab pos="457200" algn="l"/>
              </a:tabLst>
            </a:pP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Increasing episodes of catastrophic weather events (fires, floods, storms, droughts, temperature extremes, etc.)</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buFont typeface="Arial" panose="020B0604020202020204" pitchFamily="34" charset="0"/>
              <a:buChar char="•"/>
              <a:tabLst>
                <a:tab pos="457200" algn="l"/>
              </a:tabLst>
            </a:pP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Effect on mental health</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buFont typeface="Arial" panose="020B0604020202020204" pitchFamily="34" charset="0"/>
              <a:buChar char="•"/>
              <a:tabLst>
                <a:tab pos="457200" algn="l"/>
              </a:tabLst>
            </a:pP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Effect on biodiversity and impact on drug development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p:txBody>
      </p:sp>
      <p:pic>
        <p:nvPicPr>
          <p:cNvPr id="5" name="Audio 4">
            <a:hlinkClick r:id="" action="ppaction://media"/>
            <a:extLst>
              <a:ext uri="{FF2B5EF4-FFF2-40B4-BE49-F238E27FC236}">
                <a16:creationId xmlns:a16="http://schemas.microsoft.com/office/drawing/2014/main" id="{2040B1AC-3968-23D9-4E6A-F3369EA1275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73625684"/>
      </p:ext>
    </p:extLst>
  </p:cSld>
  <p:clrMapOvr>
    <a:masterClrMapping/>
  </p:clrMapOvr>
  <mc:AlternateContent xmlns:mc="http://schemas.openxmlformats.org/markup-compatibility/2006" xmlns:p14="http://schemas.microsoft.com/office/powerpoint/2010/main">
    <mc:Choice Requires="p14">
      <p:transition spd="slow" p14:dur="2000" advTm="63569"/>
    </mc:Choice>
    <mc:Fallback xmlns="">
      <p:transition spd="slow" advTm="63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This is a wheel showing the impact of climate change on human health "/>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30093" y="9317"/>
            <a:ext cx="9174048" cy="7044626"/>
          </a:xfrm>
          <a:prstGeom prst="rect">
            <a:avLst/>
          </a:prstGeom>
        </p:spPr>
      </p:pic>
      <p:pic>
        <p:nvPicPr>
          <p:cNvPr id="10" name="Picture 9" descr="This is a wheel showing the impact of climate change on human health "/>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89123" y="505136"/>
            <a:ext cx="6259816" cy="6259816"/>
          </a:xfrm>
          <a:prstGeom prst="rect">
            <a:avLst/>
          </a:prstGeom>
        </p:spPr>
      </p:pic>
      <p:pic>
        <p:nvPicPr>
          <p:cNvPr id="9" name="Picture 8" descr="This is a wheel showing the impact of climate change on human health "/>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800600" y="2326560"/>
            <a:ext cx="2590800" cy="2590800"/>
          </a:xfrm>
          <a:prstGeom prst="rect">
            <a:avLst/>
          </a:prstGeom>
        </p:spPr>
      </p:pic>
      <p:pic>
        <p:nvPicPr>
          <p:cNvPr id="14" name="Picture 13" descr="This is a wheel showing the impact of climate change on human health "/>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527776" y="0"/>
            <a:ext cx="9176365" cy="6867316"/>
          </a:xfrm>
          <a:prstGeom prst="rect">
            <a:avLst/>
          </a:prstGeom>
          <a:ln>
            <a:noFill/>
          </a:ln>
        </p:spPr>
      </p:pic>
      <p:pic>
        <p:nvPicPr>
          <p:cNvPr id="3" name="Audio 2">
            <a:hlinkClick r:id="" action="ppaction://media"/>
            <a:extLst>
              <a:ext uri="{FF2B5EF4-FFF2-40B4-BE49-F238E27FC236}">
                <a16:creationId xmlns:a16="http://schemas.microsoft.com/office/drawing/2014/main" id="{041ED359-36AB-27B2-91FB-DDF598B33D8D}"/>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64893319"/>
      </p:ext>
    </p:extLst>
  </p:cSld>
  <p:clrMapOvr>
    <a:masterClrMapping/>
  </p:clrMapOvr>
  <mc:AlternateContent xmlns:mc="http://schemas.openxmlformats.org/markup-compatibility/2006" xmlns:p14="http://schemas.microsoft.com/office/powerpoint/2010/main">
    <mc:Choice Requires="p14">
      <p:transition spd="slow" p14:dur="2000" advTm="35766"/>
    </mc:Choice>
    <mc:Fallback xmlns="">
      <p:transition spd="slow" advTm="35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0" presetClass="entr" presetSubtype="0" fill="hold" nodeType="withEffect">
                                  <p:stCondLst>
                                    <p:cond delay="50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600"/>
                                        <p:tgtEl>
                                          <p:spTgt spid="14"/>
                                        </p:tgtEl>
                                      </p:cBhvr>
                                    </p:animEffect>
                                  </p:childTnLst>
                                </p:cTn>
                              </p:par>
                              <p:par>
                                <p:cTn id="10" presetID="10" presetClass="entr" presetSubtype="0" fill="hold" nodeType="withEffect">
                                  <p:stCondLst>
                                    <p:cond delay="5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childTnLst>
                                </p:cTn>
                              </p:par>
                              <p:par>
                                <p:cTn id="13" presetID="8" presetClass="emph" presetSubtype="0" repeatCount="indefinite" fill="hold" nodeType="withEffect">
                                  <p:stCondLst>
                                    <p:cond delay="500"/>
                                  </p:stCondLst>
                                  <p:endCondLst>
                                    <p:cond evt="onNext" delay="0">
                                      <p:tgtEl>
                                        <p:sldTgt/>
                                      </p:tgtEl>
                                    </p:cond>
                                  </p:endCondLst>
                                  <p:childTnLst>
                                    <p:animRot by="21600000">
                                      <p:cBhvr>
                                        <p:cTn id="14" dur="20000" fill="hold"/>
                                        <p:tgtEl>
                                          <p:spTgt spid="9"/>
                                        </p:tgtEl>
                                        <p:attrNameLst>
                                          <p:attrName>r</p:attrName>
                                        </p:attrNameLst>
                                      </p:cBhvr>
                                    </p:animRot>
                                  </p:childTnLst>
                                </p:cTn>
                              </p:par>
                              <p:par>
                                <p:cTn id="15" presetID="21" presetClass="entr" presetSubtype="1" fill="hold" nodeType="withEffect">
                                  <p:stCondLst>
                                    <p:cond delay="2900"/>
                                  </p:stCondLst>
                                  <p:childTnLst>
                                    <p:set>
                                      <p:cBhvr>
                                        <p:cTn id="16" dur="1" fill="hold">
                                          <p:stCondLst>
                                            <p:cond delay="0"/>
                                          </p:stCondLst>
                                        </p:cTn>
                                        <p:tgtEl>
                                          <p:spTgt spid="10"/>
                                        </p:tgtEl>
                                        <p:attrNameLst>
                                          <p:attrName>style.visibility</p:attrName>
                                        </p:attrNameLst>
                                      </p:cBhvr>
                                      <p:to>
                                        <p:strVal val="visible"/>
                                      </p:to>
                                    </p:set>
                                    <p:animEffect transition="in" filter="wheel(1)">
                                      <p:cBhvr>
                                        <p:cTn id="17" dur="9400"/>
                                        <p:tgtEl>
                                          <p:spTgt spid="10"/>
                                        </p:tgtEl>
                                      </p:cBhvr>
                                    </p:animEffect>
                                  </p:childTnLst>
                                </p:cTn>
                              </p:par>
                              <p:par>
                                <p:cTn id="18" presetID="6" presetClass="entr" presetSubtype="32" fill="hold" nodeType="withEffect">
                                  <p:stCondLst>
                                    <p:cond delay="10000"/>
                                  </p:stCondLst>
                                  <p:childTnLst>
                                    <p:set>
                                      <p:cBhvr>
                                        <p:cTn id="19" dur="1" fill="hold">
                                          <p:stCondLst>
                                            <p:cond delay="0"/>
                                          </p:stCondLst>
                                        </p:cTn>
                                        <p:tgtEl>
                                          <p:spTgt spid="12"/>
                                        </p:tgtEl>
                                        <p:attrNameLst>
                                          <p:attrName>style.visibility</p:attrName>
                                        </p:attrNameLst>
                                      </p:cBhvr>
                                      <p:to>
                                        <p:strVal val="visible"/>
                                      </p:to>
                                    </p:set>
                                    <p:animEffect transition="in" filter="circle(out)">
                                      <p:cBhvr>
                                        <p:cTn id="20" dur="9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38FC4-B7AF-E859-B7E6-7AB25AE1B0CB}"/>
              </a:ext>
            </a:extLst>
          </p:cNvPr>
          <p:cNvSpPr>
            <a:spLocks noGrp="1"/>
          </p:cNvSpPr>
          <p:nvPr>
            <p:ph type="title"/>
          </p:nvPr>
        </p:nvSpPr>
        <p:spPr/>
        <p:txBody>
          <a:bodyPr/>
          <a:lstStyle/>
          <a:p>
            <a:r>
              <a:rPr lang="en-US" dirty="0"/>
              <a:t>Key facts</a:t>
            </a:r>
          </a:p>
        </p:txBody>
      </p:sp>
      <p:sp>
        <p:nvSpPr>
          <p:cNvPr id="3" name="Content Placeholder 2">
            <a:extLst>
              <a:ext uri="{FF2B5EF4-FFF2-40B4-BE49-F238E27FC236}">
                <a16:creationId xmlns:a16="http://schemas.microsoft.com/office/drawing/2014/main" id="{B2F99DE7-3E60-0040-1C57-AD2B10646FBD}"/>
              </a:ext>
            </a:extLst>
          </p:cNvPr>
          <p:cNvSpPr>
            <a:spLocks noGrp="1"/>
          </p:cNvSpPr>
          <p:nvPr>
            <p:ph idx="1"/>
          </p:nvPr>
        </p:nvSpPr>
        <p:spPr/>
        <p:txBody>
          <a:bodyPr/>
          <a:lstStyle/>
          <a:p>
            <a:pPr marL="342900" marR="0" lvl="0" indent="-342900">
              <a:buFont typeface="Arial" panose="020B0604020202020204" pitchFamily="34" charset="0"/>
              <a:buChar char="•"/>
              <a:tabLst>
                <a:tab pos="457200" algn="l"/>
              </a:tabLst>
            </a:pP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13 million deaths per year are directly attributable to environmental factors</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buFont typeface="Arial" panose="020B0604020202020204" pitchFamily="34" charset="0"/>
              <a:buChar char="•"/>
              <a:tabLst>
                <a:tab pos="457200" algn="l"/>
              </a:tabLst>
            </a:pP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Meeting the goals of the Paris Agreement could save about a million lives a year worldwide by 2050 through reductions in air pollution alone. </a:t>
            </a:r>
          </a:p>
          <a:p>
            <a:pPr marL="342900" marR="0" lvl="0" indent="-342900">
              <a:buFont typeface="Arial" panose="020B0604020202020204" pitchFamily="34" charset="0"/>
              <a:buChar char="•"/>
              <a:tabLst>
                <a:tab pos="457200" algn="l"/>
              </a:tabLst>
            </a:pP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The value of health gains from reducing carbon emissions would be approximately double the global cost of implementing carbon mitigation measures.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buFont typeface="Arial" panose="020B0604020202020204" pitchFamily="34" charset="0"/>
              <a:buChar char="•"/>
              <a:tabLst>
                <a:tab pos="457200" algn="l"/>
              </a:tabLst>
            </a:pP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Over 90 per cent of people breathe unhealthy levels of air pollution, largely resulting from burning fossil fuels driving climate change. </a:t>
            </a:r>
          </a:p>
          <a:p>
            <a:pPr marL="342900" marR="0" lvl="0" indent="-342900">
              <a:buFont typeface="Arial" panose="020B0604020202020204" pitchFamily="34" charset="0"/>
              <a:buChar char="•"/>
              <a:tabLst>
                <a:tab pos="457200" algn="l"/>
              </a:tabLst>
            </a:pP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 2018, air pollution from fossil fuels caused $2.9 trillion in health and economic costs, about $8 billion a day.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p:txBody>
      </p:sp>
      <p:pic>
        <p:nvPicPr>
          <p:cNvPr id="5" name="Audio 4">
            <a:hlinkClick r:id="" action="ppaction://media"/>
            <a:extLst>
              <a:ext uri="{FF2B5EF4-FFF2-40B4-BE49-F238E27FC236}">
                <a16:creationId xmlns:a16="http://schemas.microsoft.com/office/drawing/2014/main" id="{20ADC76F-BD3A-A816-1B2A-760745FD1CE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21536118"/>
      </p:ext>
    </p:extLst>
  </p:cSld>
  <p:clrMapOvr>
    <a:masterClrMapping/>
  </p:clrMapOvr>
  <mc:AlternateContent xmlns:mc="http://schemas.openxmlformats.org/markup-compatibility/2006" xmlns:p14="http://schemas.microsoft.com/office/powerpoint/2010/main">
    <mc:Choice Requires="p14">
      <p:transition spd="slow" p14:dur="2000" advTm="67517"/>
    </mc:Choice>
    <mc:Fallback xmlns="">
      <p:transition spd="slow" advTm="67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C500A8-FD2C-497B-998B-881BAC52C00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3233" t="-1" r="6340" b="48317"/>
          <a:stretch/>
        </p:blipFill>
        <p:spPr>
          <a:xfrm>
            <a:off x="2360701" y="-31097"/>
            <a:ext cx="7470599" cy="2926515"/>
          </a:xfrm>
          <a:prstGeom prst="rect">
            <a:avLst/>
          </a:prstGeom>
        </p:spPr>
      </p:pic>
      <p:sp>
        <p:nvSpPr>
          <p:cNvPr id="5" name="TextBox 4">
            <a:extLst>
              <a:ext uri="{FF2B5EF4-FFF2-40B4-BE49-F238E27FC236}">
                <a16:creationId xmlns:a16="http://schemas.microsoft.com/office/drawing/2014/main" id="{77EBD2FC-3CD3-4A91-BE43-CE96A3517799}"/>
              </a:ext>
            </a:extLst>
          </p:cNvPr>
          <p:cNvSpPr txBox="1"/>
          <p:nvPr/>
        </p:nvSpPr>
        <p:spPr>
          <a:xfrm>
            <a:off x="2819400" y="6487000"/>
            <a:ext cx="8078912" cy="400110"/>
          </a:xfrm>
          <a:prstGeom prst="rect">
            <a:avLst/>
          </a:prstGeom>
          <a:noFill/>
        </p:spPr>
        <p:txBody>
          <a:bodyPr wrap="square">
            <a:spAutoFit/>
          </a:bodyPr>
          <a:lstStyle/>
          <a:p>
            <a:r>
              <a:rPr lang="en-US" sz="1000" dirty="0"/>
              <a:t>Call for Emergency Action to Limit Global Temperature Increases, Restore Biodiversity, and Protect Health, New England Journal of Medicine, Sept 2021</a:t>
            </a:r>
          </a:p>
        </p:txBody>
      </p:sp>
      <p:sp>
        <p:nvSpPr>
          <p:cNvPr id="7" name="TextBox 6">
            <a:extLst>
              <a:ext uri="{FF2B5EF4-FFF2-40B4-BE49-F238E27FC236}">
                <a16:creationId xmlns:a16="http://schemas.microsoft.com/office/drawing/2014/main" id="{BAA45083-54D2-4A55-A8CC-F6DA52317258}"/>
              </a:ext>
            </a:extLst>
          </p:cNvPr>
          <p:cNvSpPr txBox="1"/>
          <p:nvPr/>
        </p:nvSpPr>
        <p:spPr>
          <a:xfrm>
            <a:off x="619433" y="3124200"/>
            <a:ext cx="10933470" cy="2862322"/>
          </a:xfrm>
          <a:prstGeom prst="rect">
            <a:avLst/>
          </a:prstGeom>
          <a:noFill/>
        </p:spPr>
        <p:txBody>
          <a:bodyPr wrap="square">
            <a:spAutoFit/>
          </a:bodyPr>
          <a:lstStyle/>
          <a:p>
            <a:pPr marL="285750" indent="-285750">
              <a:buFont typeface="Arial" panose="020B0604020202020204" pitchFamily="34" charset="0"/>
              <a:buChar char="•"/>
            </a:pPr>
            <a:r>
              <a:rPr lang="en-US" sz="2000" dirty="0"/>
              <a:t>In September 2021, the editors of 250 health journals across the globe simultaneously published a joint statement calling on world leaders to take immediate emergency action to limit global temperature increases, restore biodiversity, and protect health.  </a:t>
            </a:r>
          </a:p>
          <a:p>
            <a:pPr marL="285750" indent="-285750">
              <a:buFont typeface="Arial" panose="020B0604020202020204" pitchFamily="34" charset="0"/>
              <a:buChar char="•"/>
            </a:pPr>
            <a:r>
              <a:rPr lang="en-US" sz="2000" dirty="0"/>
              <a:t>Rise in global temperature is not only detrimental to the physical and mental health of human beings but also contributes to the decline in food production—leading to malnutrition—and biodiversity that increases the prevalence of disease and rise of pandemics. </a:t>
            </a:r>
          </a:p>
          <a:p>
            <a:pPr marL="285750" indent="-285750">
              <a:buFont typeface="Arial" panose="020B0604020202020204" pitchFamily="34" charset="0"/>
              <a:buChar char="•"/>
            </a:pPr>
            <a:r>
              <a:rPr lang="en-US" sz="2000" dirty="0"/>
              <a:t>Health equity must be a central target as global efforts need to be coordinated and that wealthier countries in particular must take responsibility to act more quickly to make fundamental changes in our economies and societies to reach net-zero emissions by 2050.</a:t>
            </a:r>
          </a:p>
        </p:txBody>
      </p:sp>
      <p:pic>
        <p:nvPicPr>
          <p:cNvPr id="4" name="Audio 3">
            <a:hlinkClick r:id="" action="ppaction://media"/>
            <a:extLst>
              <a:ext uri="{FF2B5EF4-FFF2-40B4-BE49-F238E27FC236}">
                <a16:creationId xmlns:a16="http://schemas.microsoft.com/office/drawing/2014/main" id="{91276D27-1161-AF79-9761-D2270B6929F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81791"/>
      </p:ext>
    </p:extLst>
  </p:cSld>
  <p:clrMapOvr>
    <a:masterClrMapping/>
  </p:clrMapOvr>
  <mc:AlternateContent xmlns:mc="http://schemas.openxmlformats.org/markup-compatibility/2006" xmlns:p14="http://schemas.microsoft.com/office/powerpoint/2010/main">
    <mc:Choice Requires="p14">
      <p:transition spd="slow" p14:dur="2000" advTm="31285"/>
    </mc:Choice>
    <mc:Fallback xmlns="">
      <p:transition spd="slow" advTm="31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B5320-C4F4-4B7E-A3D1-9910E5B0D239}"/>
              </a:ext>
            </a:extLst>
          </p:cNvPr>
          <p:cNvSpPr>
            <a:spLocks noGrp="1"/>
          </p:cNvSpPr>
          <p:nvPr>
            <p:ph type="title"/>
          </p:nvPr>
        </p:nvSpPr>
        <p:spPr/>
        <p:txBody>
          <a:bodyPr/>
          <a:lstStyle/>
          <a:p>
            <a:r>
              <a:rPr lang="en-US" dirty="0"/>
              <a:t>The Health Care Carbon Footprint</a:t>
            </a:r>
          </a:p>
        </p:txBody>
      </p:sp>
      <p:sp>
        <p:nvSpPr>
          <p:cNvPr id="3" name="Content Placeholder 2">
            <a:extLst>
              <a:ext uri="{FF2B5EF4-FFF2-40B4-BE49-F238E27FC236}">
                <a16:creationId xmlns:a16="http://schemas.microsoft.com/office/drawing/2014/main" id="{675C8B67-51EA-45DD-AC5E-EEF420CE0135}"/>
              </a:ext>
            </a:extLst>
          </p:cNvPr>
          <p:cNvSpPr>
            <a:spLocks noGrp="1"/>
          </p:cNvSpPr>
          <p:nvPr>
            <p:ph idx="1"/>
          </p:nvPr>
        </p:nvSpPr>
        <p:spPr>
          <a:xfrm>
            <a:off x="157316" y="1825625"/>
            <a:ext cx="3510116" cy="4351338"/>
          </a:xfrm>
        </p:spPr>
        <p:txBody>
          <a:bodyPr/>
          <a:lstStyle/>
          <a:p>
            <a:r>
              <a:rPr lang="en-US" dirty="0"/>
              <a:t>Health care contributes about 10% of the total carbon emissions in the United States </a:t>
            </a:r>
          </a:p>
        </p:txBody>
      </p:sp>
      <p:pic>
        <p:nvPicPr>
          <p:cNvPr id="4" name="Picture 3">
            <a:extLst>
              <a:ext uri="{FF2B5EF4-FFF2-40B4-BE49-F238E27FC236}">
                <a16:creationId xmlns:a16="http://schemas.microsoft.com/office/drawing/2014/main" id="{CC013650-73E7-D202-54E9-756F14D927AE}"/>
              </a:ext>
            </a:extLst>
          </p:cNvPr>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10000" y="1832999"/>
            <a:ext cx="8077200" cy="4419601"/>
          </a:xfrm>
          <a:prstGeom prst="rect">
            <a:avLst/>
          </a:prstGeom>
          <a:noFill/>
          <a:ln>
            <a:noFill/>
          </a:ln>
        </p:spPr>
      </p:pic>
      <p:sp>
        <p:nvSpPr>
          <p:cNvPr id="5" name="TextBox 4">
            <a:extLst>
              <a:ext uri="{FF2B5EF4-FFF2-40B4-BE49-F238E27FC236}">
                <a16:creationId xmlns:a16="http://schemas.microsoft.com/office/drawing/2014/main" id="{993EA6A2-3E6D-F3C0-A3B8-F4156004F05C}"/>
              </a:ext>
            </a:extLst>
          </p:cNvPr>
          <p:cNvSpPr txBox="1"/>
          <p:nvPr/>
        </p:nvSpPr>
        <p:spPr>
          <a:xfrm>
            <a:off x="3311013" y="6484376"/>
            <a:ext cx="7924800" cy="446597"/>
          </a:xfrm>
          <a:prstGeom prst="rect">
            <a:avLst/>
          </a:prstGeom>
          <a:noFill/>
        </p:spPr>
        <p:txBody>
          <a:bodyPr wrap="square">
            <a:spAutoFit/>
          </a:bodyPr>
          <a:lstStyle/>
          <a:p>
            <a:pPr>
              <a:lnSpc>
                <a:spcPct val="107000"/>
              </a:lnSpc>
              <a:spcAft>
                <a:spcPts val="800"/>
              </a:spcAft>
            </a:pPr>
            <a:r>
              <a:rPr lang="en-US" sz="1100" dirty="0">
                <a:latin typeface="Calibri" panose="020F0502020204030204" pitchFamily="34" charset="0"/>
                <a:ea typeface="Calibri" panose="020F0502020204030204" pitchFamily="34" charset="0"/>
                <a:cs typeface="Times New Roman" panose="02020603050405020304" pitchFamily="18" charset="0"/>
              </a:rPr>
              <a:t>Matthew J. </a:t>
            </a:r>
            <a:r>
              <a:rPr lang="en-US" sz="1100" dirty="0" err="1">
                <a:latin typeface="Calibri" panose="020F0502020204030204" pitchFamily="34" charset="0"/>
                <a:ea typeface="Calibri" panose="020F0502020204030204" pitchFamily="34" charset="0"/>
                <a:cs typeface="Times New Roman" panose="02020603050405020304" pitchFamily="18" charset="0"/>
              </a:rPr>
              <a:t>Eckelman</a:t>
            </a:r>
            <a:r>
              <a:rPr lang="en-US" sz="1100" dirty="0">
                <a:latin typeface="Calibri" panose="020F0502020204030204" pitchFamily="34" charset="0"/>
                <a:ea typeface="Calibri" panose="020F0502020204030204" pitchFamily="34" charset="0"/>
                <a:cs typeface="Times New Roman" panose="02020603050405020304" pitchFamily="18" charset="0"/>
              </a:rPr>
              <a:t> , Jodi Sherman, Environmental Impacts of the U.S. Health Care System and Effects on Public Health </a:t>
            </a:r>
            <a:r>
              <a:rPr lang="en-US" sz="11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6"/>
              </a:rPr>
              <a:t>https://journals.plos.org/plosone/article?id=10.1371/journal.pone.0157014</a:t>
            </a:r>
            <a:r>
              <a:rPr lang="en-US" sz="1100" dirty="0">
                <a:latin typeface="Calibri" panose="020F0502020204030204" pitchFamily="34" charset="0"/>
                <a:ea typeface="Calibri" panose="020F0502020204030204" pitchFamily="34" charset="0"/>
                <a:cs typeface="Times New Roman" panose="02020603050405020304" pitchFamily="18" charset="0"/>
              </a:rPr>
              <a:t> </a:t>
            </a:r>
          </a:p>
        </p:txBody>
      </p:sp>
      <p:pic>
        <p:nvPicPr>
          <p:cNvPr id="7" name="Audio 6">
            <a:hlinkClick r:id="" action="ppaction://media"/>
            <a:extLst>
              <a:ext uri="{FF2B5EF4-FFF2-40B4-BE49-F238E27FC236}">
                <a16:creationId xmlns:a16="http://schemas.microsoft.com/office/drawing/2014/main" id="{7C6BB6F2-C376-A392-E97F-31557D69D8F4}"/>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76114553"/>
      </p:ext>
    </p:extLst>
  </p:cSld>
  <p:clrMapOvr>
    <a:masterClrMapping/>
  </p:clrMapOvr>
  <mc:AlternateContent xmlns:mc="http://schemas.openxmlformats.org/markup-compatibility/2006" xmlns:p14="http://schemas.microsoft.com/office/powerpoint/2010/main">
    <mc:Choice Requires="p14">
      <p:transition spd="slow" p14:dur="2000" advTm="23295"/>
    </mc:Choice>
    <mc:Fallback xmlns="">
      <p:transition spd="slow" advTm="232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D72E08-1E7D-496D-BADB-59916BCB0A8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90107" y="180783"/>
            <a:ext cx="5918435" cy="6681073"/>
          </a:xfrm>
          <a:prstGeom prst="rect">
            <a:avLst/>
          </a:prstGeom>
        </p:spPr>
      </p:pic>
      <p:sp>
        <p:nvSpPr>
          <p:cNvPr id="5" name="TextBox 4">
            <a:extLst>
              <a:ext uri="{FF2B5EF4-FFF2-40B4-BE49-F238E27FC236}">
                <a16:creationId xmlns:a16="http://schemas.microsoft.com/office/drawing/2014/main" id="{8C7DA34D-DA66-4119-B965-2A8C8674F01C}"/>
              </a:ext>
            </a:extLst>
          </p:cNvPr>
          <p:cNvSpPr txBox="1"/>
          <p:nvPr/>
        </p:nvSpPr>
        <p:spPr>
          <a:xfrm>
            <a:off x="6096000" y="6324601"/>
            <a:ext cx="4572000" cy="430887"/>
          </a:xfrm>
          <a:prstGeom prst="rect">
            <a:avLst/>
          </a:prstGeom>
          <a:noFill/>
        </p:spPr>
        <p:txBody>
          <a:bodyPr wrap="square">
            <a:spAutoFit/>
          </a:bodyPr>
          <a:lstStyle/>
          <a:p>
            <a:r>
              <a:rPr lang="en-US" sz="1100" dirty="0">
                <a:latin typeface="Calibri" panose="020F0502020204030204" pitchFamily="34" charset="0"/>
                <a:ea typeface="Calibri" panose="020F0502020204030204" pitchFamily="34" charset="0"/>
                <a:cs typeface="Times New Roman" panose="02020603050405020304" pitchFamily="18" charset="0"/>
              </a:rPr>
              <a:t>Health Care Pollution And Public Health Damage In The United States: An Update </a:t>
            </a:r>
            <a:r>
              <a:rPr lang="en-US" sz="11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6"/>
              </a:rPr>
              <a:t>https://www.healthaffairs.org/doi/10.1377/hlthaff.2020.01247</a:t>
            </a:r>
            <a:endParaRPr lang="en-US" dirty="0"/>
          </a:p>
        </p:txBody>
      </p:sp>
      <p:sp>
        <p:nvSpPr>
          <p:cNvPr id="4" name="TextBox 3">
            <a:extLst>
              <a:ext uri="{FF2B5EF4-FFF2-40B4-BE49-F238E27FC236}">
                <a16:creationId xmlns:a16="http://schemas.microsoft.com/office/drawing/2014/main" id="{6023B139-F6BB-1735-97C2-FA6340F7F962}"/>
              </a:ext>
            </a:extLst>
          </p:cNvPr>
          <p:cNvSpPr txBox="1"/>
          <p:nvPr/>
        </p:nvSpPr>
        <p:spPr>
          <a:xfrm>
            <a:off x="265472" y="2351209"/>
            <a:ext cx="4945626" cy="1569660"/>
          </a:xfrm>
          <a:prstGeom prst="rect">
            <a:avLst/>
          </a:prstGeom>
          <a:noFill/>
        </p:spPr>
        <p:txBody>
          <a:bodyPr wrap="square">
            <a:spAutoFit/>
          </a:bodyPr>
          <a:lstStyle/>
          <a:p>
            <a:r>
              <a:rPr lang="en-US" sz="2400" dirty="0"/>
              <a:t>80% of Healthcare Carbon Footprint is attributable to Scope 3 (e.g. supply chain, pharmacy, device manufacturing, IT, transportation)  </a:t>
            </a:r>
          </a:p>
        </p:txBody>
      </p:sp>
      <p:pic>
        <p:nvPicPr>
          <p:cNvPr id="6" name="Audio 5">
            <a:hlinkClick r:id="" action="ppaction://media"/>
            <a:extLst>
              <a:ext uri="{FF2B5EF4-FFF2-40B4-BE49-F238E27FC236}">
                <a16:creationId xmlns:a16="http://schemas.microsoft.com/office/drawing/2014/main" id="{1A8A55DB-112B-BD21-647B-4D86280C886E}"/>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55490799"/>
      </p:ext>
    </p:extLst>
  </p:cSld>
  <p:clrMapOvr>
    <a:masterClrMapping/>
  </p:clrMapOvr>
  <mc:AlternateContent xmlns:mc="http://schemas.openxmlformats.org/markup-compatibility/2006" xmlns:p14="http://schemas.microsoft.com/office/powerpoint/2010/main">
    <mc:Choice Requires="p14">
      <p:transition spd="slow" p14:dur="2000" advTm="30158"/>
    </mc:Choice>
    <mc:Fallback xmlns="">
      <p:transition spd="slow" advTm="30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5C8B67-51EA-45DD-AC5E-EEF420CE0135}"/>
              </a:ext>
            </a:extLst>
          </p:cNvPr>
          <p:cNvSpPr>
            <a:spLocks noGrp="1"/>
          </p:cNvSpPr>
          <p:nvPr>
            <p:ph idx="1"/>
          </p:nvPr>
        </p:nvSpPr>
        <p:spPr>
          <a:xfrm>
            <a:off x="838200" y="1825625"/>
            <a:ext cx="3802626" cy="4351338"/>
          </a:xfrm>
        </p:spPr>
        <p:txBody>
          <a:bodyPr>
            <a:normAutofit lnSpcReduction="10000"/>
          </a:bodyPr>
          <a:lstStyle/>
          <a:p>
            <a:r>
              <a:rPr lang="en-US" sz="2400" dirty="0"/>
              <a:t>Overlapping with supply chain’s emissions, about 40% of health-related carbon emissions is produced at hospitals. Half of this comes from operating rooms, mostly through </a:t>
            </a:r>
            <a:r>
              <a:rPr lang="en-US" sz="2400" b="1" dirty="0"/>
              <a:t>anesthesia gases, energy use and surgical supplies</a:t>
            </a:r>
            <a:r>
              <a:rPr lang="en-US" sz="2400" dirty="0"/>
              <a:t>, a major source being disposable single-use medical devices. </a:t>
            </a:r>
          </a:p>
        </p:txBody>
      </p:sp>
      <p:graphicFrame>
        <p:nvGraphicFramePr>
          <p:cNvPr id="4" name="Diagram 3">
            <a:extLst>
              <a:ext uri="{FF2B5EF4-FFF2-40B4-BE49-F238E27FC236}">
                <a16:creationId xmlns:a16="http://schemas.microsoft.com/office/drawing/2014/main" id="{3462568B-7423-15EC-5F27-42F0FF7470C0}"/>
              </a:ext>
            </a:extLst>
          </p:cNvPr>
          <p:cNvGraphicFramePr/>
          <p:nvPr>
            <p:extLst>
              <p:ext uri="{D42A27DB-BD31-4B8C-83A1-F6EECF244321}">
                <p14:modId xmlns:p14="http://schemas.microsoft.com/office/powerpoint/2010/main" val="1457675671"/>
              </p:ext>
            </p:extLst>
          </p:nvPr>
        </p:nvGraphicFramePr>
        <p:xfrm>
          <a:off x="5264923" y="2358889"/>
          <a:ext cx="3146702" cy="276752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extBox 4">
            <a:extLst>
              <a:ext uri="{FF2B5EF4-FFF2-40B4-BE49-F238E27FC236}">
                <a16:creationId xmlns:a16="http://schemas.microsoft.com/office/drawing/2014/main" id="{E1726638-D7E0-183F-4B0A-3587C285E100}"/>
              </a:ext>
            </a:extLst>
          </p:cNvPr>
          <p:cNvSpPr txBox="1"/>
          <p:nvPr/>
        </p:nvSpPr>
        <p:spPr>
          <a:xfrm>
            <a:off x="8216159" y="2172929"/>
            <a:ext cx="3802626" cy="400110"/>
          </a:xfrm>
          <a:prstGeom prst="rect">
            <a:avLst/>
          </a:prstGeom>
          <a:gradFill>
            <a:gsLst>
              <a:gs pos="0">
                <a:sysClr val="window" lastClr="FFFFFF">
                  <a:lumMod val="85000"/>
                </a:sysClr>
              </a:gs>
              <a:gs pos="85000">
                <a:sysClr val="window" lastClr="FFFFFF">
                  <a:lumMod val="75000"/>
                </a:sysClr>
              </a:gs>
              <a:gs pos="100000">
                <a:sysClr val="window" lastClr="FFFFFF">
                  <a:lumMod val="50000"/>
                </a:sysClr>
              </a:gs>
            </a:gsLst>
            <a:lin ang="5400000" scaled="0"/>
          </a:gradFill>
          <a:ln>
            <a:solidFill>
              <a:sysClr val="windowText" lastClr="000000"/>
            </a:solidFill>
          </a:ln>
        </p:spPr>
        <p:txBody>
          <a:bodyPr wrap="square" rtlCol="0">
            <a:spAutoFit/>
          </a:bodyPr>
          <a:lstStyle/>
          <a:p>
            <a:pPr>
              <a:defRPr/>
            </a:pPr>
            <a:r>
              <a:rPr lang="en-US" sz="2000" kern="0" dirty="0">
                <a:solidFill>
                  <a:prstClr val="black"/>
                </a:solidFill>
                <a:latin typeface="Calibri" panose="020F0502020204030204"/>
              </a:rPr>
              <a:t>U.S. health care GHG emissions</a:t>
            </a:r>
          </a:p>
        </p:txBody>
      </p:sp>
      <p:sp>
        <p:nvSpPr>
          <p:cNvPr id="6" name="TextBox 5">
            <a:extLst>
              <a:ext uri="{FF2B5EF4-FFF2-40B4-BE49-F238E27FC236}">
                <a16:creationId xmlns:a16="http://schemas.microsoft.com/office/drawing/2014/main" id="{C708C99C-57DA-1F30-E0AB-D4F6F30C1DF4}"/>
              </a:ext>
            </a:extLst>
          </p:cNvPr>
          <p:cNvSpPr txBox="1"/>
          <p:nvPr/>
        </p:nvSpPr>
        <p:spPr>
          <a:xfrm>
            <a:off x="8400453" y="2781240"/>
            <a:ext cx="3531704" cy="400110"/>
          </a:xfrm>
          <a:prstGeom prst="rect">
            <a:avLst/>
          </a:prstGeom>
          <a:gradFill>
            <a:gsLst>
              <a:gs pos="0">
                <a:srgbClr val="FFC000">
                  <a:lumMod val="20000"/>
                  <a:lumOff val="80000"/>
                </a:srgbClr>
              </a:gs>
              <a:gs pos="85000">
                <a:srgbClr val="FFC000">
                  <a:lumMod val="60000"/>
                  <a:lumOff val="40000"/>
                </a:srgbClr>
              </a:gs>
              <a:gs pos="100000">
                <a:srgbClr val="FFC000">
                  <a:lumMod val="75000"/>
                </a:srgbClr>
              </a:gs>
            </a:gsLst>
            <a:lin ang="5400000" scaled="0"/>
          </a:gradFill>
          <a:ln>
            <a:solidFill>
              <a:sysClr val="windowText" lastClr="000000"/>
            </a:solidFill>
          </a:ln>
        </p:spPr>
        <p:txBody>
          <a:bodyPr wrap="square" rtlCol="0">
            <a:spAutoFit/>
          </a:bodyPr>
          <a:lstStyle/>
          <a:p>
            <a:pPr>
              <a:defRPr/>
            </a:pPr>
            <a:r>
              <a:rPr lang="en-US" sz="2000" kern="0" dirty="0">
                <a:solidFill>
                  <a:prstClr val="black"/>
                </a:solidFill>
                <a:latin typeface="Calibri" panose="020F0502020204030204"/>
              </a:rPr>
              <a:t>Hospital/Facility-based ~40%</a:t>
            </a:r>
          </a:p>
        </p:txBody>
      </p:sp>
      <p:sp>
        <p:nvSpPr>
          <p:cNvPr id="7" name="TextBox 6">
            <a:extLst>
              <a:ext uri="{FF2B5EF4-FFF2-40B4-BE49-F238E27FC236}">
                <a16:creationId xmlns:a16="http://schemas.microsoft.com/office/drawing/2014/main" id="{0D8F39C5-B8DB-99D7-E624-27CE91DC9488}"/>
              </a:ext>
            </a:extLst>
          </p:cNvPr>
          <p:cNvSpPr txBox="1"/>
          <p:nvPr/>
        </p:nvSpPr>
        <p:spPr>
          <a:xfrm>
            <a:off x="8644510" y="3389550"/>
            <a:ext cx="3184369" cy="400110"/>
          </a:xfrm>
          <a:prstGeom prst="rect">
            <a:avLst/>
          </a:prstGeom>
          <a:gradFill>
            <a:gsLst>
              <a:gs pos="0">
                <a:srgbClr val="4472C4">
                  <a:lumMod val="20000"/>
                  <a:lumOff val="80000"/>
                </a:srgbClr>
              </a:gs>
              <a:gs pos="96000">
                <a:srgbClr val="4472C4">
                  <a:lumMod val="60000"/>
                  <a:lumOff val="40000"/>
                </a:srgbClr>
              </a:gs>
              <a:gs pos="100000">
                <a:srgbClr val="4472C4">
                  <a:lumMod val="75000"/>
                </a:srgbClr>
              </a:gs>
            </a:gsLst>
            <a:lin ang="5400000" scaled="0"/>
          </a:gradFill>
          <a:ln>
            <a:solidFill>
              <a:sysClr val="windowText" lastClr="000000"/>
            </a:solidFill>
          </a:ln>
        </p:spPr>
        <p:txBody>
          <a:bodyPr wrap="square" rtlCol="0">
            <a:spAutoFit/>
          </a:bodyPr>
          <a:lstStyle/>
          <a:p>
            <a:pPr>
              <a:defRPr/>
            </a:pPr>
            <a:r>
              <a:rPr lang="en-US" sz="2000" kern="0" dirty="0">
                <a:solidFill>
                  <a:prstClr val="black"/>
                </a:solidFill>
                <a:latin typeface="Calibri" panose="020F0502020204030204"/>
              </a:rPr>
              <a:t>Operating room ~30-50% </a:t>
            </a:r>
          </a:p>
        </p:txBody>
      </p:sp>
      <p:sp>
        <p:nvSpPr>
          <p:cNvPr id="8" name="TextBox 7">
            <a:extLst>
              <a:ext uri="{FF2B5EF4-FFF2-40B4-BE49-F238E27FC236}">
                <a16:creationId xmlns:a16="http://schemas.microsoft.com/office/drawing/2014/main" id="{BE68A2E9-3BDB-709E-3993-33CCF20333AA}"/>
              </a:ext>
            </a:extLst>
          </p:cNvPr>
          <p:cNvSpPr txBox="1"/>
          <p:nvPr/>
        </p:nvSpPr>
        <p:spPr>
          <a:xfrm>
            <a:off x="8734680" y="3997861"/>
            <a:ext cx="2971336" cy="400110"/>
          </a:xfrm>
          <a:prstGeom prst="rect">
            <a:avLst/>
          </a:prstGeom>
          <a:gradFill>
            <a:gsLst>
              <a:gs pos="0">
                <a:srgbClr val="ED7D31">
                  <a:lumMod val="20000"/>
                  <a:lumOff val="80000"/>
                </a:srgbClr>
              </a:gs>
              <a:gs pos="79000">
                <a:srgbClr val="ED7D31">
                  <a:lumMod val="60000"/>
                  <a:lumOff val="40000"/>
                </a:srgbClr>
              </a:gs>
              <a:gs pos="100000">
                <a:srgbClr val="FF0000">
                  <a:alpha val="65000"/>
                </a:srgbClr>
              </a:gs>
            </a:gsLst>
            <a:lin ang="5400000" scaled="0"/>
          </a:gradFill>
          <a:ln>
            <a:solidFill>
              <a:sysClr val="windowText" lastClr="000000"/>
            </a:solidFill>
          </a:ln>
        </p:spPr>
        <p:txBody>
          <a:bodyPr wrap="square" rtlCol="0">
            <a:spAutoFit/>
          </a:bodyPr>
          <a:lstStyle/>
          <a:p>
            <a:pPr>
              <a:defRPr/>
            </a:pPr>
            <a:r>
              <a:rPr lang="en-US" sz="2000" kern="0" dirty="0">
                <a:solidFill>
                  <a:prstClr val="black"/>
                </a:solidFill>
                <a:latin typeface="Calibri" panose="020F0502020204030204"/>
              </a:rPr>
              <a:t>Anesthesia gas  ~ 5-60%</a:t>
            </a:r>
          </a:p>
        </p:txBody>
      </p:sp>
      <p:pic>
        <p:nvPicPr>
          <p:cNvPr id="10" name="Audio 9">
            <a:hlinkClick r:id="" action="ppaction://media"/>
            <a:extLst>
              <a:ext uri="{FF2B5EF4-FFF2-40B4-BE49-F238E27FC236}">
                <a16:creationId xmlns:a16="http://schemas.microsoft.com/office/drawing/2014/main" id="{A9AB65D3-8E81-9226-339A-7444DBD498BE}"/>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16126393"/>
      </p:ext>
    </p:extLst>
  </p:cSld>
  <p:clrMapOvr>
    <a:masterClrMapping/>
  </p:clrMapOvr>
  <mc:AlternateContent xmlns:mc="http://schemas.openxmlformats.org/markup-compatibility/2006" xmlns:p14="http://schemas.microsoft.com/office/powerpoint/2010/main">
    <mc:Choice Requires="p14">
      <p:transition spd="slow" p14:dur="2000" advTm="21674"/>
    </mc:Choice>
    <mc:Fallback xmlns="">
      <p:transition spd="slow" advTm="21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1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4.xml><?xml version="1.0" encoding="utf-8"?>
<p:tagLst xmlns:a="http://schemas.openxmlformats.org/drawingml/2006/main" xmlns:r="http://schemas.openxmlformats.org/officeDocument/2006/relationships" xmlns:p="http://schemas.openxmlformats.org/presentationml/2006/main">
  <p:tag name="SHAPENAME" val="5. Sourc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MTTABLE" val="Cell"/>
  <p:tag name="MTNUMBER" val="0.980830910606697"/>
  <p:tag name="LEFT" val="45"/>
  <p:tag name="TOP" val="110"/>
  <p:tag name="HEIGHT" val="113.3333"/>
  <p:tag name="WIDTH" val="425"/>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NAME" val="CustomIcon"/>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3.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xml><?xml version="1.0" encoding="utf-8"?>
<p:tagLst xmlns:a="http://schemas.openxmlformats.org/drawingml/2006/main" xmlns:r="http://schemas.openxmlformats.org/officeDocument/2006/relationships" xmlns:p="http://schemas.openxmlformats.org/presentationml/2006/main">
  <p:tag name="SHAPENAME" val="3. Subtitle"/>
</p:tagLst>
</file>

<file path=ppt/tags/tag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xml><?xml version="1.0" encoding="utf-8"?>
<p:tagLst xmlns:a="http://schemas.openxmlformats.org/drawingml/2006/main" xmlns:r="http://schemas.openxmlformats.org/officeDocument/2006/relationships" xmlns:p="http://schemas.openxmlformats.org/presentationml/2006/main">
  <p:tag name="SHAPENAME" val="5. Sourc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3366</Words>
  <Application>Microsoft Macintosh PowerPoint</Application>
  <PresentationFormat>Widescreen</PresentationFormat>
  <Paragraphs>289</Paragraphs>
  <Slides>24</Slides>
  <Notes>23</Notes>
  <HiddenSlides>0</HiddenSlides>
  <MMClips>24</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36" baseType="lpstr">
      <vt:lpstr>AdvHelv_B</vt:lpstr>
      <vt:lpstr>AdvHelv_R</vt:lpstr>
      <vt:lpstr>Aptos</vt:lpstr>
      <vt:lpstr>Arial</vt:lpstr>
      <vt:lpstr>Calibri</vt:lpstr>
      <vt:lpstr>FiraSans-SemiBold</vt:lpstr>
      <vt:lpstr>Futura PT Medium</vt:lpstr>
      <vt:lpstr>Segoe UI</vt:lpstr>
      <vt:lpstr>Symbol</vt:lpstr>
      <vt:lpstr>Times New Roman</vt:lpstr>
      <vt:lpstr>Office Theme</vt:lpstr>
      <vt:lpstr>think-cell Slide</vt:lpstr>
      <vt:lpstr>Creating Buy-in with Hospital Leadership in Surgical Sustainability</vt:lpstr>
      <vt:lpstr>PowerPoint Presentation</vt:lpstr>
      <vt:lpstr>Impact of Climate Change on Human Health</vt:lpstr>
      <vt:lpstr>PowerPoint Presentation</vt:lpstr>
      <vt:lpstr>Key facts</vt:lpstr>
      <vt:lpstr>PowerPoint Presentation</vt:lpstr>
      <vt:lpstr>The Health Care Carbon Footprint</vt:lpstr>
      <vt:lpstr>PowerPoint Presentation</vt:lpstr>
      <vt:lpstr>PowerPoint Presentation</vt:lpstr>
      <vt:lpstr>Benefits of a sustainability program</vt:lpstr>
      <vt:lpstr>Next steps for hospitals</vt:lpstr>
      <vt:lpstr>Anesthetic gases</vt:lpstr>
      <vt:lpstr>Variation in anesthesia choice</vt:lpstr>
      <vt:lpstr>Reducing desflurane use</vt:lpstr>
      <vt:lpstr>The Reprocessing Cycle</vt:lpstr>
      <vt:lpstr>PowerPoint Presentation</vt:lpstr>
      <vt:lpstr>PowerPoint Presentation</vt:lpstr>
      <vt:lpstr>Reprocessed products may  have superior quality</vt:lpstr>
      <vt:lpstr>Reprocessed device conversion</vt:lpstr>
      <vt:lpstr>PowerPoint Presentation</vt:lpstr>
      <vt:lpstr>PowerPoint Presentation</vt:lpstr>
      <vt:lpstr>PowerPoint Presentation</vt:lpstr>
      <vt:lpstr>Summary</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2025-01-20T19:06:05Z</dcterms:created>
  <dcterms:modified xsi:type="dcterms:W3CDTF">2025-08-20T16:35:37Z</dcterms:modified>
</cp:coreProperties>
</file>