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9"/>
  </p:notesMasterIdLst>
  <p:handoutMasterIdLst>
    <p:handoutMasterId r:id="rId30"/>
  </p:handoutMasterIdLst>
  <p:sldIdLst>
    <p:sldId id="271" r:id="rId6"/>
    <p:sldId id="357" r:id="rId7"/>
    <p:sldId id="358" r:id="rId8"/>
    <p:sldId id="352" r:id="rId9"/>
    <p:sldId id="408" r:id="rId10"/>
    <p:sldId id="423" r:id="rId11"/>
    <p:sldId id="398" r:id="rId12"/>
    <p:sldId id="384" r:id="rId13"/>
    <p:sldId id="422" r:id="rId14"/>
    <p:sldId id="415" r:id="rId15"/>
    <p:sldId id="416" r:id="rId16"/>
    <p:sldId id="419" r:id="rId17"/>
    <p:sldId id="420" r:id="rId18"/>
    <p:sldId id="369" r:id="rId19"/>
    <p:sldId id="409" r:id="rId20"/>
    <p:sldId id="411" r:id="rId21"/>
    <p:sldId id="412" r:id="rId22"/>
    <p:sldId id="413" r:id="rId23"/>
    <p:sldId id="417" r:id="rId24"/>
    <p:sldId id="418" r:id="rId25"/>
    <p:sldId id="421" r:id="rId26"/>
    <p:sldId id="405" r:id="rId27"/>
    <p:sldId id="29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quired Elements" id="{EBEFD4F7-5342-F942-A428-64968AF2B4E6}">
          <p14:sldIdLst>
            <p14:sldId id="271"/>
            <p14:sldId id="357"/>
            <p14:sldId id="358"/>
            <p14:sldId id="352"/>
            <p14:sldId id="408"/>
            <p14:sldId id="423"/>
            <p14:sldId id="398"/>
            <p14:sldId id="384"/>
            <p14:sldId id="422"/>
            <p14:sldId id="415"/>
            <p14:sldId id="416"/>
            <p14:sldId id="419"/>
            <p14:sldId id="420"/>
            <p14:sldId id="369"/>
            <p14:sldId id="409"/>
            <p14:sldId id="411"/>
            <p14:sldId id="412"/>
            <p14:sldId id="413"/>
            <p14:sldId id="417"/>
            <p14:sldId id="418"/>
            <p14:sldId id="421"/>
            <p14:sldId id="405"/>
            <p14:sldId id="290"/>
          </p14:sldIdLst>
        </p14:section>
        <p14:section name="Attribution Guidelines" id="{C4B63BD6-83C1-D34B-96B8-D656E7AC083B}">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BE803A-E1D0-3594-7427-9A7DFDA8A5D3}" name="Denman, Amy" initials="DA" userId="S::amy.denman@wsu.edu::dd55bf26-5a16-4d1b-b41d-01158467395a" providerId="AD"/>
  <p188:author id="{2316AAD5-270F-56FD-4CC7-915889F606EA}" name="Smith, Ariane C" initials="AS" userId="S::ariane.smith@wsu.edu::4a983047-9d1d-4b59-8352-7744076f305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A1237"/>
    <a:srgbClr val="FFFFFF"/>
    <a:srgbClr val="F4F4F4"/>
    <a:srgbClr val="C1C1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C62FCA-7EC9-134D-BBCE-5106375C24E4}" v="10" dt="2025-07-29T16:52:24.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772"/>
    <p:restoredTop sz="93587"/>
  </p:normalViewPr>
  <p:slideViewPr>
    <p:cSldViewPr snapToGrid="0">
      <p:cViewPr varScale="1">
        <p:scale>
          <a:sx n="79" d="100"/>
          <a:sy n="79" d="100"/>
        </p:scale>
        <p:origin x="224"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D5C3C6-93A8-1A45-ACFB-8884C77E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07A194-A1E0-F84A-8E1A-273D814E4E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4A7224-6803-A34E-8929-879467BA3D37}" type="datetimeFigureOut">
              <a:rPr lang="en-US" smtClean="0"/>
              <a:t>8/12/25</a:t>
            </a:fld>
            <a:endParaRPr lang="en-US"/>
          </a:p>
        </p:txBody>
      </p:sp>
      <p:sp>
        <p:nvSpPr>
          <p:cNvPr id="4" name="Footer Placeholder 3">
            <a:extLst>
              <a:ext uri="{FF2B5EF4-FFF2-40B4-BE49-F238E27FC236}">
                <a16:creationId xmlns:a16="http://schemas.microsoft.com/office/drawing/2014/main" id="{FA1BF9A6-5D64-4345-9A8B-C42E171E25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B50B8E-1D52-554D-9327-9D16641681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2C4529-8557-A94B-8AF1-02A63C020F11}" type="slidenum">
              <a:rPr lang="en-US" smtClean="0"/>
              <a:t>‹#›</a:t>
            </a:fld>
            <a:endParaRPr lang="en-US"/>
          </a:p>
        </p:txBody>
      </p:sp>
    </p:spTree>
    <p:extLst>
      <p:ext uri="{BB962C8B-B14F-4D97-AF65-F5344CB8AC3E}">
        <p14:creationId xmlns:p14="http://schemas.microsoft.com/office/powerpoint/2010/main" val="1800206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237805-86E6-FA49-A07C-AC34F5A09D52}" type="datetimeFigureOut">
              <a:rPr lang="en-US" smtClean="0"/>
              <a:t>8/12/25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D7A80-9B6B-BB4D-8DD4-98EC85D5C5BD}" type="slidenum">
              <a:rPr lang="en-US" smtClean="0"/>
              <a:t>‹#›</a:t>
            </a:fld>
            <a:endParaRPr lang="en-US"/>
          </a:p>
        </p:txBody>
      </p:sp>
    </p:spTree>
    <p:extLst>
      <p:ext uri="{BB962C8B-B14F-4D97-AF65-F5344CB8AC3E}">
        <p14:creationId xmlns:p14="http://schemas.microsoft.com/office/powerpoint/2010/main" val="2311379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module, we will discuss how </a:t>
            </a:r>
            <a:r>
              <a:rPr lang="en-US" sz="1200" b="0" i="0" u="none" strike="noStrike" kern="1200" dirty="0">
                <a:solidFill>
                  <a:schemeClr val="tx1"/>
                </a:solidFill>
                <a:effectLst/>
                <a:latin typeface="+mn-lt"/>
                <a:ea typeface="+mn-ea"/>
                <a:cs typeface="+mn-cs"/>
              </a:rPr>
              <a:t>by testing changes on a small scale and tracking your results as you go, you can see changes that are affecting the process you're trying to improve. The testing phase in the Model for Improvement, is the PDSA (Plan-Do-Study-Act). PDSA cycles allow you to conduct rapid tests of change, to grow your learning quickly while minimizing the risk of introducing a change in a complex system.</a:t>
            </a:r>
            <a:br>
              <a:rPr lang="en-US" dirty="0"/>
            </a:br>
            <a:endParaRPr lang="en-US" dirty="0"/>
          </a:p>
        </p:txBody>
      </p:sp>
      <p:sp>
        <p:nvSpPr>
          <p:cNvPr id="4" name="Slide Number Placeholder 3"/>
          <p:cNvSpPr>
            <a:spLocks noGrp="1"/>
          </p:cNvSpPr>
          <p:nvPr>
            <p:ph type="sldNum" sz="quarter" idx="5"/>
          </p:nvPr>
        </p:nvSpPr>
        <p:spPr/>
        <p:txBody>
          <a:bodyPr/>
          <a:lstStyle/>
          <a:p>
            <a:fld id="{FAED7A80-9B6B-BB4D-8DD4-98EC85D5C5BD}" type="slidenum">
              <a:rPr lang="en-US" smtClean="0"/>
              <a:t>1</a:t>
            </a:fld>
            <a:endParaRPr lang="en-US"/>
          </a:p>
        </p:txBody>
      </p:sp>
    </p:spTree>
    <p:extLst>
      <p:ext uri="{BB962C8B-B14F-4D97-AF65-F5344CB8AC3E}">
        <p14:creationId xmlns:p14="http://schemas.microsoft.com/office/powerpoint/2010/main" val="1756179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F578B-D247-90C5-1CBC-4CB11EA22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13A98-0D7B-3B4C-0AFB-83AFA17263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D46C4-27A2-724F-9762-2BB03CC194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1173BB-17FA-92EF-3D04-E74B69608614}"/>
              </a:ext>
            </a:extLst>
          </p:cNvPr>
          <p:cNvSpPr>
            <a:spLocks noGrp="1"/>
          </p:cNvSpPr>
          <p:nvPr>
            <p:ph type="sldNum" sz="quarter" idx="5"/>
          </p:nvPr>
        </p:nvSpPr>
        <p:spPr/>
        <p:txBody>
          <a:bodyPr/>
          <a:lstStyle/>
          <a:p>
            <a:fld id="{FAED7A80-9B6B-BB4D-8DD4-98EC85D5C5BD}" type="slidenum">
              <a:rPr lang="en-US" smtClean="0"/>
              <a:t>14</a:t>
            </a:fld>
            <a:endParaRPr lang="en-US"/>
          </a:p>
        </p:txBody>
      </p:sp>
    </p:spTree>
    <p:extLst>
      <p:ext uri="{BB962C8B-B14F-4D97-AF65-F5344CB8AC3E}">
        <p14:creationId xmlns:p14="http://schemas.microsoft.com/office/powerpoint/2010/main" val="1751777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Arial" panose="020B0604020202020204" pitchFamily="34" charset="0"/>
              <a:buChar char="•"/>
            </a:pPr>
            <a:r>
              <a:rPr lang="en-US" dirty="0">
                <a:solidFill>
                  <a:srgbClr val="000000"/>
                </a:solidFill>
              </a:rPr>
              <a:t>Reviewed patient satisfaction survey results and shadowed staff members. </a:t>
            </a:r>
          </a:p>
          <a:p>
            <a:pPr marL="342900" indent="-342900">
              <a:lnSpc>
                <a:spcPct val="150000"/>
              </a:lnSpc>
              <a:buFont typeface="Arial" panose="020B0604020202020204" pitchFamily="34" charset="0"/>
              <a:buChar char="•"/>
            </a:pPr>
            <a:r>
              <a:rPr lang="en-US" b="1" dirty="0">
                <a:solidFill>
                  <a:srgbClr val="000000"/>
                </a:solidFill>
              </a:rPr>
              <a:t>Set the aim for the improvement project: </a:t>
            </a:r>
            <a:r>
              <a:rPr lang="en-US" i="1" dirty="0">
                <a:solidFill>
                  <a:srgbClr val="000000"/>
                </a:solidFill>
              </a:rPr>
              <a:t>’Decrease the wait time for prescription pick-up for Suboxone patients by having zero prior authorization requests for two weeks by March 31’</a:t>
            </a:r>
          </a:p>
          <a:p>
            <a:endParaRPr lang="en-US" dirty="0"/>
          </a:p>
        </p:txBody>
      </p:sp>
      <p:sp>
        <p:nvSpPr>
          <p:cNvPr id="4" name="Slide Number Placeholder 3"/>
          <p:cNvSpPr>
            <a:spLocks noGrp="1"/>
          </p:cNvSpPr>
          <p:nvPr>
            <p:ph type="sldNum" sz="quarter" idx="5"/>
          </p:nvPr>
        </p:nvSpPr>
        <p:spPr/>
        <p:txBody>
          <a:bodyPr/>
          <a:lstStyle/>
          <a:p>
            <a:fld id="{FAED7A80-9B6B-BB4D-8DD4-98EC85D5C5BD}" type="slidenum">
              <a:rPr lang="en-US" smtClean="0"/>
              <a:t>15</a:t>
            </a:fld>
            <a:endParaRPr lang="en-US"/>
          </a:p>
        </p:txBody>
      </p:sp>
    </p:spTree>
    <p:extLst>
      <p:ext uri="{BB962C8B-B14F-4D97-AF65-F5344CB8AC3E}">
        <p14:creationId xmlns:p14="http://schemas.microsoft.com/office/powerpoint/2010/main" val="406426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AED7A80-9B6B-BB4D-8DD4-98EC85D5C5BD}" type="slidenum">
              <a:rPr lang="en-US" smtClean="0"/>
              <a:t>20</a:t>
            </a:fld>
            <a:endParaRPr lang="en-US"/>
          </a:p>
        </p:txBody>
      </p:sp>
    </p:spTree>
    <p:extLst>
      <p:ext uri="{BB962C8B-B14F-4D97-AF65-F5344CB8AC3E}">
        <p14:creationId xmlns:p14="http://schemas.microsoft.com/office/powerpoint/2010/main" val="4116112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DDDD7-DF87-5F79-DA10-322D35D72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3D85C-6EE4-BC2A-CA1D-316D555B08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6B3499-E511-517D-0185-FAE3935EF6ED}"/>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B1B30C9-635A-ABEF-B59C-6A8271BD6C00}"/>
              </a:ext>
            </a:extLst>
          </p:cNvPr>
          <p:cNvSpPr>
            <a:spLocks noGrp="1"/>
          </p:cNvSpPr>
          <p:nvPr>
            <p:ph type="sldNum" sz="quarter" idx="5"/>
          </p:nvPr>
        </p:nvSpPr>
        <p:spPr/>
        <p:txBody>
          <a:bodyPr/>
          <a:lstStyle/>
          <a:p>
            <a:fld id="{FAED7A80-9B6B-BB4D-8DD4-98EC85D5C5BD}" type="slidenum">
              <a:rPr lang="en-US" smtClean="0"/>
              <a:t>21</a:t>
            </a:fld>
            <a:endParaRPr lang="en-US"/>
          </a:p>
        </p:txBody>
      </p:sp>
    </p:spTree>
    <p:extLst>
      <p:ext uri="{BB962C8B-B14F-4D97-AF65-F5344CB8AC3E}">
        <p14:creationId xmlns:p14="http://schemas.microsoft.com/office/powerpoint/2010/main" val="2097436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39F24-02F3-AE80-ED47-60A6A8530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278208-4BAC-E15B-0684-50F380B63B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F7AAE1-9912-F87E-43C8-22F2C2EEF6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C7685F-B8B0-4F52-B102-9D0639A6BA84}"/>
              </a:ext>
            </a:extLst>
          </p:cNvPr>
          <p:cNvSpPr>
            <a:spLocks noGrp="1"/>
          </p:cNvSpPr>
          <p:nvPr>
            <p:ph type="sldNum" sz="quarter" idx="5"/>
          </p:nvPr>
        </p:nvSpPr>
        <p:spPr/>
        <p:txBody>
          <a:bodyPr/>
          <a:lstStyle/>
          <a:p>
            <a:fld id="{FAED7A80-9B6B-BB4D-8DD4-98EC85D5C5BD}" type="slidenum">
              <a:rPr lang="en-US" smtClean="0"/>
              <a:t>5</a:t>
            </a:fld>
            <a:endParaRPr lang="en-US"/>
          </a:p>
        </p:txBody>
      </p:sp>
    </p:spTree>
    <p:extLst>
      <p:ext uri="{BB962C8B-B14F-4D97-AF65-F5344CB8AC3E}">
        <p14:creationId xmlns:p14="http://schemas.microsoft.com/office/powerpoint/2010/main" val="273935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564A5-93ED-7A0E-E20A-AB101EDA6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A8F178-BEAE-41C2-CC22-63F64E478F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23CB4-5E73-2D83-2AC3-45357722E2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3077C2-A522-6A22-9A3A-58FAF777E207}"/>
              </a:ext>
            </a:extLst>
          </p:cNvPr>
          <p:cNvSpPr>
            <a:spLocks noGrp="1"/>
          </p:cNvSpPr>
          <p:nvPr>
            <p:ph type="sldNum" sz="quarter" idx="5"/>
          </p:nvPr>
        </p:nvSpPr>
        <p:spPr/>
        <p:txBody>
          <a:bodyPr/>
          <a:lstStyle/>
          <a:p>
            <a:fld id="{FAED7A80-9B6B-BB4D-8DD4-98EC85D5C5BD}" type="slidenum">
              <a:rPr lang="en-US" smtClean="0"/>
              <a:t>6</a:t>
            </a:fld>
            <a:endParaRPr lang="en-US"/>
          </a:p>
        </p:txBody>
      </p:sp>
    </p:spTree>
    <p:extLst>
      <p:ext uri="{BB962C8B-B14F-4D97-AF65-F5344CB8AC3E}">
        <p14:creationId xmlns:p14="http://schemas.microsoft.com/office/powerpoint/2010/main" val="3697866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39F24-02F3-AE80-ED47-60A6A8530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278208-4BAC-E15B-0684-50F380B63B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F7AAE1-9912-F87E-43C8-22F2C2EEF6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C7685F-B8B0-4F52-B102-9D0639A6BA84}"/>
              </a:ext>
            </a:extLst>
          </p:cNvPr>
          <p:cNvSpPr>
            <a:spLocks noGrp="1"/>
          </p:cNvSpPr>
          <p:nvPr>
            <p:ph type="sldNum" sz="quarter" idx="5"/>
          </p:nvPr>
        </p:nvSpPr>
        <p:spPr/>
        <p:txBody>
          <a:bodyPr/>
          <a:lstStyle/>
          <a:p>
            <a:fld id="{FAED7A80-9B6B-BB4D-8DD4-98EC85D5C5BD}" type="slidenum">
              <a:rPr lang="en-US" smtClean="0"/>
              <a:t>8</a:t>
            </a:fld>
            <a:endParaRPr lang="en-US"/>
          </a:p>
        </p:txBody>
      </p:sp>
    </p:spTree>
    <p:extLst>
      <p:ext uri="{BB962C8B-B14F-4D97-AF65-F5344CB8AC3E}">
        <p14:creationId xmlns:p14="http://schemas.microsoft.com/office/powerpoint/2010/main" val="273935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03F91-3426-129F-54D8-3989069C2B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B575D-5A81-E9C5-5EAD-3449FB353B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21B164-B4FD-0AB2-A9DF-9C8AD25FA1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AD7B14-B925-2FA5-2E45-9D575550198F}"/>
              </a:ext>
            </a:extLst>
          </p:cNvPr>
          <p:cNvSpPr>
            <a:spLocks noGrp="1"/>
          </p:cNvSpPr>
          <p:nvPr>
            <p:ph type="sldNum" sz="quarter" idx="5"/>
          </p:nvPr>
        </p:nvSpPr>
        <p:spPr/>
        <p:txBody>
          <a:bodyPr/>
          <a:lstStyle/>
          <a:p>
            <a:fld id="{FAED7A80-9B6B-BB4D-8DD4-98EC85D5C5BD}" type="slidenum">
              <a:rPr lang="en-US" smtClean="0"/>
              <a:t>9</a:t>
            </a:fld>
            <a:endParaRPr lang="en-US"/>
          </a:p>
        </p:txBody>
      </p:sp>
    </p:spTree>
    <p:extLst>
      <p:ext uri="{BB962C8B-B14F-4D97-AF65-F5344CB8AC3E}">
        <p14:creationId xmlns:p14="http://schemas.microsoft.com/office/powerpoint/2010/main" val="117054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F5B08-B3FF-9EC9-4611-84656FEFE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AF0AA7-BF2D-E883-FE0D-A7932CFD38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21800D-6F33-0FF5-5B94-1A9EF7F6A8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5BFD9F-0A2F-F745-89FB-8B87731055DE}"/>
              </a:ext>
            </a:extLst>
          </p:cNvPr>
          <p:cNvSpPr>
            <a:spLocks noGrp="1"/>
          </p:cNvSpPr>
          <p:nvPr>
            <p:ph type="sldNum" sz="quarter" idx="5"/>
          </p:nvPr>
        </p:nvSpPr>
        <p:spPr/>
        <p:txBody>
          <a:bodyPr/>
          <a:lstStyle/>
          <a:p>
            <a:fld id="{FAED7A80-9B6B-BB4D-8DD4-98EC85D5C5BD}" type="slidenum">
              <a:rPr lang="en-US" smtClean="0"/>
              <a:t>10</a:t>
            </a:fld>
            <a:endParaRPr lang="en-US"/>
          </a:p>
        </p:txBody>
      </p:sp>
    </p:spTree>
    <p:extLst>
      <p:ext uri="{BB962C8B-B14F-4D97-AF65-F5344CB8AC3E}">
        <p14:creationId xmlns:p14="http://schemas.microsoft.com/office/powerpoint/2010/main" val="2694504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A4A62-DD47-5D54-E1CE-49A1C7434E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BA8EC7-3FBA-F7A3-D6A4-E7DBDF113A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4855E4-3787-43E2-614F-6203737CDE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426DD2-FBAA-902A-8D11-B98DEDEB0B58}"/>
              </a:ext>
            </a:extLst>
          </p:cNvPr>
          <p:cNvSpPr>
            <a:spLocks noGrp="1"/>
          </p:cNvSpPr>
          <p:nvPr>
            <p:ph type="sldNum" sz="quarter" idx="5"/>
          </p:nvPr>
        </p:nvSpPr>
        <p:spPr/>
        <p:txBody>
          <a:bodyPr/>
          <a:lstStyle/>
          <a:p>
            <a:fld id="{FAED7A80-9B6B-BB4D-8DD4-98EC85D5C5BD}" type="slidenum">
              <a:rPr lang="en-US" smtClean="0"/>
              <a:t>11</a:t>
            </a:fld>
            <a:endParaRPr lang="en-US"/>
          </a:p>
        </p:txBody>
      </p:sp>
    </p:spTree>
    <p:extLst>
      <p:ext uri="{BB962C8B-B14F-4D97-AF65-F5344CB8AC3E}">
        <p14:creationId xmlns:p14="http://schemas.microsoft.com/office/powerpoint/2010/main" val="2911851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FDDAE-1A7E-37F8-7CAA-C087F50BFB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377D2E-E4C8-B343-2606-E80D3B7867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315C62-E0BB-B428-260A-D01D9209E2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0AA88F-DE7F-C78A-CD8A-02AB9C21B5FC}"/>
              </a:ext>
            </a:extLst>
          </p:cNvPr>
          <p:cNvSpPr>
            <a:spLocks noGrp="1"/>
          </p:cNvSpPr>
          <p:nvPr>
            <p:ph type="sldNum" sz="quarter" idx="5"/>
          </p:nvPr>
        </p:nvSpPr>
        <p:spPr/>
        <p:txBody>
          <a:bodyPr/>
          <a:lstStyle/>
          <a:p>
            <a:fld id="{FAED7A80-9B6B-BB4D-8DD4-98EC85D5C5BD}" type="slidenum">
              <a:rPr lang="en-US" smtClean="0"/>
              <a:t>12</a:t>
            </a:fld>
            <a:endParaRPr lang="en-US"/>
          </a:p>
        </p:txBody>
      </p:sp>
    </p:spTree>
    <p:extLst>
      <p:ext uri="{BB962C8B-B14F-4D97-AF65-F5344CB8AC3E}">
        <p14:creationId xmlns:p14="http://schemas.microsoft.com/office/powerpoint/2010/main" val="3135090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1E057-D39C-B53C-BC13-6BA395931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C0342-16C3-8F91-9ECA-FD27759B19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C9239A-F504-3ED8-B4D7-67BB5DBB46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A9D2DB-9A45-BCAB-7041-C0DD5AA6C848}"/>
              </a:ext>
            </a:extLst>
          </p:cNvPr>
          <p:cNvSpPr>
            <a:spLocks noGrp="1"/>
          </p:cNvSpPr>
          <p:nvPr>
            <p:ph type="sldNum" sz="quarter" idx="5"/>
          </p:nvPr>
        </p:nvSpPr>
        <p:spPr/>
        <p:txBody>
          <a:bodyPr/>
          <a:lstStyle/>
          <a:p>
            <a:fld id="{FAED7A80-9B6B-BB4D-8DD4-98EC85D5C5BD}" type="slidenum">
              <a:rPr lang="en-US" smtClean="0"/>
              <a:t>13</a:t>
            </a:fld>
            <a:endParaRPr lang="en-US"/>
          </a:p>
        </p:txBody>
      </p:sp>
    </p:spTree>
    <p:extLst>
      <p:ext uri="{BB962C8B-B14F-4D97-AF65-F5344CB8AC3E}">
        <p14:creationId xmlns:p14="http://schemas.microsoft.com/office/powerpoint/2010/main" val="3954367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EECF27-A6B8-894C-A6EE-00D80E782769}"/>
              </a:ext>
            </a:extLst>
          </p:cNvPr>
          <p:cNvSpPr/>
          <p:nvPr userDrawn="1"/>
        </p:nvSpPr>
        <p:spPr>
          <a:xfrm>
            <a:off x="0" y="0"/>
            <a:ext cx="12192000" cy="68580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62BFF7E6-38B1-8142-87F5-2B8B4EBA31E0}"/>
              </a:ext>
            </a:extLst>
          </p:cNvPr>
          <p:cNvSpPr>
            <a:spLocks noGrp="1"/>
          </p:cNvSpPr>
          <p:nvPr>
            <p:ph type="body" sz="quarter" idx="10"/>
          </p:nvPr>
        </p:nvSpPr>
        <p:spPr>
          <a:xfrm>
            <a:off x="1037431" y="3371915"/>
            <a:ext cx="10117137" cy="667594"/>
          </a:xfrm>
        </p:spPr>
        <p:txBody>
          <a:bodyPr/>
          <a:lstStyle>
            <a:lvl1pPr marL="0" indent="0" algn="ctr">
              <a:buNone/>
              <a:defRPr lang="en-US" sz="4400" b="1" i="0" kern="1200" dirty="0" smtClean="0">
                <a:solidFill>
                  <a:schemeClr val="tx2">
                    <a:lumMod val="10000"/>
                  </a:schemeClr>
                </a:solidFill>
                <a:latin typeface="Corbel" panose="020B0503020204020204" pitchFamily="34" charset="0"/>
                <a:ea typeface="+mj-ea"/>
                <a:cs typeface="+mj-cs"/>
              </a:defRPr>
            </a:lvl1pPr>
            <a:lvl2pPr marL="457200" indent="0">
              <a:buNone/>
              <a:defRPr lang="en-US" sz="4400" b="1" i="0" kern="1200" dirty="0" smtClean="0">
                <a:solidFill>
                  <a:schemeClr val="bg2"/>
                </a:solidFill>
                <a:latin typeface="Corbel" panose="020B0503020204020204" pitchFamily="34" charset="0"/>
                <a:ea typeface="+mj-ea"/>
                <a:cs typeface="+mj-cs"/>
              </a:defRPr>
            </a:lvl2pPr>
          </a:lstStyle>
          <a:p>
            <a:pPr lvl="0"/>
            <a:r>
              <a:rPr lang="en-US"/>
              <a:t>Click to edit Master text styles</a:t>
            </a:r>
          </a:p>
        </p:txBody>
      </p:sp>
      <p:sp>
        <p:nvSpPr>
          <p:cNvPr id="8" name="Text Placeholder 7">
            <a:extLst>
              <a:ext uri="{FF2B5EF4-FFF2-40B4-BE49-F238E27FC236}">
                <a16:creationId xmlns:a16="http://schemas.microsoft.com/office/drawing/2014/main" id="{E22E3A38-7C06-B944-982B-213A7E3D3D4A}"/>
              </a:ext>
            </a:extLst>
          </p:cNvPr>
          <p:cNvSpPr>
            <a:spLocks noGrp="1"/>
          </p:cNvSpPr>
          <p:nvPr>
            <p:ph type="body" sz="quarter" idx="11"/>
          </p:nvPr>
        </p:nvSpPr>
        <p:spPr>
          <a:xfrm>
            <a:off x="2451099" y="4184714"/>
            <a:ext cx="7289800" cy="773112"/>
          </a:xfrm>
        </p:spPr>
        <p:txBody>
          <a:bodyPr/>
          <a:lstStyle>
            <a:lvl1pPr marL="0" indent="0" algn="ctr">
              <a:buNone/>
              <a:defRPr>
                <a:solidFill>
                  <a:schemeClr val="tx2">
                    <a:lumMod val="50000"/>
                  </a:schemeClr>
                </a:solidFill>
              </a:defRPr>
            </a:lvl1pPr>
            <a:lvl2pPr marL="457200" indent="0">
              <a:buNone/>
              <a:defRPr/>
            </a:lvl2pPr>
          </a:lstStyle>
          <a:p>
            <a:pPr lvl="0"/>
            <a:r>
              <a:rPr lang="en-US"/>
              <a:t>Click to edit Master text styles</a:t>
            </a:r>
          </a:p>
        </p:txBody>
      </p:sp>
      <p:sp>
        <p:nvSpPr>
          <p:cNvPr id="6" name="Text Placeholder 4">
            <a:extLst>
              <a:ext uri="{FF2B5EF4-FFF2-40B4-BE49-F238E27FC236}">
                <a16:creationId xmlns:a16="http://schemas.microsoft.com/office/drawing/2014/main" id="{87E77824-34AF-197B-FDBB-F0BE45F59E99}"/>
              </a:ext>
            </a:extLst>
          </p:cNvPr>
          <p:cNvSpPr>
            <a:spLocks noGrp="1"/>
          </p:cNvSpPr>
          <p:nvPr>
            <p:ph type="body" sz="quarter" idx="12"/>
          </p:nvPr>
        </p:nvSpPr>
        <p:spPr>
          <a:xfrm>
            <a:off x="1037431" y="5272425"/>
            <a:ext cx="10117137" cy="411916"/>
          </a:xfrm>
        </p:spPr>
        <p:txBody>
          <a:bodyPr>
            <a:normAutofit/>
          </a:bodyPr>
          <a:lstStyle>
            <a:lvl1pPr marL="0" indent="0" algn="ctr">
              <a:buNone/>
              <a:defRPr lang="en-US" sz="2200" b="1" i="0" kern="1200" baseline="0" dirty="0" smtClean="0">
                <a:solidFill>
                  <a:schemeClr val="tx2">
                    <a:lumMod val="10000"/>
                  </a:schemeClr>
                </a:solidFill>
                <a:latin typeface="Corbel" panose="020B0503020204020204" pitchFamily="34" charset="0"/>
                <a:ea typeface="+mj-ea"/>
                <a:cs typeface="+mj-cs"/>
              </a:defRPr>
            </a:lvl1pPr>
            <a:lvl2pPr marL="457200" indent="0">
              <a:buNone/>
              <a:defRPr lang="en-US" sz="4400" b="1" i="0" kern="1200" dirty="0" smtClean="0">
                <a:solidFill>
                  <a:schemeClr val="bg2"/>
                </a:solidFill>
                <a:latin typeface="Corbel" panose="020B0503020204020204" pitchFamily="34" charset="0"/>
                <a:ea typeface="+mj-ea"/>
                <a:cs typeface="+mj-cs"/>
              </a:defRPr>
            </a:lvl2pPr>
          </a:lstStyle>
          <a:p>
            <a:pPr lvl="0"/>
            <a:r>
              <a:rPr lang="en-US"/>
              <a:t>Click to edit Master text styles</a:t>
            </a:r>
          </a:p>
        </p:txBody>
      </p:sp>
      <p:sp>
        <p:nvSpPr>
          <p:cNvPr id="9" name="Text Placeholder 7">
            <a:extLst>
              <a:ext uri="{FF2B5EF4-FFF2-40B4-BE49-F238E27FC236}">
                <a16:creationId xmlns:a16="http://schemas.microsoft.com/office/drawing/2014/main" id="{4582775C-C5C9-8799-3195-A39B9BC31C39}"/>
              </a:ext>
            </a:extLst>
          </p:cNvPr>
          <p:cNvSpPr>
            <a:spLocks noGrp="1"/>
          </p:cNvSpPr>
          <p:nvPr>
            <p:ph type="body" sz="quarter" idx="13"/>
          </p:nvPr>
        </p:nvSpPr>
        <p:spPr>
          <a:xfrm>
            <a:off x="2451099" y="5722155"/>
            <a:ext cx="7289800" cy="773112"/>
          </a:xfrm>
        </p:spPr>
        <p:txBody>
          <a:bodyPr>
            <a:normAutofit/>
          </a:bodyPr>
          <a:lstStyle>
            <a:lvl1pPr marL="0" indent="0" algn="ctr">
              <a:buNone/>
              <a:defRPr sz="1800" baseline="0">
                <a:solidFill>
                  <a:schemeClr val="tx2">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403927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hasCustomPrompt="1"/>
          </p:nvPr>
        </p:nvSpPr>
        <p:spPr>
          <a:xfrm>
            <a:off x="4587934" y="711799"/>
            <a:ext cx="6657582" cy="2577741"/>
          </a:xfrm>
        </p:spPr>
        <p:txBody>
          <a:bodyPr>
            <a:normAutofit/>
          </a:bodyPr>
          <a:lstStyle>
            <a:lvl1pPr marL="0" indent="0">
              <a:buNone/>
              <a:defRPr sz="1800" baseline="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Please list any potential conflicts that you may have (e.g., consultant for a company whose drug will be discussed). If you have no disclosures, please state “None.”</a:t>
            </a:r>
          </a:p>
          <a:p>
            <a:pPr lvl="0"/>
            <a:endParaRPr lang="en-US"/>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hasCustomPrompt="1"/>
          </p:nvPr>
        </p:nvSpPr>
        <p:spPr>
          <a:xfrm>
            <a:off x="730370" y="959090"/>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Disclosure</a:t>
            </a:r>
          </a:p>
        </p:txBody>
      </p:sp>
      <p:sp>
        <p:nvSpPr>
          <p:cNvPr id="5" name="Text Placeholder 12">
            <a:extLst>
              <a:ext uri="{FF2B5EF4-FFF2-40B4-BE49-F238E27FC236}">
                <a16:creationId xmlns:a16="http://schemas.microsoft.com/office/drawing/2014/main" id="{905FCBA8-592F-7279-C44E-CB8BB58D4157}"/>
              </a:ext>
            </a:extLst>
          </p:cNvPr>
          <p:cNvSpPr>
            <a:spLocks noGrp="1"/>
          </p:cNvSpPr>
          <p:nvPr>
            <p:ph type="body" sz="quarter" idx="14" hasCustomPrompt="1"/>
          </p:nvPr>
        </p:nvSpPr>
        <p:spPr>
          <a:xfrm>
            <a:off x="730369" y="3561566"/>
            <a:ext cx="3657600" cy="617879"/>
          </a:xfrm>
        </p:spPr>
        <p:txBody>
          <a:bodyPr>
            <a:normAutofit/>
          </a:bodyPr>
          <a:lstStyle>
            <a:lvl1pPr marL="0" indent="0" algn="r">
              <a:buFontTx/>
              <a:buNone/>
              <a:defRPr lang="en-US" sz="1600" b="0" kern="1200" cap="all" spc="200" baseline="0" dirty="0">
                <a:solidFill>
                  <a:schemeClr val="bg2"/>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Use statement</a:t>
            </a:r>
          </a:p>
        </p:txBody>
      </p:sp>
      <p:sp>
        <p:nvSpPr>
          <p:cNvPr id="6" name="Text Placeholder 10">
            <a:extLst>
              <a:ext uri="{FF2B5EF4-FFF2-40B4-BE49-F238E27FC236}">
                <a16:creationId xmlns:a16="http://schemas.microsoft.com/office/drawing/2014/main" id="{CF11F04C-810B-FBEC-CB90-892BF30BB3B3}"/>
              </a:ext>
            </a:extLst>
          </p:cNvPr>
          <p:cNvSpPr>
            <a:spLocks noGrp="1"/>
          </p:cNvSpPr>
          <p:nvPr>
            <p:ph type="body" sz="quarter" idx="15" hasCustomPrompt="1"/>
          </p:nvPr>
        </p:nvSpPr>
        <p:spPr>
          <a:xfrm>
            <a:off x="4587934" y="3568462"/>
            <a:ext cx="6657582" cy="2720462"/>
          </a:xfrm>
        </p:spPr>
        <p:txBody>
          <a:bodyPr>
            <a:noAutofit/>
          </a:bodyPr>
          <a:lstStyle>
            <a:lvl1pPr marL="0" indent="0">
              <a:buNone/>
              <a:defRPr sz="1600" baseline="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r>
              <a:rPr lang="en-US">
                <a:latin typeface="Corbel" panose="020B0503020204020204" pitchFamily="34" charset="0"/>
              </a:rPr>
              <a:t>WARNING: COPYRIGHT RESTRICTIONS This course content and all writings and materials provided to you at the Elson S. Floyd College of Medicine are protected by federal copyright law and Washington State University policy. The content is copyrighted by the Washington State University Board of Regents or licensed to the Elson S. Floyd College of Medicine by the copyright owner. Limited access to this content is given for personal academic study and review purposes of registered students and faculty of Elson S. Floyd College of Medicine. You shall not otherwise copy, share, distribute, modify, transmit, upload, post, republish, reuse, sell, gift, rent, lend or otherwise disseminate any portion of this course content without permission in writing, signed by an individual authorized by Washington State University.</a:t>
            </a:r>
          </a:p>
        </p:txBody>
      </p:sp>
    </p:spTree>
    <p:extLst>
      <p:ext uri="{BB962C8B-B14F-4D97-AF65-F5344CB8AC3E}">
        <p14:creationId xmlns:p14="http://schemas.microsoft.com/office/powerpoint/2010/main" val="1978765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91565E-08D0-C9FE-DEC4-53CF1D58BDF6}"/>
              </a:ext>
            </a:extLst>
          </p:cNvPr>
          <p:cNvSpPr>
            <a:spLocks noGrp="1"/>
          </p:cNvSpPr>
          <p:nvPr>
            <p:ph type="ctrTitle"/>
          </p:nvPr>
        </p:nvSpPr>
        <p:spPr>
          <a:xfrm>
            <a:off x="548640" y="226422"/>
            <a:ext cx="7077456" cy="914400"/>
          </a:xfrm>
        </p:spPr>
        <p:txBody>
          <a:bodyPr lIns="0" rIns="0">
            <a:noAutofit/>
          </a:bodyPr>
          <a:lstStyle/>
          <a:p>
            <a:pPr algn="l"/>
            <a:r>
              <a:rPr lang="en-US" b="1" spc="-150">
                <a:solidFill>
                  <a:schemeClr val="tx1">
                    <a:lumMod val="75000"/>
                    <a:lumOff val="25000"/>
                  </a:schemeClr>
                </a:solidFill>
                <a:latin typeface="Corbel" panose="020B0503020204020204" pitchFamily="34" charset="0"/>
                <a:cs typeface="Calibri" panose="020F0502020204030204" pitchFamily="34" charset="0"/>
              </a:rPr>
              <a:t>Click here for heading</a:t>
            </a:r>
          </a:p>
        </p:txBody>
      </p:sp>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18" name="Text Placeholder 17">
            <a:extLst>
              <a:ext uri="{FF2B5EF4-FFF2-40B4-BE49-F238E27FC236}">
                <a16:creationId xmlns:a16="http://schemas.microsoft.com/office/drawing/2014/main" id="{AE4C842D-4A8F-3148-FC43-3BC97357ADDF}"/>
              </a:ext>
            </a:extLst>
          </p:cNvPr>
          <p:cNvSpPr>
            <a:spLocks noGrp="1"/>
          </p:cNvSpPr>
          <p:nvPr>
            <p:ph type="body" sz="quarter" idx="10" hasCustomPrompt="1"/>
          </p:nvPr>
        </p:nvSpPr>
        <p:spPr>
          <a:xfrm>
            <a:off x="548640" y="1828800"/>
            <a:ext cx="8238744" cy="4343400"/>
          </a:xfrm>
        </p:spPr>
        <p:txBody>
          <a:bodyPr>
            <a:normAutofit/>
          </a:bodyPr>
          <a:lstStyle>
            <a:lvl1pPr marL="347472" indent="-347472">
              <a:buFont typeface="+mj-lt"/>
              <a:buAutoNum type="arabicPeriod"/>
              <a:defRPr sz="2400" baseline="0">
                <a:solidFill>
                  <a:schemeClr val="bg2"/>
                </a:solidFill>
              </a:defRPr>
            </a:lvl1pPr>
          </a:lstStyle>
          <a:p>
            <a:pPr lvl="0"/>
            <a:r>
              <a:rPr lang="en-US"/>
              <a:t>Objectives on this slide must match the objectives as provided in </a:t>
            </a:r>
            <a:r>
              <a:rPr lang="en-US" err="1"/>
              <a:t>E.Flo</a:t>
            </a:r>
            <a:r>
              <a:rPr lang="en-US"/>
              <a:t> MD.</a:t>
            </a:r>
          </a:p>
        </p:txBody>
      </p:sp>
    </p:spTree>
    <p:extLst>
      <p:ext uri="{BB962C8B-B14F-4D97-AF65-F5344CB8AC3E}">
        <p14:creationId xmlns:p14="http://schemas.microsoft.com/office/powerpoint/2010/main" val="4268506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plai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91565E-08D0-C9FE-DEC4-53CF1D58BDF6}"/>
              </a:ext>
            </a:extLst>
          </p:cNvPr>
          <p:cNvSpPr>
            <a:spLocks noGrp="1"/>
          </p:cNvSpPr>
          <p:nvPr>
            <p:ph type="ctrTitle" hasCustomPrompt="1"/>
          </p:nvPr>
        </p:nvSpPr>
        <p:spPr>
          <a:xfrm>
            <a:off x="548640" y="217707"/>
            <a:ext cx="7077456" cy="914400"/>
          </a:xfrm>
        </p:spPr>
        <p:txBody>
          <a:bodyPr lIns="0" rIns="0">
            <a:noAutofit/>
          </a:bodyPr>
          <a:lstStyle/>
          <a:p>
            <a:pPr algn="l"/>
            <a:r>
              <a:rPr lang="en-US" b="1" spc="-150">
                <a:solidFill>
                  <a:schemeClr val="tx1">
                    <a:lumMod val="75000"/>
                    <a:lumOff val="25000"/>
                  </a:schemeClr>
                </a:solidFill>
                <a:latin typeface="Corbel" panose="020B0503020204020204" pitchFamily="34" charset="0"/>
                <a:cs typeface="Calibri" panose="020F0502020204030204" pitchFamily="34" charset="0"/>
              </a:rPr>
              <a:t>Content</a:t>
            </a:r>
          </a:p>
        </p:txBody>
      </p:sp>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18" name="Text Placeholder 17">
            <a:extLst>
              <a:ext uri="{FF2B5EF4-FFF2-40B4-BE49-F238E27FC236}">
                <a16:creationId xmlns:a16="http://schemas.microsoft.com/office/drawing/2014/main" id="{AE4C842D-4A8F-3148-FC43-3BC97357ADDF}"/>
              </a:ext>
            </a:extLst>
          </p:cNvPr>
          <p:cNvSpPr>
            <a:spLocks noGrp="1"/>
          </p:cNvSpPr>
          <p:nvPr>
            <p:ph type="body" sz="quarter" idx="10"/>
          </p:nvPr>
        </p:nvSpPr>
        <p:spPr>
          <a:xfrm>
            <a:off x="548640" y="1828799"/>
            <a:ext cx="9406467" cy="4343400"/>
          </a:xfrm>
        </p:spPr>
        <p:txBody>
          <a:bodyPr>
            <a:normAutofit/>
          </a:bodyPr>
          <a:lstStyle>
            <a:lvl1pPr marL="0" indent="0">
              <a:buFontTx/>
              <a:buNone/>
              <a:defRPr sz="2400" baseline="0">
                <a:solidFill>
                  <a:schemeClr val="bg2">
                    <a:lumMod val="40000"/>
                    <a:lumOff val="60000"/>
                  </a:schemeClr>
                </a:solidFill>
              </a:defRPr>
            </a:lvl1pPr>
          </a:lstStyle>
          <a:p>
            <a:pPr lvl="0"/>
            <a:endParaRPr lang="en-US"/>
          </a:p>
        </p:txBody>
      </p:sp>
    </p:spTree>
    <p:extLst>
      <p:ext uri="{BB962C8B-B14F-4D97-AF65-F5344CB8AC3E}">
        <p14:creationId xmlns:p14="http://schemas.microsoft.com/office/powerpoint/2010/main" val="29870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_plai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91565E-08D0-C9FE-DEC4-53CF1D58BDF6}"/>
              </a:ext>
            </a:extLst>
          </p:cNvPr>
          <p:cNvSpPr>
            <a:spLocks noGrp="1"/>
          </p:cNvSpPr>
          <p:nvPr>
            <p:ph type="ctrTitle" hasCustomPrompt="1"/>
          </p:nvPr>
        </p:nvSpPr>
        <p:spPr>
          <a:xfrm>
            <a:off x="548640" y="217707"/>
            <a:ext cx="7077456" cy="914400"/>
          </a:xfrm>
        </p:spPr>
        <p:txBody>
          <a:bodyPr lIns="0" rIns="0">
            <a:noAutofit/>
          </a:bodyPr>
          <a:lstStyle/>
          <a:p>
            <a:pPr algn="l"/>
            <a:r>
              <a:rPr lang="en-US" b="1" spc="-150">
                <a:solidFill>
                  <a:schemeClr val="tx1">
                    <a:lumMod val="75000"/>
                    <a:lumOff val="25000"/>
                  </a:schemeClr>
                </a:solidFill>
                <a:latin typeface="Corbel" panose="020B0503020204020204" pitchFamily="34" charset="0"/>
                <a:cs typeface="Calibri" panose="020F0502020204030204" pitchFamily="34" charset="0"/>
              </a:rPr>
              <a:t>Content</a:t>
            </a:r>
          </a:p>
        </p:txBody>
      </p:sp>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18" name="Text Placeholder 17">
            <a:extLst>
              <a:ext uri="{FF2B5EF4-FFF2-40B4-BE49-F238E27FC236}">
                <a16:creationId xmlns:a16="http://schemas.microsoft.com/office/drawing/2014/main" id="{AE4C842D-4A8F-3148-FC43-3BC97357ADDF}"/>
              </a:ext>
            </a:extLst>
          </p:cNvPr>
          <p:cNvSpPr>
            <a:spLocks noGrp="1"/>
          </p:cNvSpPr>
          <p:nvPr>
            <p:ph type="body" sz="quarter" idx="10"/>
          </p:nvPr>
        </p:nvSpPr>
        <p:spPr>
          <a:xfrm>
            <a:off x="548640" y="1828799"/>
            <a:ext cx="5349240" cy="4343400"/>
          </a:xfrm>
        </p:spPr>
        <p:txBody>
          <a:bodyPr>
            <a:normAutofit/>
          </a:bodyPr>
          <a:lstStyle>
            <a:lvl1pPr marL="0" indent="0">
              <a:buFontTx/>
              <a:buNone/>
              <a:defRPr sz="2400" baseline="0">
                <a:solidFill>
                  <a:schemeClr val="bg2">
                    <a:lumMod val="40000"/>
                    <a:lumOff val="60000"/>
                  </a:schemeClr>
                </a:solidFill>
              </a:defRPr>
            </a:lvl1pPr>
          </a:lstStyle>
          <a:p>
            <a:pPr lvl="0"/>
            <a:endParaRPr lang="en-US"/>
          </a:p>
        </p:txBody>
      </p:sp>
      <p:sp>
        <p:nvSpPr>
          <p:cNvPr id="2" name="Text Placeholder 17">
            <a:extLst>
              <a:ext uri="{FF2B5EF4-FFF2-40B4-BE49-F238E27FC236}">
                <a16:creationId xmlns:a16="http://schemas.microsoft.com/office/drawing/2014/main" id="{08E7C7E7-67BC-0E86-CC6C-3F3D80850F11}"/>
              </a:ext>
            </a:extLst>
          </p:cNvPr>
          <p:cNvSpPr>
            <a:spLocks noGrp="1"/>
          </p:cNvSpPr>
          <p:nvPr>
            <p:ph type="body" sz="quarter" idx="11"/>
          </p:nvPr>
        </p:nvSpPr>
        <p:spPr>
          <a:xfrm>
            <a:off x="6403568" y="1825257"/>
            <a:ext cx="5349240" cy="4343400"/>
          </a:xfrm>
        </p:spPr>
        <p:txBody>
          <a:bodyPr>
            <a:normAutofit/>
          </a:bodyPr>
          <a:lstStyle>
            <a:lvl1pPr marL="0" indent="0">
              <a:buFontTx/>
              <a:buNone/>
              <a:defRPr sz="2400" baseline="0">
                <a:solidFill>
                  <a:schemeClr val="bg2">
                    <a:lumMod val="40000"/>
                    <a:lumOff val="60000"/>
                  </a:schemeClr>
                </a:solidFill>
              </a:defRPr>
            </a:lvl1pPr>
          </a:lstStyle>
          <a:p>
            <a:pPr lvl="0"/>
            <a:endParaRPr lang="en-US"/>
          </a:p>
        </p:txBody>
      </p:sp>
    </p:spTree>
    <p:extLst>
      <p:ext uri="{BB962C8B-B14F-4D97-AF65-F5344CB8AC3E}">
        <p14:creationId xmlns:p14="http://schemas.microsoft.com/office/powerpoint/2010/main" val="2749254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_plai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Tree>
    <p:extLst>
      <p:ext uri="{BB962C8B-B14F-4D97-AF65-F5344CB8AC3E}">
        <p14:creationId xmlns:p14="http://schemas.microsoft.com/office/powerpoint/2010/main" val="1843702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_plai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91565E-08D0-C9FE-DEC4-53CF1D58BDF6}"/>
              </a:ext>
            </a:extLst>
          </p:cNvPr>
          <p:cNvSpPr>
            <a:spLocks noGrp="1"/>
          </p:cNvSpPr>
          <p:nvPr>
            <p:ph type="ctrTitle" hasCustomPrompt="1"/>
          </p:nvPr>
        </p:nvSpPr>
        <p:spPr>
          <a:xfrm>
            <a:off x="548640" y="219456"/>
            <a:ext cx="7077456" cy="914400"/>
          </a:xfrm>
        </p:spPr>
        <p:txBody>
          <a:bodyPr lIns="0" rIns="0">
            <a:noAutofit/>
          </a:bodyPr>
          <a:lstStyle/>
          <a:p>
            <a:pPr algn="l"/>
            <a:r>
              <a:rPr lang="en-US" b="1" spc="-150">
                <a:solidFill>
                  <a:schemeClr val="tx1">
                    <a:lumMod val="75000"/>
                    <a:lumOff val="25000"/>
                  </a:schemeClr>
                </a:solidFill>
                <a:latin typeface="Corbel" panose="020B0503020204020204" pitchFamily="34" charset="0"/>
                <a:cs typeface="Calibri" panose="020F0502020204030204" pitchFamily="34" charset="0"/>
              </a:rPr>
              <a:t>Content</a:t>
            </a:r>
          </a:p>
        </p:txBody>
      </p:sp>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2" name="Text Placeholder 17">
            <a:extLst>
              <a:ext uri="{FF2B5EF4-FFF2-40B4-BE49-F238E27FC236}">
                <a16:creationId xmlns:a16="http://schemas.microsoft.com/office/drawing/2014/main" id="{08E7C7E7-67BC-0E86-CC6C-3F3D80850F11}"/>
              </a:ext>
            </a:extLst>
          </p:cNvPr>
          <p:cNvSpPr>
            <a:spLocks noGrp="1"/>
          </p:cNvSpPr>
          <p:nvPr>
            <p:ph type="body" sz="quarter" idx="11"/>
          </p:nvPr>
        </p:nvSpPr>
        <p:spPr>
          <a:xfrm>
            <a:off x="6304748" y="1825257"/>
            <a:ext cx="5349240" cy="4343400"/>
          </a:xfrm>
        </p:spPr>
        <p:txBody>
          <a:bodyPr>
            <a:normAutofit/>
          </a:bodyPr>
          <a:lstStyle>
            <a:lvl1pPr marL="0" indent="0">
              <a:buFontTx/>
              <a:buNone/>
              <a:defRPr sz="2400" baseline="0">
                <a:solidFill>
                  <a:schemeClr val="bg2">
                    <a:lumMod val="40000"/>
                    <a:lumOff val="60000"/>
                  </a:schemeClr>
                </a:solidFill>
              </a:defRPr>
            </a:lvl1pPr>
          </a:lstStyle>
          <a:p>
            <a:pPr lvl="0"/>
            <a:endParaRPr lang="en-US"/>
          </a:p>
        </p:txBody>
      </p:sp>
      <p:sp>
        <p:nvSpPr>
          <p:cNvPr id="4" name="Picture Placeholder 2">
            <a:extLst>
              <a:ext uri="{FF2B5EF4-FFF2-40B4-BE49-F238E27FC236}">
                <a16:creationId xmlns:a16="http://schemas.microsoft.com/office/drawing/2014/main" id="{4A9DCFE2-60FD-3940-95E1-4332BD4A27DD}"/>
              </a:ext>
            </a:extLst>
          </p:cNvPr>
          <p:cNvSpPr>
            <a:spLocks noGrp="1"/>
          </p:cNvSpPr>
          <p:nvPr>
            <p:ph type="pic" sz="quarter" idx="12"/>
          </p:nvPr>
        </p:nvSpPr>
        <p:spPr>
          <a:xfrm>
            <a:off x="548640" y="1828800"/>
            <a:ext cx="5349240" cy="4232885"/>
          </a:xfrm>
        </p:spPr>
        <p:txBody>
          <a:bodyPr/>
          <a:lstStyle/>
          <a:p>
            <a:endParaRPr lang="en-US"/>
          </a:p>
        </p:txBody>
      </p:sp>
    </p:spTree>
    <p:extLst>
      <p:ext uri="{BB962C8B-B14F-4D97-AF65-F5344CB8AC3E}">
        <p14:creationId xmlns:p14="http://schemas.microsoft.com/office/powerpoint/2010/main" val="2582222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ntent_plai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Tree>
    <p:extLst>
      <p:ext uri="{BB962C8B-B14F-4D97-AF65-F5344CB8AC3E}">
        <p14:creationId xmlns:p14="http://schemas.microsoft.com/office/powerpoint/2010/main" val="2835960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ference lis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91565E-08D0-C9FE-DEC4-53CF1D58BDF6}"/>
              </a:ext>
            </a:extLst>
          </p:cNvPr>
          <p:cNvSpPr>
            <a:spLocks noGrp="1"/>
          </p:cNvSpPr>
          <p:nvPr>
            <p:ph type="ctrTitle"/>
          </p:nvPr>
        </p:nvSpPr>
        <p:spPr>
          <a:xfrm>
            <a:off x="548640" y="216345"/>
            <a:ext cx="7077456" cy="914400"/>
          </a:xfrm>
        </p:spPr>
        <p:txBody>
          <a:bodyPr lIns="0" rIns="0">
            <a:noAutofit/>
          </a:bodyPr>
          <a:lstStyle/>
          <a:p>
            <a:pPr algn="l"/>
            <a:r>
              <a:rPr lang="en-US" b="1" spc="-150">
                <a:solidFill>
                  <a:schemeClr val="tx1">
                    <a:lumMod val="75000"/>
                    <a:lumOff val="25000"/>
                  </a:schemeClr>
                </a:solidFill>
                <a:latin typeface="Corbel" panose="020B0503020204020204" pitchFamily="34" charset="0"/>
                <a:cs typeface="Calibri" panose="020F0502020204030204" pitchFamily="34" charset="0"/>
              </a:rPr>
              <a:t>Click here for heading</a:t>
            </a:r>
          </a:p>
        </p:txBody>
      </p:sp>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18" name="Text Placeholder 17">
            <a:extLst>
              <a:ext uri="{FF2B5EF4-FFF2-40B4-BE49-F238E27FC236}">
                <a16:creationId xmlns:a16="http://schemas.microsoft.com/office/drawing/2014/main" id="{AE4C842D-4A8F-3148-FC43-3BC97357ADDF}"/>
              </a:ext>
            </a:extLst>
          </p:cNvPr>
          <p:cNvSpPr>
            <a:spLocks noGrp="1"/>
          </p:cNvSpPr>
          <p:nvPr>
            <p:ph type="body" sz="quarter" idx="10" hasCustomPrompt="1"/>
          </p:nvPr>
        </p:nvSpPr>
        <p:spPr>
          <a:xfrm>
            <a:off x="548640" y="1828800"/>
            <a:ext cx="8238744" cy="4343400"/>
          </a:xfrm>
        </p:spPr>
        <p:txBody>
          <a:bodyPr>
            <a:normAutofit/>
          </a:bodyPr>
          <a:lstStyle>
            <a:lvl1pPr marL="347472" indent="-347472">
              <a:spcBef>
                <a:spcPts val="1000"/>
              </a:spcBef>
              <a:buFont typeface="+mj-lt"/>
              <a:buAutoNum type="arabicPeriod"/>
              <a:defRPr sz="2400" baseline="0">
                <a:solidFill>
                  <a:schemeClr val="bg2">
                    <a:lumMod val="40000"/>
                    <a:lumOff val="60000"/>
                  </a:schemeClr>
                </a:solidFill>
              </a:defRPr>
            </a:lvl1pPr>
            <a:lvl2pPr marL="457200" indent="0">
              <a:spcBef>
                <a:spcPts val="1000"/>
              </a:spcBef>
              <a:buNone/>
              <a:defRPr/>
            </a:lvl2pPr>
          </a:lstStyle>
          <a:p>
            <a:pPr lvl="0"/>
            <a:r>
              <a:rPr lang="en-US" sz="2400"/>
              <a:t>Author(s). Chapter title. In Editor(s). Book Title. [Edition number, if it is the second edition or above] ed. City, State (or country) of publisher: Publisher’s name; copyright year. URL. Accessed [date].</a:t>
            </a:r>
          </a:p>
          <a:p>
            <a:pPr lvl="0"/>
            <a:r>
              <a:rPr lang="en-US" sz="2400"/>
              <a:t>Author(s). Title Journal name [using National Library of Medicine abbreviations]. </a:t>
            </a:r>
            <a:r>
              <a:rPr lang="en-US" sz="2400" err="1"/>
              <a:t>Year;vol</a:t>
            </a:r>
            <a:r>
              <a:rPr lang="en-US" sz="2400"/>
              <a:t>.(issue):inclusive pages. URL. Published [date]. Updated [date]. Accessed [date].</a:t>
            </a:r>
          </a:p>
        </p:txBody>
      </p:sp>
    </p:spTree>
    <p:extLst>
      <p:ext uri="{BB962C8B-B14F-4D97-AF65-F5344CB8AC3E}">
        <p14:creationId xmlns:p14="http://schemas.microsoft.com/office/powerpoint/2010/main" val="2142003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528"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61DD6B-3CA3-EF45-8AA4-16946867C592}"/>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2901049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61DD6B-3CA3-EF45-8AA4-16946867C592}"/>
              </a:ext>
            </a:extLst>
          </p:cNvPr>
          <p:cNvSpPr>
            <a:spLocks noGrp="1"/>
          </p:cNvSpPr>
          <p:nvPr>
            <p:ph type="pic" sz="quarter" idx="10"/>
          </p:nvPr>
        </p:nvSpPr>
        <p:spPr>
          <a:xfrm>
            <a:off x="1144514" y="944679"/>
            <a:ext cx="4226830" cy="4232885"/>
          </a:xfrm>
        </p:spPr>
        <p:txBody>
          <a:bodyPr/>
          <a:lstStyle/>
          <a:p>
            <a:endParaRPr lang="en-US"/>
          </a:p>
        </p:txBody>
      </p:sp>
      <p:sp>
        <p:nvSpPr>
          <p:cNvPr id="4" name="Text Placeholder 3">
            <a:extLst>
              <a:ext uri="{FF2B5EF4-FFF2-40B4-BE49-F238E27FC236}">
                <a16:creationId xmlns:a16="http://schemas.microsoft.com/office/drawing/2014/main" id="{76638878-0B70-5D44-92FE-DBDD7867E77F}"/>
              </a:ext>
            </a:extLst>
          </p:cNvPr>
          <p:cNvSpPr>
            <a:spLocks noGrp="1"/>
          </p:cNvSpPr>
          <p:nvPr>
            <p:ph type="body" sz="quarter" idx="11"/>
          </p:nvPr>
        </p:nvSpPr>
        <p:spPr>
          <a:xfrm>
            <a:off x="5897563" y="2428875"/>
            <a:ext cx="2095500" cy="2747963"/>
          </a:xfrm>
        </p:spPr>
        <p:txBody>
          <a:bodyPr/>
          <a:lstStyle/>
          <a:p>
            <a:pPr lvl="0"/>
            <a:r>
              <a:rPr lang="en-US"/>
              <a:t>Click to edit Master text styles</a:t>
            </a:r>
          </a:p>
        </p:txBody>
      </p:sp>
      <p:sp>
        <p:nvSpPr>
          <p:cNvPr id="5" name="Text Placeholder 3">
            <a:extLst>
              <a:ext uri="{FF2B5EF4-FFF2-40B4-BE49-F238E27FC236}">
                <a16:creationId xmlns:a16="http://schemas.microsoft.com/office/drawing/2014/main" id="{2BAFDFCC-C1B4-C84F-BF82-3610B35747E4}"/>
              </a:ext>
            </a:extLst>
          </p:cNvPr>
          <p:cNvSpPr>
            <a:spLocks noGrp="1"/>
          </p:cNvSpPr>
          <p:nvPr>
            <p:ph type="body" sz="quarter" idx="12"/>
          </p:nvPr>
        </p:nvSpPr>
        <p:spPr>
          <a:xfrm>
            <a:off x="8277425" y="2428875"/>
            <a:ext cx="2095500" cy="2747963"/>
          </a:xfrm>
        </p:spPr>
        <p:txBody>
          <a:bodyPr/>
          <a:lstStyle/>
          <a:p>
            <a:pPr lvl="0"/>
            <a:r>
              <a:rPr lang="en-US"/>
              <a:t>Click to edit Master text styles</a:t>
            </a:r>
          </a:p>
        </p:txBody>
      </p:sp>
    </p:spTree>
    <p:extLst>
      <p:ext uri="{BB962C8B-B14F-4D97-AF65-F5344CB8AC3E}">
        <p14:creationId xmlns:p14="http://schemas.microsoft.com/office/powerpoint/2010/main" val="2480813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ver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EECF27-A6B8-894C-A6EE-00D80E782769}"/>
              </a:ext>
            </a:extLst>
          </p:cNvPr>
          <p:cNvSpPr/>
          <p:nvPr userDrawn="1"/>
        </p:nvSpPr>
        <p:spPr>
          <a:xfrm>
            <a:off x="0" y="0"/>
            <a:ext cx="12192000" cy="6858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4">
            <a:extLst>
              <a:ext uri="{FF2B5EF4-FFF2-40B4-BE49-F238E27FC236}">
                <a16:creationId xmlns:a16="http://schemas.microsoft.com/office/drawing/2014/main" id="{D8C1C90A-29A8-123D-85EC-7AD6E3225F68}"/>
              </a:ext>
            </a:extLst>
          </p:cNvPr>
          <p:cNvSpPr>
            <a:spLocks noGrp="1"/>
          </p:cNvSpPr>
          <p:nvPr>
            <p:ph type="body" sz="quarter" idx="12"/>
          </p:nvPr>
        </p:nvSpPr>
        <p:spPr>
          <a:xfrm>
            <a:off x="983643" y="3563939"/>
            <a:ext cx="10117137" cy="667594"/>
          </a:xfrm>
        </p:spPr>
        <p:txBody>
          <a:bodyPr/>
          <a:lstStyle>
            <a:lvl1pPr marL="0" indent="0" algn="ctr">
              <a:buNone/>
              <a:defRPr lang="en-US" sz="4400" b="1" i="0" kern="1200" baseline="0" dirty="0" smtClean="0">
                <a:solidFill>
                  <a:schemeClr val="bg1"/>
                </a:solidFill>
                <a:latin typeface="Corbel" panose="020B0503020204020204" pitchFamily="34" charset="0"/>
                <a:ea typeface="+mj-ea"/>
                <a:cs typeface="+mj-cs"/>
              </a:defRPr>
            </a:lvl1pPr>
            <a:lvl2pPr marL="457200" indent="0">
              <a:buNone/>
              <a:defRPr lang="en-US" sz="4400" b="1" i="0" kern="1200" dirty="0" smtClean="0">
                <a:solidFill>
                  <a:schemeClr val="bg2"/>
                </a:solidFill>
                <a:latin typeface="Corbel" panose="020B0503020204020204" pitchFamily="34" charset="0"/>
                <a:ea typeface="+mj-ea"/>
                <a:cs typeface="+mj-cs"/>
              </a:defRPr>
            </a:lvl2pPr>
          </a:lstStyle>
          <a:p>
            <a:pPr lvl="0"/>
            <a:r>
              <a:rPr lang="en-US"/>
              <a:t>Click to edit Master text styles</a:t>
            </a:r>
          </a:p>
        </p:txBody>
      </p:sp>
      <p:sp>
        <p:nvSpPr>
          <p:cNvPr id="9" name="Text Placeholder 7">
            <a:extLst>
              <a:ext uri="{FF2B5EF4-FFF2-40B4-BE49-F238E27FC236}">
                <a16:creationId xmlns:a16="http://schemas.microsoft.com/office/drawing/2014/main" id="{8DDFFCB7-5DB7-21C8-7636-E627506932B8}"/>
              </a:ext>
            </a:extLst>
          </p:cNvPr>
          <p:cNvSpPr>
            <a:spLocks noGrp="1"/>
          </p:cNvSpPr>
          <p:nvPr>
            <p:ph type="body" sz="quarter" idx="13"/>
          </p:nvPr>
        </p:nvSpPr>
        <p:spPr>
          <a:xfrm>
            <a:off x="2397311" y="4376738"/>
            <a:ext cx="7289800" cy="773112"/>
          </a:xfrm>
        </p:spPr>
        <p:txBody>
          <a:bodyPr/>
          <a:lstStyle>
            <a:lvl1pPr marL="0" indent="0" algn="ctr">
              <a:buNone/>
              <a:defRPr baseline="0">
                <a:solidFill>
                  <a:schemeClr val="bg1"/>
                </a:solidFill>
              </a:defRPr>
            </a:lvl1pPr>
            <a:lvl2pPr marL="457200" indent="0">
              <a:buNone/>
              <a:defRPr/>
            </a:lvl2pPr>
          </a:lstStyle>
          <a:p>
            <a:pPr lvl="0"/>
            <a:r>
              <a:rPr lang="en-US"/>
              <a:t>Click to edit Master text styles</a:t>
            </a:r>
          </a:p>
        </p:txBody>
      </p:sp>
      <p:sp>
        <p:nvSpPr>
          <p:cNvPr id="10" name="Text Placeholder 4">
            <a:extLst>
              <a:ext uri="{FF2B5EF4-FFF2-40B4-BE49-F238E27FC236}">
                <a16:creationId xmlns:a16="http://schemas.microsoft.com/office/drawing/2014/main" id="{35C061D5-EAF8-53B7-5EB0-726DDD7A09FE}"/>
              </a:ext>
            </a:extLst>
          </p:cNvPr>
          <p:cNvSpPr>
            <a:spLocks noGrp="1"/>
          </p:cNvSpPr>
          <p:nvPr>
            <p:ph type="body" sz="quarter" idx="14"/>
          </p:nvPr>
        </p:nvSpPr>
        <p:spPr>
          <a:xfrm>
            <a:off x="983643" y="5464449"/>
            <a:ext cx="10117137" cy="411916"/>
          </a:xfrm>
        </p:spPr>
        <p:txBody>
          <a:bodyPr>
            <a:normAutofit/>
          </a:bodyPr>
          <a:lstStyle>
            <a:lvl1pPr marL="0" indent="0" algn="ctr">
              <a:buNone/>
              <a:defRPr lang="en-US" sz="2200" b="1" i="0" kern="1200" baseline="0" dirty="0" smtClean="0">
                <a:solidFill>
                  <a:schemeClr val="bg1"/>
                </a:solidFill>
                <a:latin typeface="Corbel" panose="020B0503020204020204" pitchFamily="34" charset="0"/>
                <a:ea typeface="+mj-ea"/>
                <a:cs typeface="+mj-cs"/>
              </a:defRPr>
            </a:lvl1pPr>
            <a:lvl2pPr marL="457200" indent="0">
              <a:buNone/>
              <a:defRPr lang="en-US" sz="4400" b="1" i="0" kern="1200" dirty="0" smtClean="0">
                <a:solidFill>
                  <a:schemeClr val="bg2"/>
                </a:solidFill>
                <a:latin typeface="Corbel" panose="020B0503020204020204" pitchFamily="34" charset="0"/>
                <a:ea typeface="+mj-ea"/>
                <a:cs typeface="+mj-cs"/>
              </a:defRPr>
            </a:lvl2pPr>
          </a:lstStyle>
          <a:p>
            <a:pPr lvl="0"/>
            <a:r>
              <a:rPr lang="en-US"/>
              <a:t>Click to edit Master text styles</a:t>
            </a:r>
          </a:p>
        </p:txBody>
      </p:sp>
      <p:sp>
        <p:nvSpPr>
          <p:cNvPr id="11" name="Text Placeholder 7">
            <a:extLst>
              <a:ext uri="{FF2B5EF4-FFF2-40B4-BE49-F238E27FC236}">
                <a16:creationId xmlns:a16="http://schemas.microsoft.com/office/drawing/2014/main" id="{AA6924FA-81D5-8F65-46FA-1DB241F2DFCE}"/>
              </a:ext>
            </a:extLst>
          </p:cNvPr>
          <p:cNvSpPr>
            <a:spLocks noGrp="1"/>
          </p:cNvSpPr>
          <p:nvPr>
            <p:ph type="body" sz="quarter" idx="15"/>
          </p:nvPr>
        </p:nvSpPr>
        <p:spPr>
          <a:xfrm>
            <a:off x="2397311" y="5914179"/>
            <a:ext cx="7289800" cy="773112"/>
          </a:xfrm>
        </p:spPr>
        <p:txBody>
          <a:bodyPr>
            <a:normAutofit/>
          </a:bodyPr>
          <a:lstStyle>
            <a:lvl1pPr marL="0" indent="0" algn="ctr">
              <a:buNone/>
              <a:defRPr sz="1800" baseline="0">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684789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9FD68AF-E693-7E40-8BFD-AA578DB0DCA4}"/>
              </a:ext>
            </a:extLst>
          </p:cNvPr>
          <p:cNvSpPr>
            <a:spLocks noGrp="1"/>
          </p:cNvSpPr>
          <p:nvPr>
            <p:ph type="pic" sz="quarter" idx="10"/>
          </p:nvPr>
        </p:nvSpPr>
        <p:spPr>
          <a:xfrm>
            <a:off x="442608" y="454172"/>
            <a:ext cx="11317424" cy="5952685"/>
          </a:xfrm>
        </p:spPr>
        <p:txBody>
          <a:bodyPr/>
          <a:lstStyle/>
          <a:p>
            <a:endParaRPr lang="en-US"/>
          </a:p>
        </p:txBody>
      </p:sp>
    </p:spTree>
    <p:extLst>
      <p:ext uri="{BB962C8B-B14F-4D97-AF65-F5344CB8AC3E}">
        <p14:creationId xmlns:p14="http://schemas.microsoft.com/office/powerpoint/2010/main" val="2165248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83DC028F-AAA9-6047-A457-6AECFABF9DEA}"/>
              </a:ext>
            </a:extLst>
          </p:cNvPr>
          <p:cNvSpPr>
            <a:spLocks noGrp="1"/>
          </p:cNvSpPr>
          <p:nvPr>
            <p:ph type="chart" sz="quarter" idx="10"/>
          </p:nvPr>
        </p:nvSpPr>
        <p:spPr>
          <a:xfrm>
            <a:off x="5806781" y="952500"/>
            <a:ext cx="5438775" cy="4953000"/>
          </a:xfrm>
        </p:spPr>
        <p:txBody>
          <a:bodyPr/>
          <a:lstStyle/>
          <a:p>
            <a:endParaRPr lang="en-US"/>
          </a:p>
        </p:txBody>
      </p:sp>
      <p:sp>
        <p:nvSpPr>
          <p:cNvPr id="6" name="Picture Placeholder 5">
            <a:extLst>
              <a:ext uri="{FF2B5EF4-FFF2-40B4-BE49-F238E27FC236}">
                <a16:creationId xmlns:a16="http://schemas.microsoft.com/office/drawing/2014/main" id="{4B194767-F43A-454C-8B7C-728A710D8270}"/>
              </a:ext>
            </a:extLst>
          </p:cNvPr>
          <p:cNvSpPr>
            <a:spLocks noGrp="1"/>
          </p:cNvSpPr>
          <p:nvPr>
            <p:ph type="pic" sz="quarter" idx="11"/>
          </p:nvPr>
        </p:nvSpPr>
        <p:spPr>
          <a:xfrm>
            <a:off x="1157288" y="1004888"/>
            <a:ext cx="3984625" cy="5853112"/>
          </a:xfrm>
        </p:spPr>
        <p:txBody>
          <a:bodyPr/>
          <a:lstStyle/>
          <a:p>
            <a:endParaRPr lang="en-US"/>
          </a:p>
        </p:txBody>
      </p:sp>
    </p:spTree>
    <p:extLst>
      <p:ext uri="{BB962C8B-B14F-4D97-AF65-F5344CB8AC3E}">
        <p14:creationId xmlns:p14="http://schemas.microsoft.com/office/powerpoint/2010/main" val="3130082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CA21E-D5A3-D481-612E-80B41A55B373}"/>
              </a:ext>
            </a:extLst>
          </p:cNvPr>
          <p:cNvSpPr/>
          <p:nvPr userDrawn="1"/>
        </p:nvSpPr>
        <p:spPr>
          <a:xfrm>
            <a:off x="656646" y="681197"/>
            <a:ext cx="11092441" cy="552910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1EADE760-1FA6-0575-0F4C-65728D947363}"/>
              </a:ext>
            </a:extLst>
          </p:cNvPr>
          <p:cNvSpPr>
            <a:spLocks noGrp="1"/>
          </p:cNvSpPr>
          <p:nvPr>
            <p:ph type="body" sz="quarter" idx="13" hasCustomPrompt="1"/>
          </p:nvPr>
        </p:nvSpPr>
        <p:spPr>
          <a:xfrm>
            <a:off x="1296656" y="2734069"/>
            <a:ext cx="6281011" cy="1033476"/>
          </a:xfrm>
        </p:spPr>
        <p:txBody>
          <a:bodyPr>
            <a:noAutofit/>
          </a:bodyPr>
          <a:lstStyle>
            <a:lvl1pPr>
              <a:defRPr sz="1800">
                <a:solidFill>
                  <a:schemeClr val="bg1"/>
                </a:solidFill>
              </a:defRPr>
            </a:lvl1pPr>
          </a:lstStyle>
          <a:p>
            <a:r>
              <a:rPr lang="en-US" sz="2800" b="0">
                <a:solidFill>
                  <a:schemeClr val="tx1">
                    <a:lumMod val="40000"/>
                    <a:lumOff val="60000"/>
                  </a:schemeClr>
                </a:solidFill>
              </a:rPr>
              <a:t>Pause for questions every 5 slides or after completing a topic.</a:t>
            </a:r>
          </a:p>
        </p:txBody>
      </p:sp>
      <p:sp>
        <p:nvSpPr>
          <p:cNvPr id="4" name="Date Placeholder 3"/>
          <p:cNvSpPr>
            <a:spLocks noGrp="1"/>
          </p:cNvSpPr>
          <p:nvPr>
            <p:ph type="dt" sz="half" idx="10"/>
          </p:nvPr>
        </p:nvSpPr>
        <p:spPr/>
        <p:txBody>
          <a:bodyPr/>
          <a:lstStyle/>
          <a:p>
            <a:fld id="{91F9259A-1FE3-4FF9-8A07-BDD8177164ED}" type="datetime4">
              <a:rPr lang="en-US" smtClean="0"/>
              <a:t>August 12,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
        <p:nvSpPr>
          <p:cNvPr id="8" name="Text Placeholder 2">
            <a:extLst>
              <a:ext uri="{FF2B5EF4-FFF2-40B4-BE49-F238E27FC236}">
                <a16:creationId xmlns:a16="http://schemas.microsoft.com/office/drawing/2014/main" id="{BA9630C8-D216-ADF6-B1AB-8E7C3E78B702}"/>
              </a:ext>
            </a:extLst>
          </p:cNvPr>
          <p:cNvSpPr txBox="1">
            <a:spLocks/>
          </p:cNvSpPr>
          <p:nvPr userDrawn="1"/>
        </p:nvSpPr>
        <p:spPr>
          <a:xfrm>
            <a:off x="1296658" y="1946401"/>
            <a:ext cx="5375935" cy="817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a:solidFill>
                  <a:schemeClr val="accent1"/>
                </a:solidFill>
              </a:rPr>
              <a:t>Any questions?</a:t>
            </a:r>
          </a:p>
        </p:txBody>
      </p:sp>
      <p:sp>
        <p:nvSpPr>
          <p:cNvPr id="10" name="Text Placeholder 4">
            <a:extLst>
              <a:ext uri="{FF2B5EF4-FFF2-40B4-BE49-F238E27FC236}">
                <a16:creationId xmlns:a16="http://schemas.microsoft.com/office/drawing/2014/main" id="{C3DDE015-4845-41F6-3726-EFF7F4A6AB99}"/>
              </a:ext>
            </a:extLst>
          </p:cNvPr>
          <p:cNvSpPr txBox="1">
            <a:spLocks/>
          </p:cNvSpPr>
          <p:nvPr userDrawn="1"/>
        </p:nvSpPr>
        <p:spPr>
          <a:xfrm>
            <a:off x="5497182" y="2093558"/>
            <a:ext cx="5124323" cy="261625"/>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Tx/>
              <a:buNone/>
              <a:defRPr sz="2000" b="1" kern="1200">
                <a:solidFill>
                  <a:schemeClr val="bg2"/>
                </a:solidFill>
                <a:latin typeface="Corbel" panose="020B0503020204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bg2"/>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Tx/>
              <a:buNone/>
              <a:defRPr sz="2000" kern="1200">
                <a:solidFill>
                  <a:schemeClr val="bg2"/>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600" b="0">
              <a:solidFill>
                <a:schemeClr val="tx1">
                  <a:lumMod val="40000"/>
                  <a:lumOff val="60000"/>
                </a:schemeClr>
              </a:solidFill>
            </a:endParaRPr>
          </a:p>
        </p:txBody>
      </p:sp>
      <p:pic>
        <p:nvPicPr>
          <p:cNvPr id="11" name="Picture 10">
            <a:extLst>
              <a:ext uri="{FF2B5EF4-FFF2-40B4-BE49-F238E27FC236}">
                <a16:creationId xmlns:a16="http://schemas.microsoft.com/office/drawing/2014/main" id="{C4947BBB-32FA-92C4-1BE6-4CF9666E55B9}"/>
              </a:ext>
            </a:extLst>
          </p:cNvPr>
          <p:cNvPicPr>
            <a:picLocks noChangeAspect="1"/>
          </p:cNvPicPr>
          <p:nvPr userDrawn="1"/>
        </p:nvPicPr>
        <p:blipFill>
          <a:blip r:embed="rId2"/>
          <a:stretch>
            <a:fillRect/>
          </a:stretch>
        </p:blipFill>
        <p:spPr>
          <a:xfrm>
            <a:off x="8894146" y="5332112"/>
            <a:ext cx="2641208" cy="650017"/>
          </a:xfrm>
          <a:prstGeom prst="rect">
            <a:avLst/>
          </a:prstGeom>
        </p:spPr>
      </p:pic>
      <p:sp>
        <p:nvSpPr>
          <p:cNvPr id="14" name="Text Placeholder 12">
            <a:extLst>
              <a:ext uri="{FF2B5EF4-FFF2-40B4-BE49-F238E27FC236}">
                <a16:creationId xmlns:a16="http://schemas.microsoft.com/office/drawing/2014/main" id="{5A215582-DA54-DF03-6AE8-E678DE3C2E34}"/>
              </a:ext>
            </a:extLst>
          </p:cNvPr>
          <p:cNvSpPr>
            <a:spLocks noGrp="1"/>
          </p:cNvSpPr>
          <p:nvPr>
            <p:ph type="body" sz="quarter" idx="14" hasCustomPrompt="1"/>
          </p:nvPr>
        </p:nvSpPr>
        <p:spPr>
          <a:xfrm>
            <a:off x="1296658" y="3885539"/>
            <a:ext cx="6281011" cy="1446573"/>
          </a:xfrm>
        </p:spPr>
        <p:txBody>
          <a:bodyPr>
            <a:noAutofit/>
          </a:bodyPr>
          <a:lstStyle>
            <a:lvl1pPr>
              <a:defRPr sz="1800">
                <a:solidFill>
                  <a:schemeClr val="bg1"/>
                </a:solidFill>
              </a:defRPr>
            </a:lvl1pPr>
          </a:lstStyle>
          <a:p>
            <a:r>
              <a:rPr lang="en-US" sz="2800" b="0">
                <a:solidFill>
                  <a:schemeClr val="tx1">
                    <a:lumMod val="40000"/>
                    <a:lumOff val="60000"/>
                  </a:schemeClr>
                </a:solidFill>
              </a:rPr>
              <a:t>If this is a virtual or hybrid session, let students know if you prefer for them to unmute or ask questions in the chat.</a:t>
            </a:r>
            <a:endParaRPr lang="en-US" b="0"/>
          </a:p>
          <a:p>
            <a:pPr lvl="0"/>
            <a:endParaRPr lang="en-US"/>
          </a:p>
        </p:txBody>
      </p:sp>
      <p:sp>
        <p:nvSpPr>
          <p:cNvPr id="17" name="TextBox 16">
            <a:extLst>
              <a:ext uri="{FF2B5EF4-FFF2-40B4-BE49-F238E27FC236}">
                <a16:creationId xmlns:a16="http://schemas.microsoft.com/office/drawing/2014/main" id="{BAD067D7-6558-8DAC-C306-3C99CA10C2AD}"/>
              </a:ext>
            </a:extLst>
          </p:cNvPr>
          <p:cNvSpPr txBox="1"/>
          <p:nvPr userDrawn="1"/>
        </p:nvSpPr>
        <p:spPr>
          <a:xfrm>
            <a:off x="1296655" y="5524951"/>
            <a:ext cx="6281011" cy="590931"/>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baseline="0">
                <a:solidFill>
                  <a:schemeClr val="bg1"/>
                </a:solidFill>
              </a:rPr>
              <a:t>Presenter’s email or contact information</a:t>
            </a:r>
            <a:br>
              <a:rPr lang="en-US" baseline="0">
                <a:solidFill>
                  <a:schemeClr val="bg1"/>
                </a:solidFill>
              </a:rPr>
            </a:br>
            <a:r>
              <a:rPr lang="en-US" baseline="0">
                <a:solidFill>
                  <a:schemeClr val="bg1"/>
                </a:solidFill>
              </a:rPr>
              <a:t>Component Office Hours: Time and Day of Week, Location</a:t>
            </a:r>
          </a:p>
        </p:txBody>
      </p:sp>
    </p:spTree>
    <p:extLst>
      <p:ext uri="{BB962C8B-B14F-4D97-AF65-F5344CB8AC3E}">
        <p14:creationId xmlns:p14="http://schemas.microsoft.com/office/powerpoint/2010/main" val="1402352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CA21E-D5A3-D481-612E-80B41A55B373}"/>
              </a:ext>
            </a:extLst>
          </p:cNvPr>
          <p:cNvSpPr/>
          <p:nvPr userDrawn="1"/>
        </p:nvSpPr>
        <p:spPr>
          <a:xfrm>
            <a:off x="656646" y="681197"/>
            <a:ext cx="11092441" cy="552910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1EADE760-1FA6-0575-0F4C-65728D947363}"/>
              </a:ext>
            </a:extLst>
          </p:cNvPr>
          <p:cNvSpPr>
            <a:spLocks noGrp="1"/>
          </p:cNvSpPr>
          <p:nvPr>
            <p:ph type="body" sz="quarter" idx="13" hasCustomPrompt="1"/>
          </p:nvPr>
        </p:nvSpPr>
        <p:spPr>
          <a:xfrm>
            <a:off x="1296656" y="2734069"/>
            <a:ext cx="6281011" cy="1033476"/>
          </a:xfrm>
        </p:spPr>
        <p:txBody>
          <a:bodyPr>
            <a:noAutofit/>
          </a:bodyPr>
          <a:lstStyle>
            <a:lvl1pPr>
              <a:defRPr sz="1800">
                <a:solidFill>
                  <a:schemeClr val="bg1"/>
                </a:solidFill>
              </a:defRPr>
            </a:lvl1pPr>
          </a:lstStyle>
          <a:p>
            <a:r>
              <a:rPr lang="en-US" sz="2800" b="0">
                <a:solidFill>
                  <a:schemeClr val="tx1">
                    <a:lumMod val="40000"/>
                    <a:lumOff val="60000"/>
                  </a:schemeClr>
                </a:solidFill>
              </a:rPr>
              <a:t>Pause for questions every 5 slides or after completing a topic.</a:t>
            </a:r>
          </a:p>
        </p:txBody>
      </p:sp>
      <p:sp>
        <p:nvSpPr>
          <p:cNvPr id="4" name="Date Placeholder 3"/>
          <p:cNvSpPr>
            <a:spLocks noGrp="1"/>
          </p:cNvSpPr>
          <p:nvPr>
            <p:ph type="dt" sz="half" idx="10"/>
          </p:nvPr>
        </p:nvSpPr>
        <p:spPr/>
        <p:txBody>
          <a:bodyPr/>
          <a:lstStyle/>
          <a:p>
            <a:fld id="{91F9259A-1FE3-4FF9-8A07-BDD8177164ED}" type="datetime4">
              <a:rPr lang="en-US" smtClean="0"/>
              <a:t>August 12,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
        <p:nvSpPr>
          <p:cNvPr id="8" name="Text Placeholder 2">
            <a:extLst>
              <a:ext uri="{FF2B5EF4-FFF2-40B4-BE49-F238E27FC236}">
                <a16:creationId xmlns:a16="http://schemas.microsoft.com/office/drawing/2014/main" id="{BA9630C8-D216-ADF6-B1AB-8E7C3E78B702}"/>
              </a:ext>
            </a:extLst>
          </p:cNvPr>
          <p:cNvSpPr txBox="1">
            <a:spLocks/>
          </p:cNvSpPr>
          <p:nvPr userDrawn="1"/>
        </p:nvSpPr>
        <p:spPr>
          <a:xfrm>
            <a:off x="1296658" y="1946401"/>
            <a:ext cx="5375935" cy="817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a:solidFill>
                  <a:schemeClr val="accent1"/>
                </a:solidFill>
              </a:rPr>
              <a:t>Any questions?</a:t>
            </a:r>
          </a:p>
        </p:txBody>
      </p:sp>
      <p:sp>
        <p:nvSpPr>
          <p:cNvPr id="10" name="Text Placeholder 4">
            <a:extLst>
              <a:ext uri="{FF2B5EF4-FFF2-40B4-BE49-F238E27FC236}">
                <a16:creationId xmlns:a16="http://schemas.microsoft.com/office/drawing/2014/main" id="{C3DDE015-4845-41F6-3726-EFF7F4A6AB99}"/>
              </a:ext>
            </a:extLst>
          </p:cNvPr>
          <p:cNvSpPr txBox="1">
            <a:spLocks/>
          </p:cNvSpPr>
          <p:nvPr userDrawn="1"/>
        </p:nvSpPr>
        <p:spPr>
          <a:xfrm>
            <a:off x="5497182" y="2093558"/>
            <a:ext cx="5124323" cy="261625"/>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Tx/>
              <a:buNone/>
              <a:defRPr sz="2000" b="1" kern="1200">
                <a:solidFill>
                  <a:schemeClr val="bg2"/>
                </a:solidFill>
                <a:latin typeface="Corbel" panose="020B0503020204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bg2"/>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Tx/>
              <a:buNone/>
              <a:defRPr sz="2000" kern="1200">
                <a:solidFill>
                  <a:schemeClr val="bg2"/>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600" b="0">
              <a:solidFill>
                <a:schemeClr val="tx1">
                  <a:lumMod val="40000"/>
                  <a:lumOff val="60000"/>
                </a:schemeClr>
              </a:solidFill>
            </a:endParaRPr>
          </a:p>
        </p:txBody>
      </p:sp>
      <p:pic>
        <p:nvPicPr>
          <p:cNvPr id="11" name="Picture 10">
            <a:extLst>
              <a:ext uri="{FF2B5EF4-FFF2-40B4-BE49-F238E27FC236}">
                <a16:creationId xmlns:a16="http://schemas.microsoft.com/office/drawing/2014/main" id="{C4947BBB-32FA-92C4-1BE6-4CF9666E55B9}"/>
              </a:ext>
            </a:extLst>
          </p:cNvPr>
          <p:cNvPicPr>
            <a:picLocks noChangeAspect="1"/>
          </p:cNvPicPr>
          <p:nvPr userDrawn="1"/>
        </p:nvPicPr>
        <p:blipFill>
          <a:blip r:embed="rId2"/>
          <a:stretch>
            <a:fillRect/>
          </a:stretch>
        </p:blipFill>
        <p:spPr>
          <a:xfrm>
            <a:off x="8894146" y="5332112"/>
            <a:ext cx="2641208" cy="650017"/>
          </a:xfrm>
          <a:prstGeom prst="rect">
            <a:avLst/>
          </a:prstGeom>
        </p:spPr>
      </p:pic>
      <p:sp>
        <p:nvSpPr>
          <p:cNvPr id="14" name="Text Placeholder 12">
            <a:extLst>
              <a:ext uri="{FF2B5EF4-FFF2-40B4-BE49-F238E27FC236}">
                <a16:creationId xmlns:a16="http://schemas.microsoft.com/office/drawing/2014/main" id="{5A215582-DA54-DF03-6AE8-E678DE3C2E34}"/>
              </a:ext>
            </a:extLst>
          </p:cNvPr>
          <p:cNvSpPr>
            <a:spLocks noGrp="1"/>
          </p:cNvSpPr>
          <p:nvPr>
            <p:ph type="body" sz="quarter" idx="14" hasCustomPrompt="1"/>
          </p:nvPr>
        </p:nvSpPr>
        <p:spPr>
          <a:xfrm>
            <a:off x="1296658" y="3885539"/>
            <a:ext cx="6281011" cy="1446573"/>
          </a:xfrm>
        </p:spPr>
        <p:txBody>
          <a:bodyPr>
            <a:noAutofit/>
          </a:bodyPr>
          <a:lstStyle>
            <a:lvl1pPr>
              <a:defRPr sz="1800">
                <a:solidFill>
                  <a:schemeClr val="bg1"/>
                </a:solidFill>
              </a:defRPr>
            </a:lvl1pPr>
          </a:lstStyle>
          <a:p>
            <a:r>
              <a:rPr lang="en-US" sz="2800" b="0">
                <a:solidFill>
                  <a:schemeClr val="tx1">
                    <a:lumMod val="40000"/>
                    <a:lumOff val="60000"/>
                  </a:schemeClr>
                </a:solidFill>
              </a:rPr>
              <a:t>If this is a virtual or hybrid session, let students know if you prefer for them to unmute or ask questions in the chat.</a:t>
            </a:r>
            <a:endParaRPr lang="en-US" b="0"/>
          </a:p>
          <a:p>
            <a:pPr lvl="0"/>
            <a:endParaRPr lang="en-US"/>
          </a:p>
        </p:txBody>
      </p:sp>
      <p:sp>
        <p:nvSpPr>
          <p:cNvPr id="17" name="TextBox 16">
            <a:extLst>
              <a:ext uri="{FF2B5EF4-FFF2-40B4-BE49-F238E27FC236}">
                <a16:creationId xmlns:a16="http://schemas.microsoft.com/office/drawing/2014/main" id="{BAD067D7-6558-8DAC-C306-3C99CA10C2AD}"/>
              </a:ext>
            </a:extLst>
          </p:cNvPr>
          <p:cNvSpPr txBox="1"/>
          <p:nvPr userDrawn="1"/>
        </p:nvSpPr>
        <p:spPr>
          <a:xfrm>
            <a:off x="1296655" y="5524951"/>
            <a:ext cx="6281011" cy="590931"/>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baseline="0">
                <a:solidFill>
                  <a:schemeClr val="bg1"/>
                </a:solidFill>
              </a:rPr>
              <a:t>Presenter’s email or contact information</a:t>
            </a:r>
            <a:br>
              <a:rPr lang="en-US" baseline="0">
                <a:solidFill>
                  <a:schemeClr val="bg1"/>
                </a:solidFill>
              </a:rPr>
            </a:br>
            <a:r>
              <a:rPr lang="en-US" baseline="0">
                <a:solidFill>
                  <a:schemeClr val="bg1"/>
                </a:solidFill>
              </a:rPr>
              <a:t>Component Office Hours: Time and Day of Week, Location</a:t>
            </a:r>
          </a:p>
        </p:txBody>
      </p:sp>
    </p:spTree>
    <p:extLst>
      <p:ext uri="{BB962C8B-B14F-4D97-AF65-F5344CB8AC3E}">
        <p14:creationId xmlns:p14="http://schemas.microsoft.com/office/powerpoint/2010/main" val="1402352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CA21E-D5A3-D481-612E-80B41A55B373}"/>
              </a:ext>
            </a:extLst>
          </p:cNvPr>
          <p:cNvSpPr/>
          <p:nvPr userDrawn="1"/>
        </p:nvSpPr>
        <p:spPr>
          <a:xfrm>
            <a:off x="656646" y="681197"/>
            <a:ext cx="11092441" cy="552910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1EADE760-1FA6-0575-0F4C-65728D947363}"/>
              </a:ext>
            </a:extLst>
          </p:cNvPr>
          <p:cNvSpPr>
            <a:spLocks noGrp="1"/>
          </p:cNvSpPr>
          <p:nvPr>
            <p:ph type="body" sz="quarter" idx="13" hasCustomPrompt="1"/>
          </p:nvPr>
        </p:nvSpPr>
        <p:spPr>
          <a:xfrm>
            <a:off x="1296656" y="2734069"/>
            <a:ext cx="6281011" cy="1033476"/>
          </a:xfrm>
        </p:spPr>
        <p:txBody>
          <a:bodyPr>
            <a:noAutofit/>
          </a:bodyPr>
          <a:lstStyle>
            <a:lvl1pPr>
              <a:defRPr sz="1800">
                <a:solidFill>
                  <a:schemeClr val="bg1"/>
                </a:solidFill>
              </a:defRPr>
            </a:lvl1pPr>
          </a:lstStyle>
          <a:p>
            <a:r>
              <a:rPr lang="en-US" sz="2800" b="0">
                <a:solidFill>
                  <a:schemeClr val="tx1">
                    <a:lumMod val="40000"/>
                    <a:lumOff val="60000"/>
                  </a:schemeClr>
                </a:solidFill>
              </a:rPr>
              <a:t>Pause for questions every 5 slides or after completing a topic.</a:t>
            </a:r>
          </a:p>
        </p:txBody>
      </p:sp>
      <p:sp>
        <p:nvSpPr>
          <p:cNvPr id="4" name="Date Placeholder 3"/>
          <p:cNvSpPr>
            <a:spLocks noGrp="1"/>
          </p:cNvSpPr>
          <p:nvPr>
            <p:ph type="dt" sz="half" idx="10"/>
          </p:nvPr>
        </p:nvSpPr>
        <p:spPr/>
        <p:txBody>
          <a:bodyPr/>
          <a:lstStyle/>
          <a:p>
            <a:fld id="{91F9259A-1FE3-4FF9-8A07-BDD8177164ED}" type="datetime4">
              <a:rPr lang="en-US" smtClean="0"/>
              <a:t>August 12,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
        <p:nvSpPr>
          <p:cNvPr id="8" name="Text Placeholder 2">
            <a:extLst>
              <a:ext uri="{FF2B5EF4-FFF2-40B4-BE49-F238E27FC236}">
                <a16:creationId xmlns:a16="http://schemas.microsoft.com/office/drawing/2014/main" id="{BA9630C8-D216-ADF6-B1AB-8E7C3E78B702}"/>
              </a:ext>
            </a:extLst>
          </p:cNvPr>
          <p:cNvSpPr txBox="1">
            <a:spLocks/>
          </p:cNvSpPr>
          <p:nvPr userDrawn="1"/>
        </p:nvSpPr>
        <p:spPr>
          <a:xfrm>
            <a:off x="1296658" y="1946401"/>
            <a:ext cx="5375935" cy="817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a:solidFill>
                  <a:schemeClr val="accent1"/>
                </a:solidFill>
              </a:rPr>
              <a:t>Any questions?</a:t>
            </a:r>
          </a:p>
        </p:txBody>
      </p:sp>
      <p:sp>
        <p:nvSpPr>
          <p:cNvPr id="10" name="Text Placeholder 4">
            <a:extLst>
              <a:ext uri="{FF2B5EF4-FFF2-40B4-BE49-F238E27FC236}">
                <a16:creationId xmlns:a16="http://schemas.microsoft.com/office/drawing/2014/main" id="{C3DDE015-4845-41F6-3726-EFF7F4A6AB99}"/>
              </a:ext>
            </a:extLst>
          </p:cNvPr>
          <p:cNvSpPr txBox="1">
            <a:spLocks/>
          </p:cNvSpPr>
          <p:nvPr userDrawn="1"/>
        </p:nvSpPr>
        <p:spPr>
          <a:xfrm>
            <a:off x="5497182" y="2093558"/>
            <a:ext cx="5124323" cy="261625"/>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Tx/>
              <a:buNone/>
              <a:defRPr sz="2000" b="1" kern="1200">
                <a:solidFill>
                  <a:schemeClr val="bg2"/>
                </a:solidFill>
                <a:latin typeface="Corbel" panose="020B0503020204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bg2"/>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Tx/>
              <a:buNone/>
              <a:defRPr sz="2000" kern="1200">
                <a:solidFill>
                  <a:schemeClr val="bg2"/>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600" b="0">
              <a:solidFill>
                <a:schemeClr val="tx1">
                  <a:lumMod val="40000"/>
                  <a:lumOff val="60000"/>
                </a:schemeClr>
              </a:solidFill>
            </a:endParaRPr>
          </a:p>
        </p:txBody>
      </p:sp>
      <p:pic>
        <p:nvPicPr>
          <p:cNvPr id="11" name="Picture 10">
            <a:extLst>
              <a:ext uri="{FF2B5EF4-FFF2-40B4-BE49-F238E27FC236}">
                <a16:creationId xmlns:a16="http://schemas.microsoft.com/office/drawing/2014/main" id="{C4947BBB-32FA-92C4-1BE6-4CF9666E55B9}"/>
              </a:ext>
            </a:extLst>
          </p:cNvPr>
          <p:cNvPicPr>
            <a:picLocks noChangeAspect="1"/>
          </p:cNvPicPr>
          <p:nvPr userDrawn="1"/>
        </p:nvPicPr>
        <p:blipFill>
          <a:blip r:embed="rId2"/>
          <a:stretch>
            <a:fillRect/>
          </a:stretch>
        </p:blipFill>
        <p:spPr>
          <a:xfrm>
            <a:off x="8894146" y="5332112"/>
            <a:ext cx="2641208" cy="650017"/>
          </a:xfrm>
          <a:prstGeom prst="rect">
            <a:avLst/>
          </a:prstGeom>
        </p:spPr>
      </p:pic>
      <p:sp>
        <p:nvSpPr>
          <p:cNvPr id="14" name="Text Placeholder 12">
            <a:extLst>
              <a:ext uri="{FF2B5EF4-FFF2-40B4-BE49-F238E27FC236}">
                <a16:creationId xmlns:a16="http://schemas.microsoft.com/office/drawing/2014/main" id="{5A215582-DA54-DF03-6AE8-E678DE3C2E34}"/>
              </a:ext>
            </a:extLst>
          </p:cNvPr>
          <p:cNvSpPr>
            <a:spLocks noGrp="1"/>
          </p:cNvSpPr>
          <p:nvPr>
            <p:ph type="body" sz="quarter" idx="14" hasCustomPrompt="1"/>
          </p:nvPr>
        </p:nvSpPr>
        <p:spPr>
          <a:xfrm>
            <a:off x="1296658" y="3885539"/>
            <a:ext cx="6281011" cy="1446573"/>
          </a:xfrm>
        </p:spPr>
        <p:txBody>
          <a:bodyPr>
            <a:noAutofit/>
          </a:bodyPr>
          <a:lstStyle>
            <a:lvl1pPr>
              <a:defRPr sz="1800">
                <a:solidFill>
                  <a:schemeClr val="bg1"/>
                </a:solidFill>
              </a:defRPr>
            </a:lvl1pPr>
          </a:lstStyle>
          <a:p>
            <a:r>
              <a:rPr lang="en-US" sz="2800" b="0">
                <a:solidFill>
                  <a:schemeClr val="tx1">
                    <a:lumMod val="40000"/>
                    <a:lumOff val="60000"/>
                  </a:schemeClr>
                </a:solidFill>
              </a:rPr>
              <a:t>If this is a virtual or hybrid session, let students know if you prefer for them to unmute or ask questions in the chat.</a:t>
            </a:r>
            <a:endParaRPr lang="en-US" b="0"/>
          </a:p>
          <a:p>
            <a:pPr lvl="0"/>
            <a:endParaRPr lang="en-US"/>
          </a:p>
        </p:txBody>
      </p:sp>
    </p:spTree>
    <p:extLst>
      <p:ext uri="{BB962C8B-B14F-4D97-AF65-F5344CB8AC3E}">
        <p14:creationId xmlns:p14="http://schemas.microsoft.com/office/powerpoint/2010/main" val="1402352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Dark Gre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69E047-4A63-9E48-8C73-0842A613B283}"/>
              </a:ext>
            </a:extLst>
          </p:cNvPr>
          <p:cNvSpPr>
            <a:spLocks noGrp="1"/>
          </p:cNvSpPr>
          <p:nvPr>
            <p:ph type="pic" sz="quarter" idx="10"/>
          </p:nvPr>
        </p:nvSpPr>
        <p:spPr>
          <a:xfrm>
            <a:off x="1990516" y="1858962"/>
            <a:ext cx="4203700" cy="3140075"/>
          </a:xfrm>
        </p:spPr>
        <p:txBody>
          <a:bodyPr/>
          <a:lstStyle/>
          <a:p>
            <a:endParaRPr lang="en-US"/>
          </a:p>
        </p:txBody>
      </p:sp>
    </p:spTree>
    <p:extLst>
      <p:ext uri="{BB962C8B-B14F-4D97-AF65-F5344CB8AC3E}">
        <p14:creationId xmlns:p14="http://schemas.microsoft.com/office/powerpoint/2010/main" val="1808540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677225E-008F-5D47-A03D-C2707AE1C01B}"/>
              </a:ext>
            </a:extLst>
          </p:cNvPr>
          <p:cNvSpPr>
            <a:spLocks noGrp="1"/>
          </p:cNvSpPr>
          <p:nvPr>
            <p:ph type="body" sz="quarter" idx="11"/>
          </p:nvPr>
        </p:nvSpPr>
        <p:spPr>
          <a:xfrm>
            <a:off x="1363064" y="4065917"/>
            <a:ext cx="1805706" cy="1765300"/>
          </a:xfrm>
        </p:spPr>
        <p:txBody>
          <a:bodyPr>
            <a:normAutofit/>
          </a:bodyPr>
          <a:lstStyle>
            <a:lvl1pPr marL="0" indent="0" algn="ctr">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0">
            <a:extLst>
              <a:ext uri="{FF2B5EF4-FFF2-40B4-BE49-F238E27FC236}">
                <a16:creationId xmlns:a16="http://schemas.microsoft.com/office/drawing/2014/main" id="{1920A4AF-D039-3F43-A019-02EC95682F80}"/>
              </a:ext>
            </a:extLst>
          </p:cNvPr>
          <p:cNvSpPr>
            <a:spLocks noGrp="1"/>
          </p:cNvSpPr>
          <p:nvPr>
            <p:ph type="body" sz="quarter" idx="12"/>
          </p:nvPr>
        </p:nvSpPr>
        <p:spPr>
          <a:xfrm>
            <a:off x="6383547" y="4065917"/>
            <a:ext cx="1805706" cy="1765300"/>
          </a:xfrm>
        </p:spPr>
        <p:txBody>
          <a:bodyPr>
            <a:normAutofit/>
          </a:bodyPr>
          <a:lstStyle>
            <a:lvl1pPr marL="0" indent="0" algn="ctr">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3" name="Text Placeholder 10">
            <a:extLst>
              <a:ext uri="{FF2B5EF4-FFF2-40B4-BE49-F238E27FC236}">
                <a16:creationId xmlns:a16="http://schemas.microsoft.com/office/drawing/2014/main" id="{FDE25F45-F8A3-6844-84FC-70675A668A63}"/>
              </a:ext>
            </a:extLst>
          </p:cNvPr>
          <p:cNvSpPr>
            <a:spLocks noGrp="1"/>
          </p:cNvSpPr>
          <p:nvPr>
            <p:ph type="body" sz="quarter" idx="13"/>
          </p:nvPr>
        </p:nvSpPr>
        <p:spPr>
          <a:xfrm>
            <a:off x="8948512" y="4043843"/>
            <a:ext cx="1805706" cy="1765300"/>
          </a:xfrm>
        </p:spPr>
        <p:txBody>
          <a:bodyPr>
            <a:normAutofit/>
          </a:bodyPr>
          <a:lstStyle>
            <a:lvl1pPr marL="0" indent="0" algn="ctr">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0">
            <a:extLst>
              <a:ext uri="{FF2B5EF4-FFF2-40B4-BE49-F238E27FC236}">
                <a16:creationId xmlns:a16="http://schemas.microsoft.com/office/drawing/2014/main" id="{837E829C-18A8-8641-8915-7ED6C4703CC5}"/>
              </a:ext>
            </a:extLst>
          </p:cNvPr>
          <p:cNvSpPr>
            <a:spLocks noGrp="1"/>
          </p:cNvSpPr>
          <p:nvPr>
            <p:ph type="body" sz="quarter" idx="14"/>
          </p:nvPr>
        </p:nvSpPr>
        <p:spPr>
          <a:xfrm>
            <a:off x="3849343" y="4060166"/>
            <a:ext cx="1805706" cy="1765300"/>
          </a:xfrm>
        </p:spPr>
        <p:txBody>
          <a:bodyPr>
            <a:normAutofit/>
          </a:bodyPr>
          <a:lstStyle>
            <a:lvl1pPr marL="0" indent="0" algn="ctr">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2" name="Picture Placeholder 21">
            <a:extLst>
              <a:ext uri="{FF2B5EF4-FFF2-40B4-BE49-F238E27FC236}">
                <a16:creationId xmlns:a16="http://schemas.microsoft.com/office/drawing/2014/main" id="{41A2D967-593C-7346-BF15-B1AA9A81ACBD}"/>
              </a:ext>
            </a:extLst>
          </p:cNvPr>
          <p:cNvSpPr>
            <a:spLocks noGrp="1"/>
          </p:cNvSpPr>
          <p:nvPr>
            <p:ph type="pic" sz="quarter" idx="15"/>
          </p:nvPr>
        </p:nvSpPr>
        <p:spPr>
          <a:xfrm>
            <a:off x="0" y="0"/>
            <a:ext cx="12192000" cy="2674187"/>
          </a:xfrm>
        </p:spPr>
        <p:txBody>
          <a:bodyPr/>
          <a:lstStyle/>
          <a:p>
            <a:endParaRPr lang="en-US"/>
          </a:p>
        </p:txBody>
      </p:sp>
    </p:spTree>
    <p:extLst>
      <p:ext uri="{BB962C8B-B14F-4D97-AF65-F5344CB8AC3E}">
        <p14:creationId xmlns:p14="http://schemas.microsoft.com/office/powerpoint/2010/main" val="2586861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A7D8A48-680D-3543-99AA-51D7D8E80FE3}"/>
              </a:ext>
            </a:extLst>
          </p:cNvPr>
          <p:cNvSpPr>
            <a:spLocks noGrp="1"/>
          </p:cNvSpPr>
          <p:nvPr>
            <p:ph type="pic" sz="quarter" idx="10"/>
          </p:nvPr>
        </p:nvSpPr>
        <p:spPr>
          <a:xfrm>
            <a:off x="0" y="0"/>
            <a:ext cx="4170363" cy="6858000"/>
          </a:xfrm>
        </p:spPr>
        <p:txBody>
          <a:bodyPr/>
          <a:lstStyle/>
          <a:p>
            <a:endParaRPr lang="en-US"/>
          </a:p>
        </p:txBody>
      </p:sp>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p:nvPr>
        </p:nvSpPr>
        <p:spPr>
          <a:xfrm>
            <a:off x="8021637" y="654290"/>
            <a:ext cx="3233738" cy="4571880"/>
          </a:xfrm>
        </p:spPr>
        <p:txBody>
          <a:bodyPr>
            <a:normAutofit/>
          </a:bodyPr>
          <a:lstStyle>
            <a:lvl1pPr marL="0" indent="0">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p:nvPr>
        </p:nvSpPr>
        <p:spPr>
          <a:xfrm>
            <a:off x="4321370" y="1028101"/>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73E8F4AC-A7FA-9F44-A584-FE5DE8238E1E}"/>
              </a:ext>
            </a:extLst>
          </p:cNvPr>
          <p:cNvSpPr>
            <a:spLocks noGrp="1"/>
          </p:cNvSpPr>
          <p:nvPr>
            <p:ph type="body" sz="quarter" idx="13" hasCustomPrompt="1"/>
          </p:nvPr>
        </p:nvSpPr>
        <p:spPr>
          <a:xfrm>
            <a:off x="4321370" y="654290"/>
            <a:ext cx="3657600" cy="2330450"/>
          </a:xfrm>
        </p:spPr>
        <p:txBody>
          <a:bodyPr>
            <a:normAutofit/>
          </a:bodyPr>
          <a:lstStyle>
            <a:lvl1pPr marL="0" indent="0" algn="r" defTabSz="914400" rtl="0" eaLnBrk="1" latinLnBrk="0" hangingPunct="1">
              <a:lnSpc>
                <a:spcPct val="90000"/>
              </a:lnSpc>
              <a:spcBef>
                <a:spcPts val="1000"/>
              </a:spcBef>
              <a:buFontTx/>
              <a:buNone/>
              <a:defRPr lang="en-US" sz="1600" b="0" kern="1200" dirty="0">
                <a:solidFill>
                  <a:schemeClr val="tx1"/>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lvl="0" indent="0" algn="r" defTabSz="914400" rtl="0" eaLnBrk="1" latinLnBrk="0" hangingPunct="1">
              <a:lnSpc>
                <a:spcPct val="90000"/>
              </a:lnSpc>
              <a:spcBef>
                <a:spcPts val="1000"/>
              </a:spcBef>
              <a:buFontTx/>
              <a:buNone/>
            </a:pPr>
            <a:r>
              <a:rPr lang="en-US"/>
              <a:t>CLICK TO EDIT MASTER TEXT STYLES</a:t>
            </a:r>
          </a:p>
        </p:txBody>
      </p:sp>
    </p:spTree>
    <p:extLst>
      <p:ext uri="{BB962C8B-B14F-4D97-AF65-F5344CB8AC3E}">
        <p14:creationId xmlns:p14="http://schemas.microsoft.com/office/powerpoint/2010/main" val="2825601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Full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A7D8A48-680D-3543-99AA-51D7D8E80FE3}"/>
              </a:ext>
            </a:extLst>
          </p:cNvPr>
          <p:cNvSpPr>
            <a:spLocks noGrp="1"/>
          </p:cNvSpPr>
          <p:nvPr>
            <p:ph type="pic" sz="quarter" idx="10"/>
          </p:nvPr>
        </p:nvSpPr>
        <p:spPr>
          <a:xfrm>
            <a:off x="8021637" y="0"/>
            <a:ext cx="4170363" cy="6858000"/>
          </a:xfrm>
        </p:spPr>
        <p:txBody>
          <a:bodyPr/>
          <a:lstStyle/>
          <a:p>
            <a:endParaRPr lang="en-US"/>
          </a:p>
        </p:txBody>
      </p:sp>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p:nvPr>
        </p:nvSpPr>
        <p:spPr>
          <a:xfrm>
            <a:off x="4587934" y="711799"/>
            <a:ext cx="3233738" cy="4571880"/>
          </a:xfrm>
        </p:spPr>
        <p:txBody>
          <a:bodyPr>
            <a:normAutofit/>
          </a:bodyPr>
          <a:lstStyle>
            <a:lvl1pPr marL="0" indent="0">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p:nvPr>
        </p:nvSpPr>
        <p:spPr>
          <a:xfrm>
            <a:off x="730370" y="959090"/>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73E8F4AC-A7FA-9F44-A584-FE5DE8238E1E}"/>
              </a:ext>
            </a:extLst>
          </p:cNvPr>
          <p:cNvSpPr>
            <a:spLocks noGrp="1"/>
          </p:cNvSpPr>
          <p:nvPr>
            <p:ph type="body" sz="quarter" idx="13" hasCustomPrompt="1"/>
          </p:nvPr>
        </p:nvSpPr>
        <p:spPr>
          <a:xfrm>
            <a:off x="730369" y="585279"/>
            <a:ext cx="3657600" cy="2330450"/>
          </a:xfrm>
        </p:spPr>
        <p:txBody>
          <a:bodyPr>
            <a:normAutofit/>
          </a:bodyPr>
          <a:lstStyle>
            <a:lvl1pPr marL="0" indent="0" algn="r">
              <a:buFontTx/>
              <a:buNone/>
              <a:defRPr lang="en-US" sz="1600" b="0" kern="1200" dirty="0">
                <a:solidFill>
                  <a:schemeClr val="tx1"/>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179966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Full Tex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p:nvPr>
        </p:nvSpPr>
        <p:spPr>
          <a:xfrm>
            <a:off x="4587934" y="711799"/>
            <a:ext cx="6657582" cy="4571880"/>
          </a:xfrm>
        </p:spPr>
        <p:txBody>
          <a:bodyPr>
            <a:normAutofit/>
          </a:bodyPr>
          <a:lstStyle>
            <a:lvl1pPr marL="0" indent="0">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p:nvPr>
        </p:nvSpPr>
        <p:spPr>
          <a:xfrm>
            <a:off x="730370" y="959090"/>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73E8F4AC-A7FA-9F44-A584-FE5DE8238E1E}"/>
              </a:ext>
            </a:extLst>
          </p:cNvPr>
          <p:cNvSpPr>
            <a:spLocks noGrp="1"/>
          </p:cNvSpPr>
          <p:nvPr>
            <p:ph type="body" sz="quarter" idx="13" hasCustomPrompt="1"/>
          </p:nvPr>
        </p:nvSpPr>
        <p:spPr>
          <a:xfrm>
            <a:off x="730369" y="585279"/>
            <a:ext cx="3657600" cy="617879"/>
          </a:xfrm>
        </p:spPr>
        <p:txBody>
          <a:bodyPr>
            <a:normAutofit/>
          </a:bodyPr>
          <a:lstStyle>
            <a:lvl1pPr marL="0" indent="0" algn="r">
              <a:buFontTx/>
              <a:buNone/>
              <a:defRPr lang="en-US" sz="1600" b="0" kern="1200" dirty="0">
                <a:solidFill>
                  <a:schemeClr val="tx1"/>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396220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hasCustomPrompt="1"/>
          </p:nvPr>
        </p:nvSpPr>
        <p:spPr>
          <a:xfrm>
            <a:off x="4587934" y="711799"/>
            <a:ext cx="6657582" cy="2577741"/>
          </a:xfrm>
        </p:spPr>
        <p:txBody>
          <a:bodyPr>
            <a:normAutofit/>
          </a:bodyPr>
          <a:lstStyle>
            <a:lvl1pPr marL="0" indent="0">
              <a:buNone/>
              <a:defRPr sz="1800" b="0" i="0" baseline="0">
                <a:solidFill>
                  <a:schemeClr val="bg2"/>
                </a:solidFill>
                <a:latin typeface="Corbel" panose="020B05030202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Please list any potential conflicts that you may have (e.g., consultant for a company whose drug will be discussed). If you have no disclosures, please state “None.”</a:t>
            </a:r>
          </a:p>
          <a:p>
            <a:pPr lvl="0"/>
            <a:endParaRPr lang="en-US"/>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hasCustomPrompt="1"/>
          </p:nvPr>
        </p:nvSpPr>
        <p:spPr>
          <a:xfrm>
            <a:off x="730370" y="959090"/>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Disclosure</a:t>
            </a:r>
          </a:p>
        </p:txBody>
      </p:sp>
      <p:sp>
        <p:nvSpPr>
          <p:cNvPr id="5" name="Text Placeholder 12">
            <a:extLst>
              <a:ext uri="{FF2B5EF4-FFF2-40B4-BE49-F238E27FC236}">
                <a16:creationId xmlns:a16="http://schemas.microsoft.com/office/drawing/2014/main" id="{905FCBA8-592F-7279-C44E-CB8BB58D4157}"/>
              </a:ext>
            </a:extLst>
          </p:cNvPr>
          <p:cNvSpPr>
            <a:spLocks noGrp="1"/>
          </p:cNvSpPr>
          <p:nvPr>
            <p:ph type="body" sz="quarter" idx="14" hasCustomPrompt="1"/>
          </p:nvPr>
        </p:nvSpPr>
        <p:spPr>
          <a:xfrm>
            <a:off x="730369" y="3561566"/>
            <a:ext cx="3657600" cy="617879"/>
          </a:xfrm>
        </p:spPr>
        <p:txBody>
          <a:bodyPr>
            <a:normAutofit/>
          </a:bodyPr>
          <a:lstStyle>
            <a:lvl1pPr marL="0" indent="0" algn="r">
              <a:buFontTx/>
              <a:buNone/>
              <a:defRPr lang="en-US" sz="1600" b="0" kern="1200" cap="all" spc="200" baseline="0" dirty="0">
                <a:solidFill>
                  <a:schemeClr val="bg2"/>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Use statement</a:t>
            </a:r>
          </a:p>
        </p:txBody>
      </p:sp>
      <p:sp>
        <p:nvSpPr>
          <p:cNvPr id="6" name="Text Placeholder 10">
            <a:extLst>
              <a:ext uri="{FF2B5EF4-FFF2-40B4-BE49-F238E27FC236}">
                <a16:creationId xmlns:a16="http://schemas.microsoft.com/office/drawing/2014/main" id="{CF11F04C-810B-FBEC-CB90-892BF30BB3B3}"/>
              </a:ext>
            </a:extLst>
          </p:cNvPr>
          <p:cNvSpPr>
            <a:spLocks noGrp="1"/>
          </p:cNvSpPr>
          <p:nvPr>
            <p:ph type="body" sz="quarter" idx="15" hasCustomPrompt="1"/>
          </p:nvPr>
        </p:nvSpPr>
        <p:spPr>
          <a:xfrm>
            <a:off x="4587934" y="3568462"/>
            <a:ext cx="6657582" cy="2720462"/>
          </a:xfrm>
        </p:spPr>
        <p:txBody>
          <a:bodyPr>
            <a:noAutofit/>
          </a:bodyPr>
          <a:lstStyle>
            <a:lvl1pPr marL="0" indent="0">
              <a:buNone/>
              <a:defRPr sz="1600" baseline="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r>
              <a:rPr lang="en-US">
                <a:latin typeface="Corbel" panose="020B0503020204020204" pitchFamily="34" charset="0"/>
              </a:rPr>
              <a:t>WARNING: COPYRIGHT RESTRICTIONS This course content and all writings and materials provided to you at the Elson S. Floyd College of Medicine are protected by federal copyright law and Washington State University policy. The content is copyrighted by the Washington State University Board of Regents or licensed to the Elson S. Floyd College of Medicine by the copyright owner. Limited access to this content is given for personal academic study and review purposes of registered students and faculty of Elson S. Floyd College of Medicine. You shall not otherwise copy, share, distribute, modify, transmit, upload, post, republish, reuse, sell, gift, rent, lend or otherwise disseminate any portion of this course content without permission in writing, signed by an individual authorized by Washington State University.</a:t>
            </a:r>
          </a:p>
        </p:txBody>
      </p:sp>
    </p:spTree>
    <p:extLst>
      <p:ext uri="{BB962C8B-B14F-4D97-AF65-F5344CB8AC3E}">
        <p14:creationId xmlns:p14="http://schemas.microsoft.com/office/powerpoint/2010/main" val="1978765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hasCustomPrompt="1"/>
          </p:nvPr>
        </p:nvSpPr>
        <p:spPr>
          <a:xfrm>
            <a:off x="4587934" y="711799"/>
            <a:ext cx="6657582" cy="2577741"/>
          </a:xfrm>
        </p:spPr>
        <p:txBody>
          <a:bodyPr>
            <a:normAutofit/>
          </a:bodyPr>
          <a:lstStyle>
            <a:lvl1pPr marL="0" indent="0">
              <a:buNone/>
              <a:defRPr sz="1800" b="0" i="0" baseline="0">
                <a:solidFill>
                  <a:schemeClr val="bg2"/>
                </a:solidFill>
                <a:latin typeface="Corbel" panose="020B05030202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Please list any potential conflicts that you may have (e.g., consultant for a company whose drug will be discussed). If you have no disclosures, please state “None.”</a:t>
            </a:r>
          </a:p>
          <a:p>
            <a:pPr lvl="0"/>
            <a:endParaRPr lang="en-US"/>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hasCustomPrompt="1"/>
          </p:nvPr>
        </p:nvSpPr>
        <p:spPr>
          <a:xfrm>
            <a:off x="730370" y="959090"/>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Disclosure</a:t>
            </a:r>
          </a:p>
        </p:txBody>
      </p:sp>
      <p:sp>
        <p:nvSpPr>
          <p:cNvPr id="5" name="Text Placeholder 12">
            <a:extLst>
              <a:ext uri="{FF2B5EF4-FFF2-40B4-BE49-F238E27FC236}">
                <a16:creationId xmlns:a16="http://schemas.microsoft.com/office/drawing/2014/main" id="{905FCBA8-592F-7279-C44E-CB8BB58D4157}"/>
              </a:ext>
            </a:extLst>
          </p:cNvPr>
          <p:cNvSpPr>
            <a:spLocks noGrp="1"/>
          </p:cNvSpPr>
          <p:nvPr>
            <p:ph type="body" sz="quarter" idx="14" hasCustomPrompt="1"/>
          </p:nvPr>
        </p:nvSpPr>
        <p:spPr>
          <a:xfrm>
            <a:off x="730369" y="3561566"/>
            <a:ext cx="3657600" cy="617879"/>
          </a:xfrm>
        </p:spPr>
        <p:txBody>
          <a:bodyPr>
            <a:normAutofit/>
          </a:bodyPr>
          <a:lstStyle>
            <a:lvl1pPr marL="0" indent="0" algn="r">
              <a:buFontTx/>
              <a:buNone/>
              <a:defRPr lang="en-US" sz="1600" b="0" kern="1200" cap="all" spc="200" baseline="0" dirty="0">
                <a:solidFill>
                  <a:schemeClr val="bg2"/>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Use statement</a:t>
            </a:r>
          </a:p>
        </p:txBody>
      </p:sp>
      <p:sp>
        <p:nvSpPr>
          <p:cNvPr id="6" name="Text Placeholder 10">
            <a:extLst>
              <a:ext uri="{FF2B5EF4-FFF2-40B4-BE49-F238E27FC236}">
                <a16:creationId xmlns:a16="http://schemas.microsoft.com/office/drawing/2014/main" id="{CF11F04C-810B-FBEC-CB90-892BF30BB3B3}"/>
              </a:ext>
            </a:extLst>
          </p:cNvPr>
          <p:cNvSpPr>
            <a:spLocks noGrp="1"/>
          </p:cNvSpPr>
          <p:nvPr>
            <p:ph type="body" sz="quarter" idx="15" hasCustomPrompt="1"/>
          </p:nvPr>
        </p:nvSpPr>
        <p:spPr>
          <a:xfrm>
            <a:off x="4587934" y="3568462"/>
            <a:ext cx="6657582" cy="2720462"/>
          </a:xfrm>
        </p:spPr>
        <p:txBody>
          <a:bodyPr>
            <a:noAutofit/>
          </a:bodyPr>
          <a:lstStyle>
            <a:lvl1pPr marL="0" indent="0">
              <a:buNone/>
              <a:defRPr sz="1600" baseline="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r>
              <a:rPr lang="en-US">
                <a:latin typeface="Corbel" panose="020B0503020204020204" pitchFamily="34" charset="0"/>
              </a:rPr>
              <a:t>WARNING: COPYRIGHT RESTRICTIONS This course content and all writings and materials provided to you at the Elson S. Floyd College of Medicine are protected by federal copyright law and Washington State University policy. The content is copyrighted by the Washington State University Board of Regents or licensed to the Elson S. Floyd College of Medicine by the copyright owner. Limited access to this content is given for personal academic study and review purposes of registered students and faculty of Elson S. Floyd College of Medicine. You shall not otherwise copy, share, distribute, modify, transmit, upload, post, republish, reuse, sell, gift, rent, lend or otherwise disseminate any portion of this course content without permission in writing, signed by an individual authorized by Washington State University.</a:t>
            </a:r>
          </a:p>
        </p:txBody>
      </p:sp>
    </p:spTree>
    <p:extLst>
      <p:ext uri="{BB962C8B-B14F-4D97-AF65-F5344CB8AC3E}">
        <p14:creationId xmlns:p14="http://schemas.microsoft.com/office/powerpoint/2010/main" val="1978765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2A46E6-DEEC-2841-973F-2EFA7548DA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E0290-5896-F84C-8A4A-7C2C01200E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4273940026"/>
      </p:ext>
    </p:extLst>
  </p:cSld>
  <p:clrMap bg1="lt1" tx1="dk1" bg2="lt2" tx2="dk2" accent1="accent1" accent2="accent2" accent3="accent3" accent4="accent4" accent5="accent5" accent6="accent6" hlink="hlink" folHlink="folHlink"/>
  <p:sldLayoutIdLst>
    <p:sldLayoutId id="2147483650" r:id="rId1"/>
    <p:sldLayoutId id="2147483674" r:id="rId2"/>
    <p:sldLayoutId id="2147483662" r:id="rId3"/>
    <p:sldLayoutId id="2147483670" r:id="rId4"/>
    <p:sldLayoutId id="2147483660" r:id="rId5"/>
    <p:sldLayoutId id="2147483672" r:id="rId6"/>
    <p:sldLayoutId id="2147483678" r:id="rId7"/>
    <p:sldLayoutId id="2147483689" r:id="rId8"/>
    <p:sldLayoutId id="2147483692" r:id="rId9"/>
    <p:sldLayoutId id="2147483679" r:id="rId10"/>
    <p:sldLayoutId id="2147483680" r:id="rId11"/>
    <p:sldLayoutId id="2147483683" r:id="rId12"/>
    <p:sldLayoutId id="2147483685" r:id="rId13"/>
    <p:sldLayoutId id="2147483688" r:id="rId14"/>
    <p:sldLayoutId id="2147483686" r:id="rId15"/>
    <p:sldLayoutId id="2147483687" r:id="rId16"/>
    <p:sldLayoutId id="2147483681" r:id="rId17"/>
    <p:sldLayoutId id="2147483671" r:id="rId18"/>
    <p:sldLayoutId id="2147483675" r:id="rId19"/>
    <p:sldLayoutId id="2147483676" r:id="rId20"/>
    <p:sldLayoutId id="2147483677" r:id="rId21"/>
    <p:sldLayoutId id="2147483691" r:id="rId22"/>
    <p:sldLayoutId id="2147483694" r:id="rId23"/>
    <p:sldLayoutId id="2147483684" r:id="rId2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lang="en-US" sz="4400" b="1" i="0" kern="1200" dirty="0">
          <a:solidFill>
            <a:schemeClr val="bg2"/>
          </a:solidFill>
          <a:latin typeface="Corbel" panose="020B0503020204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12.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12.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12.sv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12.sv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5.jp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12.sv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hyperlink" Target="http://stock.adobe.com/"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2.xml"/><Relationship Id="rId7" Type="http://schemas.openxmlformats.org/officeDocument/2006/relationships/image" Target="../media/image12.sv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2.xml"/><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12.sv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9.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hyperlink" Target="https://www.youtube.com/watch?v=-RPECPtWjxg" TargetMode="External"/><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6.m4a"/><Relationship Id="rId7" Type="http://schemas.openxmlformats.org/officeDocument/2006/relationships/image" Target="../media/image13.jpeg"/><Relationship Id="rId2" Type="http://schemas.openxmlformats.org/officeDocument/2006/relationships/video" Target="https://www.youtube.com/embed/-RPECPtWjxg?feature=oembed" TargetMode="External"/><Relationship Id="rId1" Type="http://schemas.openxmlformats.org/officeDocument/2006/relationships/tags" Target="../tags/tag1.xml"/><Relationship Id="rId6" Type="http://schemas.openxmlformats.org/officeDocument/2006/relationships/notesSlide" Target="../notesSlides/notesSlide3.xml"/><Relationship Id="rId5" Type="http://schemas.openxmlformats.org/officeDocument/2006/relationships/slideLayout" Target="../slideLayouts/slideLayout12.xml"/><Relationship Id="rId4"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hyperlink" Target="https://www.youtube.com/watch?v=hUxQOLLPiUs" TargetMode="External"/><Relationship Id="rId4" Type="http://schemas.openxmlformats.org/officeDocument/2006/relationships/notesSlide" Target="../notesSlides/notesSlide4.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9.m4a"/><Relationship Id="rId7" Type="http://schemas.openxmlformats.org/officeDocument/2006/relationships/image" Target="../media/image14.jpeg"/><Relationship Id="rId2" Type="http://schemas.openxmlformats.org/officeDocument/2006/relationships/video" Target="https://www.youtube.com/embed/hUxQOLLPiUs?feature=oembed" TargetMode="External"/><Relationship Id="rId1" Type="http://schemas.openxmlformats.org/officeDocument/2006/relationships/tags" Target="../tags/tag2.xml"/><Relationship Id="rId6" Type="http://schemas.openxmlformats.org/officeDocument/2006/relationships/notesSlide" Target="../notesSlides/notesSlide5.xml"/><Relationship Id="rId5" Type="http://schemas.openxmlformats.org/officeDocument/2006/relationships/slideLayout" Target="../slideLayouts/slideLayout12.xml"/><Relationship Id="rId4"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89CFAF-6953-BA44-924E-E3FCBBDF4658}"/>
              </a:ext>
            </a:extLst>
          </p:cNvPr>
          <p:cNvSpPr>
            <a:spLocks noGrp="1"/>
          </p:cNvSpPr>
          <p:nvPr>
            <p:ph type="body" sz="quarter" idx="12"/>
          </p:nvPr>
        </p:nvSpPr>
        <p:spPr>
          <a:xfrm>
            <a:off x="4778952" y="2033561"/>
            <a:ext cx="5648415" cy="1395439"/>
          </a:xfrm>
        </p:spPr>
        <p:txBody>
          <a:bodyPr vert="horz" lIns="91440" tIns="45720" rIns="91440" bIns="45720" rtlCol="0" anchor="t">
            <a:normAutofit fontScale="92500"/>
          </a:bodyPr>
          <a:lstStyle/>
          <a:p>
            <a:r>
              <a:rPr lang="en-US" dirty="0">
                <a:latin typeface="Corbel"/>
              </a:rPr>
              <a:t>Quality Improvement: PDSA cycle</a:t>
            </a:r>
            <a:endParaRPr lang="en-US" dirty="0"/>
          </a:p>
        </p:txBody>
      </p:sp>
      <p:sp>
        <p:nvSpPr>
          <p:cNvPr id="5" name="Text Placeholder 4">
            <a:extLst>
              <a:ext uri="{FF2B5EF4-FFF2-40B4-BE49-F238E27FC236}">
                <a16:creationId xmlns:a16="http://schemas.microsoft.com/office/drawing/2014/main" id="{1ECB26F1-A6D4-CD42-B70C-74B2DEDAFE0B}"/>
              </a:ext>
            </a:extLst>
          </p:cNvPr>
          <p:cNvSpPr>
            <a:spLocks noGrp="1"/>
          </p:cNvSpPr>
          <p:nvPr>
            <p:ph type="body" sz="quarter" idx="13"/>
          </p:nvPr>
        </p:nvSpPr>
        <p:spPr>
          <a:xfrm>
            <a:off x="6380158" y="456120"/>
            <a:ext cx="2735017" cy="1025138"/>
          </a:xfrm>
        </p:spPr>
        <p:txBody>
          <a:bodyPr>
            <a:normAutofit/>
          </a:bodyPr>
          <a:lstStyle/>
          <a:p>
            <a:pPr>
              <a:lnSpc>
                <a:spcPts val="1820"/>
              </a:lnSpc>
              <a:spcAft>
                <a:spcPts val="3200"/>
              </a:spcAft>
            </a:pPr>
            <a:r>
              <a:rPr lang="en-US" sz="1600" b="1" cap="all" spc="300" dirty="0">
                <a:solidFill>
                  <a:schemeClr val="tx1">
                    <a:lumMod val="75000"/>
                  </a:schemeClr>
                </a:solidFill>
                <a:latin typeface="Corbel" panose="020B0503020204020204" pitchFamily="34" charset="0"/>
              </a:rPr>
              <a:t>Leadership Management in Healthcare</a:t>
            </a:r>
          </a:p>
        </p:txBody>
      </p:sp>
      <p:sp>
        <p:nvSpPr>
          <p:cNvPr id="9" name="Rectangle 8">
            <a:extLst>
              <a:ext uri="{FF2B5EF4-FFF2-40B4-BE49-F238E27FC236}">
                <a16:creationId xmlns:a16="http://schemas.microsoft.com/office/drawing/2014/main" id="{A8EA6635-2AD8-464F-8B5B-BDF524557B55}"/>
              </a:ext>
            </a:extLst>
          </p:cNvPr>
          <p:cNvSpPr/>
          <p:nvPr/>
        </p:nvSpPr>
        <p:spPr>
          <a:xfrm>
            <a:off x="8170784" y="3981303"/>
            <a:ext cx="944391" cy="1456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9" descr="A black and white logo&#10;&#10;Description automatically generated">
            <a:extLst>
              <a:ext uri="{FF2B5EF4-FFF2-40B4-BE49-F238E27FC236}">
                <a16:creationId xmlns:a16="http://schemas.microsoft.com/office/drawing/2014/main" id="{97C6557E-56B5-525A-4C99-F1FE79119C92}"/>
              </a:ext>
            </a:extLst>
          </p:cNvPr>
          <p:cNvPicPr>
            <a:picLocks noChangeAspect="1"/>
          </p:cNvPicPr>
          <p:nvPr/>
        </p:nvPicPr>
        <p:blipFill>
          <a:blip r:embed="rId5"/>
          <a:stretch>
            <a:fillRect/>
          </a:stretch>
        </p:blipFill>
        <p:spPr>
          <a:xfrm>
            <a:off x="9115175" y="5918816"/>
            <a:ext cx="2743200" cy="678581"/>
          </a:xfrm>
          <a:prstGeom prst="rect">
            <a:avLst/>
          </a:prstGeom>
        </p:spPr>
      </p:pic>
      <p:sp>
        <p:nvSpPr>
          <p:cNvPr id="2" name="TextBox 1">
            <a:extLst>
              <a:ext uri="{FF2B5EF4-FFF2-40B4-BE49-F238E27FC236}">
                <a16:creationId xmlns:a16="http://schemas.microsoft.com/office/drawing/2014/main" id="{C4C971A3-9863-156B-784B-8A33AB59039C}"/>
              </a:ext>
            </a:extLst>
          </p:cNvPr>
          <p:cNvSpPr txBox="1"/>
          <p:nvPr/>
        </p:nvSpPr>
        <p:spPr>
          <a:xfrm>
            <a:off x="7639388" y="4348390"/>
            <a:ext cx="4570162" cy="1384995"/>
          </a:xfrm>
          <a:prstGeom prst="rect">
            <a:avLst/>
          </a:prstGeom>
          <a:noFill/>
        </p:spPr>
        <p:txBody>
          <a:bodyPr wrap="square" rtlCol="0">
            <a:spAutoFit/>
          </a:bodyPr>
          <a:lstStyle/>
          <a:p>
            <a:r>
              <a:rPr lang="en-US" sz="2400" dirty="0"/>
              <a:t>Lonika Sood, MBBS MHPE FACP</a:t>
            </a:r>
          </a:p>
          <a:p>
            <a:r>
              <a:rPr lang="en-US" sz="2000" dirty="0"/>
              <a:t>Associate Professor of Medical Education and Clinical Sciences</a:t>
            </a:r>
          </a:p>
          <a:p>
            <a:r>
              <a:rPr lang="en-US" sz="2000" dirty="0"/>
              <a:t>Course Director, LMH 521</a:t>
            </a:r>
          </a:p>
        </p:txBody>
      </p:sp>
      <p:pic>
        <p:nvPicPr>
          <p:cNvPr id="18" name="Picture 17" descr="Cars in factory">
            <a:extLst>
              <a:ext uri="{FF2B5EF4-FFF2-40B4-BE49-F238E27FC236}">
                <a16:creationId xmlns:a16="http://schemas.microsoft.com/office/drawing/2014/main" id="{6FEB35BC-1160-2388-92C5-ACCC9A5DA0F0}"/>
              </a:ext>
            </a:extLst>
          </p:cNvPr>
          <p:cNvPicPr>
            <a:picLocks noGrp="1" noRot="1" noChangeAspect="1" noMove="1" noResize="1" noEditPoints="1" noAdjustHandles="1" noChangeArrowheads="1" noChangeShapeType="1" noCrop="1"/>
          </p:cNvPicPr>
          <p:nvPr/>
        </p:nvPicPr>
        <p:blipFill>
          <a:blip r:embed="rId6"/>
          <a:srcRect/>
          <a:stretch/>
        </p:blipFill>
        <p:spPr>
          <a:xfrm>
            <a:off x="0" y="2143642"/>
            <a:ext cx="4570162" cy="2570716"/>
          </a:xfrm>
          <a:prstGeom prst="rect">
            <a:avLst/>
          </a:prstGeom>
        </p:spPr>
      </p:pic>
      <p:pic>
        <p:nvPicPr>
          <p:cNvPr id="8" name="Audio 7">
            <a:extLst>
              <a:ext uri="{FF2B5EF4-FFF2-40B4-BE49-F238E27FC236}">
                <a16:creationId xmlns:a16="http://schemas.microsoft.com/office/drawing/2014/main" id="{E73CC8C3-3B5A-D8F0-CB8F-45A32B5CA6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103436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8300">
        <p159:morph option="byObject"/>
      </p:transition>
    </mc:Choice>
    <mc:Fallback>
      <p:transition spd="slow" advTm="38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7C43E-6E6B-B037-DCF1-D3384F7B55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100E41-B999-F1DC-502B-6C3E363F19A5}"/>
              </a:ext>
            </a:extLst>
          </p:cNvPr>
          <p:cNvSpPr>
            <a:spLocks noGrp="1"/>
          </p:cNvSpPr>
          <p:nvPr>
            <p:ph type="ctrTitle"/>
          </p:nvPr>
        </p:nvSpPr>
        <p:spPr>
          <a:xfrm>
            <a:off x="548639" y="217707"/>
            <a:ext cx="9913797" cy="914400"/>
          </a:xfrm>
        </p:spPr>
        <p:txBody>
          <a:bodyPr/>
          <a:lstStyle/>
          <a:p>
            <a:r>
              <a:rPr lang="en-US" dirty="0">
                <a:solidFill>
                  <a:srgbClr val="C00000"/>
                </a:solidFill>
              </a:rPr>
              <a:t>PDSA cycle</a:t>
            </a:r>
            <a:br>
              <a:rPr lang="en-US" dirty="0">
                <a:solidFill>
                  <a:srgbClr val="C00000"/>
                </a:solidFill>
              </a:rPr>
            </a:br>
            <a:r>
              <a:rPr lang="en-US" dirty="0">
                <a:solidFill>
                  <a:srgbClr val="C00000"/>
                </a:solidFill>
              </a:rPr>
              <a:t>Plan</a:t>
            </a:r>
          </a:p>
        </p:txBody>
      </p:sp>
      <p:sp>
        <p:nvSpPr>
          <p:cNvPr id="3" name="Text Placeholder 2">
            <a:extLst>
              <a:ext uri="{FF2B5EF4-FFF2-40B4-BE49-F238E27FC236}">
                <a16:creationId xmlns:a16="http://schemas.microsoft.com/office/drawing/2014/main" id="{38D384AC-7477-8535-D899-6E241B15347E}"/>
              </a:ext>
            </a:extLst>
          </p:cNvPr>
          <p:cNvSpPr>
            <a:spLocks noGrp="1"/>
          </p:cNvSpPr>
          <p:nvPr>
            <p:ph type="body" sz="quarter" idx="10"/>
          </p:nvPr>
        </p:nvSpPr>
        <p:spPr>
          <a:xfrm>
            <a:off x="4874082" y="841163"/>
            <a:ext cx="7317918" cy="6422585"/>
          </a:xfrm>
        </p:spPr>
        <p:txBody>
          <a:bodyPr>
            <a:normAutofit/>
          </a:bodyPr>
          <a:lstStyle/>
          <a:p>
            <a:pPr marL="342900" indent="-342900" fontAlgn="auto">
              <a:lnSpc>
                <a:spcPct val="150000"/>
              </a:lnSpc>
              <a:buFont typeface="Arial" panose="020B0604020202020204" pitchFamily="34" charset="0"/>
              <a:buChar char="•"/>
            </a:pPr>
            <a:r>
              <a:rPr lang="en-US" dirty="0">
                <a:solidFill>
                  <a:srgbClr val="000000"/>
                </a:solidFill>
              </a:rPr>
              <a:t>What information is important to collect?</a:t>
            </a:r>
          </a:p>
          <a:p>
            <a:pPr marL="342900" indent="-342900" fontAlgn="auto">
              <a:lnSpc>
                <a:spcPct val="150000"/>
              </a:lnSpc>
              <a:buFont typeface="Arial" panose="020B0604020202020204" pitchFamily="34" charset="0"/>
              <a:buChar char="•"/>
            </a:pPr>
            <a:r>
              <a:rPr lang="en-US" dirty="0">
                <a:solidFill>
                  <a:srgbClr val="000000"/>
                </a:solidFill>
              </a:rPr>
              <a:t>Why is it important?</a:t>
            </a:r>
          </a:p>
          <a:p>
            <a:pPr marL="342900" indent="-342900" fontAlgn="auto">
              <a:lnSpc>
                <a:spcPct val="150000"/>
              </a:lnSpc>
              <a:buFont typeface="Arial" panose="020B0604020202020204" pitchFamily="34" charset="0"/>
              <a:buChar char="•"/>
            </a:pPr>
            <a:r>
              <a:rPr lang="en-US" dirty="0">
                <a:solidFill>
                  <a:srgbClr val="000000"/>
                </a:solidFill>
              </a:rPr>
              <a:t>Who will collect the data?</a:t>
            </a:r>
          </a:p>
          <a:p>
            <a:pPr marL="342900" indent="-342900" fontAlgn="auto">
              <a:lnSpc>
                <a:spcPct val="150000"/>
              </a:lnSpc>
              <a:buFont typeface="Arial" panose="020B0604020202020204" pitchFamily="34" charset="0"/>
              <a:buChar char="•"/>
            </a:pPr>
            <a:r>
              <a:rPr lang="en-US" dirty="0">
                <a:solidFill>
                  <a:srgbClr val="000000"/>
                </a:solidFill>
              </a:rPr>
              <a:t>Who will analyze the data prior to “Study”?</a:t>
            </a:r>
          </a:p>
          <a:p>
            <a:pPr marL="342900" indent="-342900" fontAlgn="auto">
              <a:lnSpc>
                <a:spcPct val="150000"/>
              </a:lnSpc>
              <a:buFont typeface="Arial" panose="020B0604020202020204" pitchFamily="34" charset="0"/>
              <a:buChar char="•"/>
            </a:pPr>
            <a:r>
              <a:rPr lang="en-US" dirty="0">
                <a:solidFill>
                  <a:srgbClr val="000000"/>
                </a:solidFill>
              </a:rPr>
              <a:t>Where will data be collected?</a:t>
            </a:r>
          </a:p>
          <a:p>
            <a:pPr marL="342900" indent="-342900" fontAlgn="auto">
              <a:lnSpc>
                <a:spcPct val="150000"/>
              </a:lnSpc>
              <a:buFont typeface="Arial" panose="020B0604020202020204" pitchFamily="34" charset="0"/>
              <a:buChar char="•"/>
            </a:pPr>
            <a:r>
              <a:rPr lang="en-US" dirty="0">
                <a:solidFill>
                  <a:srgbClr val="000000"/>
                </a:solidFill>
              </a:rPr>
              <a:t>When will data collection take place?</a:t>
            </a:r>
          </a:p>
          <a:p>
            <a:pPr marL="342900" indent="-342900" fontAlgn="auto">
              <a:lnSpc>
                <a:spcPct val="150000"/>
              </a:lnSpc>
              <a:buFont typeface="Arial" panose="020B0604020202020204" pitchFamily="34" charset="0"/>
              <a:buChar char="•"/>
            </a:pPr>
            <a:r>
              <a:rPr lang="en-US" dirty="0">
                <a:solidFill>
                  <a:srgbClr val="000000"/>
                </a:solidFill>
              </a:rPr>
              <a:t>How will the data (measures or observations) be collected?</a:t>
            </a:r>
          </a:p>
        </p:txBody>
      </p:sp>
      <p:pic>
        <p:nvPicPr>
          <p:cNvPr id="5" name="Picture 4" descr="A diagram of a diagram&#10;&#10;AI-generated content may be incorrect.">
            <a:extLst>
              <a:ext uri="{FF2B5EF4-FFF2-40B4-BE49-F238E27FC236}">
                <a16:creationId xmlns:a16="http://schemas.microsoft.com/office/drawing/2014/main" id="{E58AB594-A6E8-D24B-7F43-55D0350F9290}"/>
              </a:ext>
            </a:extLst>
          </p:cNvPr>
          <p:cNvPicPr>
            <a:picLocks noChangeAspect="1"/>
          </p:cNvPicPr>
          <p:nvPr/>
        </p:nvPicPr>
        <p:blipFill>
          <a:blip r:embed="rId5"/>
          <a:stretch>
            <a:fillRect/>
          </a:stretch>
        </p:blipFill>
        <p:spPr>
          <a:xfrm>
            <a:off x="379908" y="1341657"/>
            <a:ext cx="3526372" cy="4974588"/>
          </a:xfrm>
          <a:prstGeom prst="rect">
            <a:avLst/>
          </a:prstGeom>
        </p:spPr>
      </p:pic>
      <p:pic>
        <p:nvPicPr>
          <p:cNvPr id="6" name="Graphic 5" descr="Arrow: Straight with solid fill">
            <a:extLst>
              <a:ext uri="{FF2B5EF4-FFF2-40B4-BE49-F238E27FC236}">
                <a16:creationId xmlns:a16="http://schemas.microsoft.com/office/drawing/2014/main" id="{D7EA580F-4B5D-B050-8DAA-83876DF0BA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25626" y="4207088"/>
            <a:ext cx="914400" cy="914400"/>
          </a:xfrm>
          <a:prstGeom prst="rect">
            <a:avLst/>
          </a:prstGeom>
        </p:spPr>
      </p:pic>
      <p:pic>
        <p:nvPicPr>
          <p:cNvPr id="7" name="Audio 6">
            <a:extLst>
              <a:ext uri="{FF2B5EF4-FFF2-40B4-BE49-F238E27FC236}">
                <a16:creationId xmlns:a16="http://schemas.microsoft.com/office/drawing/2014/main" id="{085908E2-ED87-38BF-9070-FA9E9A0161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033731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7820">
        <p159:morph option="byObject"/>
      </p:transition>
    </mc:Choice>
    <mc:Fallback>
      <p:transition spd="slow" advTm="178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F1EAE-855A-A807-868C-1FFC6ED5BB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BE6BDD-A380-622B-14B4-D19DFA2DFBF9}"/>
              </a:ext>
            </a:extLst>
          </p:cNvPr>
          <p:cNvSpPr>
            <a:spLocks noGrp="1"/>
          </p:cNvSpPr>
          <p:nvPr>
            <p:ph type="ctrTitle"/>
          </p:nvPr>
        </p:nvSpPr>
        <p:spPr>
          <a:xfrm>
            <a:off x="548639" y="217707"/>
            <a:ext cx="9913797" cy="914400"/>
          </a:xfrm>
        </p:spPr>
        <p:txBody>
          <a:bodyPr/>
          <a:lstStyle/>
          <a:p>
            <a:r>
              <a:rPr lang="en-US" dirty="0">
                <a:solidFill>
                  <a:srgbClr val="C00000"/>
                </a:solidFill>
              </a:rPr>
              <a:t>PDSA cycle</a:t>
            </a:r>
            <a:br>
              <a:rPr lang="en-US" dirty="0">
                <a:solidFill>
                  <a:srgbClr val="C00000"/>
                </a:solidFill>
              </a:rPr>
            </a:br>
            <a:r>
              <a:rPr lang="en-US" dirty="0">
                <a:solidFill>
                  <a:srgbClr val="C00000"/>
                </a:solidFill>
              </a:rPr>
              <a:t>Do</a:t>
            </a:r>
          </a:p>
        </p:txBody>
      </p:sp>
      <p:sp>
        <p:nvSpPr>
          <p:cNvPr id="3" name="Text Placeholder 2">
            <a:extLst>
              <a:ext uri="{FF2B5EF4-FFF2-40B4-BE49-F238E27FC236}">
                <a16:creationId xmlns:a16="http://schemas.microsoft.com/office/drawing/2014/main" id="{8B278A86-503F-F579-CE4F-F893807872FF}"/>
              </a:ext>
            </a:extLst>
          </p:cNvPr>
          <p:cNvSpPr>
            <a:spLocks noGrp="1"/>
          </p:cNvSpPr>
          <p:nvPr>
            <p:ph type="body" sz="quarter" idx="10"/>
          </p:nvPr>
        </p:nvSpPr>
        <p:spPr>
          <a:xfrm>
            <a:off x="4874082" y="841163"/>
            <a:ext cx="7317918" cy="6422585"/>
          </a:xfrm>
        </p:spPr>
        <p:txBody>
          <a:bodyPr>
            <a:normAutofit/>
          </a:bodyPr>
          <a:lstStyle/>
          <a:p>
            <a:pPr marL="342900" indent="-342900" fontAlgn="auto">
              <a:lnSpc>
                <a:spcPct val="150000"/>
              </a:lnSpc>
              <a:buFont typeface="Arial" panose="020B0604020202020204" pitchFamily="34" charset="0"/>
              <a:buChar char="•"/>
            </a:pPr>
            <a:r>
              <a:rPr lang="en-US" dirty="0">
                <a:solidFill>
                  <a:srgbClr val="000000"/>
                </a:solidFill>
              </a:rPr>
              <a:t>Run the test on a small scale. </a:t>
            </a:r>
          </a:p>
          <a:p>
            <a:pPr marL="342900" indent="-342900" fontAlgn="auto">
              <a:lnSpc>
                <a:spcPct val="150000"/>
              </a:lnSpc>
              <a:buFont typeface="Arial" panose="020B0604020202020204" pitchFamily="34" charset="0"/>
              <a:buChar char="•"/>
            </a:pPr>
            <a:r>
              <a:rPr lang="en-US" dirty="0">
                <a:solidFill>
                  <a:srgbClr val="000000"/>
                </a:solidFill>
              </a:rPr>
              <a:t>Carry out the test.</a:t>
            </a:r>
          </a:p>
          <a:p>
            <a:pPr marL="342900" indent="-342900" fontAlgn="auto">
              <a:lnSpc>
                <a:spcPct val="150000"/>
              </a:lnSpc>
              <a:buFont typeface="Arial" panose="020B0604020202020204" pitchFamily="34" charset="0"/>
              <a:buChar char="•"/>
            </a:pPr>
            <a:r>
              <a:rPr lang="en-US" dirty="0">
                <a:solidFill>
                  <a:srgbClr val="000000"/>
                </a:solidFill>
              </a:rPr>
              <a:t>Document problems and unexpected observations.</a:t>
            </a:r>
          </a:p>
          <a:p>
            <a:pPr marL="342900" indent="-342900" fontAlgn="auto">
              <a:lnSpc>
                <a:spcPct val="150000"/>
              </a:lnSpc>
              <a:buFont typeface="Arial" panose="020B0604020202020204" pitchFamily="34" charset="0"/>
              <a:buChar char="•"/>
            </a:pPr>
            <a:r>
              <a:rPr lang="en-US" dirty="0">
                <a:solidFill>
                  <a:srgbClr val="000000"/>
                </a:solidFill>
              </a:rPr>
              <a:t>Collect and begin to analyze the data.</a:t>
            </a:r>
          </a:p>
        </p:txBody>
      </p:sp>
      <p:pic>
        <p:nvPicPr>
          <p:cNvPr id="5" name="Picture 4" descr="A diagram of a diagram&#10;&#10;AI-generated content may be incorrect.">
            <a:extLst>
              <a:ext uri="{FF2B5EF4-FFF2-40B4-BE49-F238E27FC236}">
                <a16:creationId xmlns:a16="http://schemas.microsoft.com/office/drawing/2014/main" id="{D32B640C-74B5-DD3F-54FB-1D5BBB574E3E}"/>
              </a:ext>
            </a:extLst>
          </p:cNvPr>
          <p:cNvPicPr>
            <a:picLocks noChangeAspect="1"/>
          </p:cNvPicPr>
          <p:nvPr/>
        </p:nvPicPr>
        <p:blipFill>
          <a:blip r:embed="rId5"/>
          <a:stretch>
            <a:fillRect/>
          </a:stretch>
        </p:blipFill>
        <p:spPr>
          <a:xfrm>
            <a:off x="379908" y="1341657"/>
            <a:ext cx="3526372" cy="4974588"/>
          </a:xfrm>
          <a:prstGeom prst="rect">
            <a:avLst/>
          </a:prstGeom>
        </p:spPr>
      </p:pic>
      <p:pic>
        <p:nvPicPr>
          <p:cNvPr id="6" name="Graphic 5" descr="Arrow: Straight with solid fill">
            <a:extLst>
              <a:ext uri="{FF2B5EF4-FFF2-40B4-BE49-F238E27FC236}">
                <a16:creationId xmlns:a16="http://schemas.microsoft.com/office/drawing/2014/main" id="{71818624-7E49-0B9F-EE5E-9FA8DFC9EC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04845" y="5059143"/>
            <a:ext cx="914400" cy="914400"/>
          </a:xfrm>
          <a:prstGeom prst="rect">
            <a:avLst/>
          </a:prstGeom>
        </p:spPr>
      </p:pic>
      <p:pic>
        <p:nvPicPr>
          <p:cNvPr id="7" name="Audio 6">
            <a:extLst>
              <a:ext uri="{FF2B5EF4-FFF2-40B4-BE49-F238E27FC236}">
                <a16:creationId xmlns:a16="http://schemas.microsoft.com/office/drawing/2014/main" id="{297EBD65-6166-6F83-5869-FCAF983654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38482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2892">
        <p159:morph option="byObject"/>
      </p:transition>
    </mc:Choice>
    <mc:Fallback>
      <p:transition spd="slow" advTm="128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034FE-101A-1CE0-1C17-3AF6933A1C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2DF789-3A14-54AA-A83B-6C237700F672}"/>
              </a:ext>
            </a:extLst>
          </p:cNvPr>
          <p:cNvSpPr>
            <a:spLocks noGrp="1"/>
          </p:cNvSpPr>
          <p:nvPr>
            <p:ph type="ctrTitle"/>
          </p:nvPr>
        </p:nvSpPr>
        <p:spPr>
          <a:xfrm>
            <a:off x="548639" y="217707"/>
            <a:ext cx="9913797" cy="914400"/>
          </a:xfrm>
        </p:spPr>
        <p:txBody>
          <a:bodyPr/>
          <a:lstStyle/>
          <a:p>
            <a:r>
              <a:rPr lang="en-US" dirty="0">
                <a:solidFill>
                  <a:srgbClr val="C00000"/>
                </a:solidFill>
              </a:rPr>
              <a:t>PDSA cycle</a:t>
            </a:r>
            <a:br>
              <a:rPr lang="en-US" dirty="0">
                <a:solidFill>
                  <a:srgbClr val="C00000"/>
                </a:solidFill>
              </a:rPr>
            </a:br>
            <a:r>
              <a:rPr lang="en-US" dirty="0">
                <a:solidFill>
                  <a:srgbClr val="C00000"/>
                </a:solidFill>
              </a:rPr>
              <a:t>Study</a:t>
            </a:r>
          </a:p>
        </p:txBody>
      </p:sp>
      <p:sp>
        <p:nvSpPr>
          <p:cNvPr id="3" name="Text Placeholder 2">
            <a:extLst>
              <a:ext uri="{FF2B5EF4-FFF2-40B4-BE49-F238E27FC236}">
                <a16:creationId xmlns:a16="http://schemas.microsoft.com/office/drawing/2014/main" id="{BE70A026-D4F6-BF3A-EB1E-8F48A4D70F8E}"/>
              </a:ext>
            </a:extLst>
          </p:cNvPr>
          <p:cNvSpPr>
            <a:spLocks noGrp="1"/>
          </p:cNvSpPr>
          <p:nvPr>
            <p:ph type="body" sz="quarter" idx="10"/>
          </p:nvPr>
        </p:nvSpPr>
        <p:spPr>
          <a:xfrm>
            <a:off x="4874082" y="841163"/>
            <a:ext cx="7096245" cy="6422585"/>
          </a:xfrm>
        </p:spPr>
        <p:txBody>
          <a:bodyPr>
            <a:normAutofit/>
          </a:bodyPr>
          <a:lstStyle/>
          <a:p>
            <a:pPr marL="342900" indent="-342900" fontAlgn="auto">
              <a:lnSpc>
                <a:spcPct val="150000"/>
              </a:lnSpc>
              <a:buFont typeface="Arial" panose="020B0604020202020204" pitchFamily="34" charset="0"/>
              <a:buChar char="•"/>
            </a:pPr>
            <a:r>
              <a:rPr lang="en-US" sz="2800" dirty="0">
                <a:solidFill>
                  <a:srgbClr val="000000"/>
                </a:solidFill>
              </a:rPr>
              <a:t>Analyze the results and compare them to your predictions.</a:t>
            </a:r>
          </a:p>
          <a:p>
            <a:pPr marL="342900" indent="-342900" fontAlgn="auto">
              <a:lnSpc>
                <a:spcPct val="150000"/>
              </a:lnSpc>
              <a:buFont typeface="Arial" panose="020B0604020202020204" pitchFamily="34" charset="0"/>
              <a:buChar char="•"/>
            </a:pPr>
            <a:r>
              <a:rPr lang="en-US" sz="2800" dirty="0">
                <a:solidFill>
                  <a:srgbClr val="000000"/>
                </a:solidFill>
              </a:rPr>
              <a:t>Complete analysis of the data.</a:t>
            </a:r>
          </a:p>
          <a:p>
            <a:pPr marL="342900" indent="-342900" fontAlgn="auto">
              <a:lnSpc>
                <a:spcPct val="150000"/>
              </a:lnSpc>
              <a:buFont typeface="Arial" panose="020B0604020202020204" pitchFamily="34" charset="0"/>
              <a:buChar char="•"/>
            </a:pPr>
            <a:r>
              <a:rPr lang="en-US" sz="2800" dirty="0">
                <a:solidFill>
                  <a:srgbClr val="000000"/>
                </a:solidFill>
              </a:rPr>
              <a:t>Compare the data to your prediction.</a:t>
            </a:r>
          </a:p>
          <a:p>
            <a:pPr marL="342900" indent="-342900" fontAlgn="auto">
              <a:lnSpc>
                <a:spcPct val="150000"/>
              </a:lnSpc>
              <a:buFont typeface="Arial" panose="020B0604020202020204" pitchFamily="34" charset="0"/>
              <a:buChar char="•"/>
            </a:pPr>
            <a:r>
              <a:rPr lang="en-US" sz="2800" dirty="0">
                <a:solidFill>
                  <a:srgbClr val="000000"/>
                </a:solidFill>
              </a:rPr>
              <a:t>Summarize and reflect on what you learned.</a:t>
            </a:r>
          </a:p>
        </p:txBody>
      </p:sp>
      <p:pic>
        <p:nvPicPr>
          <p:cNvPr id="5" name="Picture 4" descr="A diagram of a diagram&#10;&#10;AI-generated content may be incorrect.">
            <a:extLst>
              <a:ext uri="{FF2B5EF4-FFF2-40B4-BE49-F238E27FC236}">
                <a16:creationId xmlns:a16="http://schemas.microsoft.com/office/drawing/2014/main" id="{278F485B-FFAD-E2DF-A510-78B7458B53D7}"/>
              </a:ext>
            </a:extLst>
          </p:cNvPr>
          <p:cNvPicPr>
            <a:picLocks noChangeAspect="1"/>
          </p:cNvPicPr>
          <p:nvPr/>
        </p:nvPicPr>
        <p:blipFill>
          <a:blip r:embed="rId5"/>
          <a:stretch>
            <a:fillRect/>
          </a:stretch>
        </p:blipFill>
        <p:spPr>
          <a:xfrm>
            <a:off x="562494" y="1404002"/>
            <a:ext cx="3526372" cy="4974588"/>
          </a:xfrm>
          <a:prstGeom prst="rect">
            <a:avLst/>
          </a:prstGeom>
        </p:spPr>
      </p:pic>
      <p:pic>
        <p:nvPicPr>
          <p:cNvPr id="6" name="Graphic 5" descr="Arrow: Straight with solid fill">
            <a:extLst>
              <a:ext uri="{FF2B5EF4-FFF2-40B4-BE49-F238E27FC236}">
                <a16:creationId xmlns:a16="http://schemas.microsoft.com/office/drawing/2014/main" id="{F0B3F5C2-CCDD-647D-8AD9-4616A45875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304801" y="5059143"/>
            <a:ext cx="914400" cy="914400"/>
          </a:xfrm>
          <a:prstGeom prst="rect">
            <a:avLst/>
          </a:prstGeom>
        </p:spPr>
      </p:pic>
      <p:pic>
        <p:nvPicPr>
          <p:cNvPr id="7" name="Audio 6">
            <a:extLst>
              <a:ext uri="{FF2B5EF4-FFF2-40B4-BE49-F238E27FC236}">
                <a16:creationId xmlns:a16="http://schemas.microsoft.com/office/drawing/2014/main" id="{0D142EBA-C854-693F-86B7-DBCCBBE1C9A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073700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1996">
        <p159:morph option="byObject"/>
      </p:transition>
    </mc:Choice>
    <mc:Fallback>
      <p:transition spd="slow" advTm="119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E6F0B-3707-040A-4018-42FF914E1F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E093F-93A4-8046-C217-05D36BB3B957}"/>
              </a:ext>
            </a:extLst>
          </p:cNvPr>
          <p:cNvSpPr>
            <a:spLocks noGrp="1"/>
          </p:cNvSpPr>
          <p:nvPr>
            <p:ph type="ctrTitle"/>
          </p:nvPr>
        </p:nvSpPr>
        <p:spPr>
          <a:xfrm>
            <a:off x="548639" y="217707"/>
            <a:ext cx="9913797" cy="914400"/>
          </a:xfrm>
        </p:spPr>
        <p:txBody>
          <a:bodyPr/>
          <a:lstStyle/>
          <a:p>
            <a:r>
              <a:rPr lang="en-US" dirty="0">
                <a:solidFill>
                  <a:srgbClr val="C00000"/>
                </a:solidFill>
              </a:rPr>
              <a:t>PDSA cycle</a:t>
            </a:r>
            <a:br>
              <a:rPr lang="en-US" dirty="0">
                <a:solidFill>
                  <a:srgbClr val="C00000"/>
                </a:solidFill>
              </a:rPr>
            </a:br>
            <a:r>
              <a:rPr lang="en-US" dirty="0">
                <a:solidFill>
                  <a:srgbClr val="C00000"/>
                </a:solidFill>
              </a:rPr>
              <a:t>Act</a:t>
            </a:r>
          </a:p>
        </p:txBody>
      </p:sp>
      <p:sp>
        <p:nvSpPr>
          <p:cNvPr id="3" name="Text Placeholder 2">
            <a:extLst>
              <a:ext uri="{FF2B5EF4-FFF2-40B4-BE49-F238E27FC236}">
                <a16:creationId xmlns:a16="http://schemas.microsoft.com/office/drawing/2014/main" id="{F9CE595D-9AF9-16DD-CEBB-75BAB401C455}"/>
              </a:ext>
            </a:extLst>
          </p:cNvPr>
          <p:cNvSpPr>
            <a:spLocks noGrp="1"/>
          </p:cNvSpPr>
          <p:nvPr>
            <p:ph type="body" sz="quarter" idx="10"/>
          </p:nvPr>
        </p:nvSpPr>
        <p:spPr>
          <a:xfrm>
            <a:off x="4874082" y="841163"/>
            <a:ext cx="7096245" cy="6422585"/>
          </a:xfrm>
        </p:spPr>
        <p:txBody>
          <a:bodyPr>
            <a:normAutofit/>
          </a:bodyPr>
          <a:lstStyle/>
          <a:p>
            <a:pPr marL="342900" indent="-342900" fontAlgn="auto">
              <a:lnSpc>
                <a:spcPct val="150000"/>
              </a:lnSpc>
              <a:buFont typeface="Arial" panose="020B0604020202020204" pitchFamily="34" charset="0"/>
              <a:buChar char="•"/>
            </a:pPr>
            <a:r>
              <a:rPr lang="en-US" sz="2800" dirty="0">
                <a:solidFill>
                  <a:srgbClr val="000000"/>
                </a:solidFill>
              </a:rPr>
              <a:t>Based on what you learned from the test, make a plan for your next step..</a:t>
            </a:r>
          </a:p>
          <a:p>
            <a:pPr marL="1028700" lvl="1" indent="-342900">
              <a:lnSpc>
                <a:spcPct val="100000"/>
              </a:lnSpc>
            </a:pPr>
            <a:r>
              <a:rPr lang="en-US" sz="2800" dirty="0">
                <a:solidFill>
                  <a:srgbClr val="000000"/>
                </a:solidFill>
              </a:rPr>
              <a:t>Adapt (make modifications and run another test)</a:t>
            </a:r>
          </a:p>
          <a:p>
            <a:pPr marL="1028700" lvl="1" indent="-342900">
              <a:lnSpc>
                <a:spcPct val="100000"/>
              </a:lnSpc>
            </a:pPr>
            <a:r>
              <a:rPr lang="en-US" sz="2800" dirty="0">
                <a:solidFill>
                  <a:srgbClr val="000000"/>
                </a:solidFill>
              </a:rPr>
              <a:t>Adopt (test the change on a larger scale)</a:t>
            </a:r>
          </a:p>
          <a:p>
            <a:pPr marL="1028700" lvl="1" indent="-342900">
              <a:lnSpc>
                <a:spcPct val="100000"/>
              </a:lnSpc>
            </a:pPr>
            <a:r>
              <a:rPr lang="en-US" sz="2800" dirty="0">
                <a:solidFill>
                  <a:srgbClr val="000000"/>
                </a:solidFill>
              </a:rPr>
              <a:t>Abandon (don’t do another test on this change idea).</a:t>
            </a:r>
          </a:p>
          <a:p>
            <a:pPr marL="342900" indent="-342900" fontAlgn="auto">
              <a:lnSpc>
                <a:spcPct val="150000"/>
              </a:lnSpc>
              <a:buFont typeface="Arial" panose="020B0604020202020204" pitchFamily="34" charset="0"/>
              <a:buChar char="•"/>
            </a:pPr>
            <a:r>
              <a:rPr lang="en-US" sz="2800" dirty="0">
                <a:solidFill>
                  <a:srgbClr val="000000"/>
                </a:solidFill>
              </a:rPr>
              <a:t>Prepare a plan for the next PDSA.</a:t>
            </a:r>
          </a:p>
        </p:txBody>
      </p:sp>
      <p:pic>
        <p:nvPicPr>
          <p:cNvPr id="5" name="Picture 4" descr="A diagram of a diagram&#10;&#10;AI-generated content may be incorrect.">
            <a:extLst>
              <a:ext uri="{FF2B5EF4-FFF2-40B4-BE49-F238E27FC236}">
                <a16:creationId xmlns:a16="http://schemas.microsoft.com/office/drawing/2014/main" id="{954F0F6E-2E55-4923-FDC1-77B9F53B0EB5}"/>
              </a:ext>
            </a:extLst>
          </p:cNvPr>
          <p:cNvPicPr>
            <a:picLocks noChangeAspect="1"/>
          </p:cNvPicPr>
          <p:nvPr/>
        </p:nvPicPr>
        <p:blipFill>
          <a:blip r:embed="rId5"/>
          <a:stretch>
            <a:fillRect/>
          </a:stretch>
        </p:blipFill>
        <p:spPr>
          <a:xfrm>
            <a:off x="562494" y="1404002"/>
            <a:ext cx="3526372" cy="4974588"/>
          </a:xfrm>
          <a:prstGeom prst="rect">
            <a:avLst/>
          </a:prstGeom>
        </p:spPr>
      </p:pic>
      <p:pic>
        <p:nvPicPr>
          <p:cNvPr id="6" name="Graphic 5" descr="Arrow: Straight with solid fill">
            <a:extLst>
              <a:ext uri="{FF2B5EF4-FFF2-40B4-BE49-F238E27FC236}">
                <a16:creationId xmlns:a16="http://schemas.microsoft.com/office/drawing/2014/main" id="{A54EAEC8-E925-7B7B-3995-F1C1739CFA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548639" y="4052455"/>
            <a:ext cx="914400" cy="914400"/>
          </a:xfrm>
          <a:prstGeom prst="rect">
            <a:avLst/>
          </a:prstGeom>
        </p:spPr>
      </p:pic>
      <p:pic>
        <p:nvPicPr>
          <p:cNvPr id="7" name="Audio 6">
            <a:extLst>
              <a:ext uri="{FF2B5EF4-FFF2-40B4-BE49-F238E27FC236}">
                <a16:creationId xmlns:a16="http://schemas.microsoft.com/office/drawing/2014/main" id="{C63F8064-4E76-C5C5-840C-84CCC9ABBC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38678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6860">
        <p159:morph option="byObject"/>
      </p:transition>
    </mc:Choice>
    <mc:Fallback>
      <p:transition spd="slow" advTm="168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523D6-B7BB-4031-C584-D8A0C86F66EB}"/>
            </a:ext>
          </a:extLst>
        </p:cNvPr>
        <p:cNvGrpSpPr/>
        <p:nvPr/>
      </p:nvGrpSpPr>
      <p:grpSpPr>
        <a:xfrm>
          <a:off x="0" y="0"/>
          <a:ext cx="0" cy="0"/>
          <a:chOff x="0" y="0"/>
          <a:chExt cx="0" cy="0"/>
        </a:xfrm>
      </p:grpSpPr>
      <p:pic>
        <p:nvPicPr>
          <p:cNvPr id="4" name="Picture 3" descr="Capsules and pills inside a glass bowl">
            <a:extLst>
              <a:ext uri="{FF2B5EF4-FFF2-40B4-BE49-F238E27FC236}">
                <a16:creationId xmlns:a16="http://schemas.microsoft.com/office/drawing/2014/main" id="{1FEBAA2F-F1BC-A25B-DCB5-148F90B6DA96}"/>
              </a:ext>
            </a:extLst>
          </p:cNvPr>
          <p:cNvPicPr>
            <a:picLocks noChangeAspect="1"/>
          </p:cNvPicPr>
          <p:nvPr/>
        </p:nvPicPr>
        <p:blipFill>
          <a:blip r:embed="rId5"/>
          <a:srcRect l="27196" r="27196"/>
          <a:stretch/>
        </p:blipFill>
        <p:spPr>
          <a:xfrm>
            <a:off x="20" y="10"/>
            <a:ext cx="4170343" cy="6857990"/>
          </a:xfrm>
          <a:prstGeom prst="rect">
            <a:avLst/>
          </a:prstGeom>
          <a:noFill/>
        </p:spPr>
      </p:pic>
      <p:sp>
        <p:nvSpPr>
          <p:cNvPr id="7" name="Text Placeholder 2">
            <a:extLst>
              <a:ext uri="{FF2B5EF4-FFF2-40B4-BE49-F238E27FC236}">
                <a16:creationId xmlns:a16="http://schemas.microsoft.com/office/drawing/2014/main" id="{471E9B17-8DBD-7069-8AF8-9A3DF8157C84}"/>
              </a:ext>
            </a:extLst>
          </p:cNvPr>
          <p:cNvSpPr txBox="1">
            <a:spLocks/>
          </p:cNvSpPr>
          <p:nvPr/>
        </p:nvSpPr>
        <p:spPr>
          <a:xfrm>
            <a:off x="4508238" y="1713566"/>
            <a:ext cx="7243478" cy="5043410"/>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Tx/>
              <a:buNone/>
              <a:defRPr sz="4000" b="1"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lang="en-US" b="0" dirty="0"/>
              <a:t>Setting: Multidisciplinary ambulatory practice providing care for substance abuse, mental health, and developmental disabilities. </a:t>
            </a:r>
          </a:p>
          <a:p>
            <a:pPr fontAlgn="auto">
              <a:lnSpc>
                <a:spcPct val="150000"/>
              </a:lnSpc>
            </a:pPr>
            <a:r>
              <a:rPr lang="en-US" b="0" dirty="0"/>
              <a:t>Opiate-addicted patients have access to an integrated treatment program that consists of counseling, primary care, and Suboxone (buprenorphine) therapy. To receive Suboxone, patients must have a prior authorization from their prescribing physician. </a:t>
            </a:r>
          </a:p>
          <a:p>
            <a:pPr fontAlgn="auto">
              <a:lnSpc>
                <a:spcPct val="150000"/>
              </a:lnSpc>
            </a:pPr>
            <a:r>
              <a:rPr lang="en-US" dirty="0"/>
              <a:t>For a long time, the PA process was a significant source of trouble.</a:t>
            </a:r>
          </a:p>
        </p:txBody>
      </p:sp>
      <p:sp>
        <p:nvSpPr>
          <p:cNvPr id="5" name="Text Placeholder 2">
            <a:extLst>
              <a:ext uri="{FF2B5EF4-FFF2-40B4-BE49-F238E27FC236}">
                <a16:creationId xmlns:a16="http://schemas.microsoft.com/office/drawing/2014/main" id="{8EC84675-8E68-B3E5-D833-E32E7E72EC13}"/>
              </a:ext>
            </a:extLst>
          </p:cNvPr>
          <p:cNvSpPr txBox="1">
            <a:spLocks/>
          </p:cNvSpPr>
          <p:nvPr/>
        </p:nvSpPr>
        <p:spPr>
          <a:xfrm>
            <a:off x="4321369" y="1028101"/>
            <a:ext cx="4950221" cy="44577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800" b="1" kern="1200" dirty="0">
                <a:latin typeface="Corbel" panose="020B0503020204020204" pitchFamily="34" charset="0"/>
                <a:ea typeface="+mn-ea"/>
                <a:cs typeface="+mn-cs"/>
              </a:rPr>
              <a:t>The FQHC</a:t>
            </a:r>
          </a:p>
        </p:txBody>
      </p:sp>
      <p:sp>
        <p:nvSpPr>
          <p:cNvPr id="9" name="TextBox 8">
            <a:extLst>
              <a:ext uri="{FF2B5EF4-FFF2-40B4-BE49-F238E27FC236}">
                <a16:creationId xmlns:a16="http://schemas.microsoft.com/office/drawing/2014/main" id="{B88F6426-F95B-6DFB-0BA5-DF8421101180}"/>
              </a:ext>
            </a:extLst>
          </p:cNvPr>
          <p:cNvSpPr txBox="1"/>
          <p:nvPr/>
        </p:nvSpPr>
        <p:spPr>
          <a:xfrm>
            <a:off x="4321370" y="654290"/>
            <a:ext cx="3657600" cy="2330450"/>
          </a:xfrm>
          <a:prstGeom prst="rect">
            <a:avLst/>
          </a:prstGeom>
        </p:spPr>
        <p:txBody>
          <a:bodyPr vert="horz" lIns="91440" tIns="45720" rIns="91440" bIns="45720" rtlCol="0">
            <a:normAutofit/>
          </a:bodyPr>
          <a:lstStyle/>
          <a:p>
            <a:pPr algn="r">
              <a:lnSpc>
                <a:spcPct val="90000"/>
              </a:lnSpc>
              <a:spcBef>
                <a:spcPts val="1000"/>
              </a:spcBef>
            </a:pPr>
            <a:r>
              <a:rPr lang="en-US" sz="3200" spc="300" dirty="0">
                <a:latin typeface="Corbel" panose="020B0503020204020204" pitchFamily="34" charset="0"/>
              </a:rPr>
              <a:t>Case </a:t>
            </a:r>
            <a:r>
              <a:rPr lang="en-US" sz="3200" b="0" kern="1200" spc="300" dirty="0">
                <a:latin typeface="Corbel" panose="020B0503020204020204" pitchFamily="34" charset="0"/>
                <a:ea typeface="+mn-ea"/>
                <a:cs typeface="+mn-cs"/>
              </a:rPr>
              <a:t>study</a:t>
            </a:r>
          </a:p>
        </p:txBody>
      </p:sp>
      <p:pic>
        <p:nvPicPr>
          <p:cNvPr id="3" name="Audio 2">
            <a:extLst>
              <a:ext uri="{FF2B5EF4-FFF2-40B4-BE49-F238E27FC236}">
                <a16:creationId xmlns:a16="http://schemas.microsoft.com/office/drawing/2014/main" id="{3D9EC95F-B6F1-4DE8-6800-E7369B6049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249060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53948">
        <p159:morph option="byObject"/>
      </p:transition>
    </mc:Choice>
    <mc:Fallback>
      <p:transition spd="slow" advTm="539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B4EAFF-40D1-1A40-BCE0-804308EF0E8F}"/>
              </a:ext>
            </a:extLst>
          </p:cNvPr>
          <p:cNvSpPr>
            <a:spLocks noGrp="1"/>
          </p:cNvSpPr>
          <p:nvPr>
            <p:ph type="body" sz="quarter" idx="10"/>
          </p:nvPr>
        </p:nvSpPr>
        <p:spPr>
          <a:xfrm>
            <a:off x="5114544" y="2027457"/>
            <a:ext cx="7077456" cy="5142270"/>
          </a:xfrm>
        </p:spPr>
        <p:txBody>
          <a:bodyPr>
            <a:normAutofit/>
          </a:bodyPr>
          <a:lstStyle/>
          <a:p>
            <a:pPr marL="342900" indent="-342900">
              <a:lnSpc>
                <a:spcPct val="150000"/>
              </a:lnSpc>
              <a:buFont typeface="Arial" panose="020B0604020202020204" pitchFamily="34" charset="0"/>
              <a:buChar char="•"/>
            </a:pPr>
            <a:r>
              <a:rPr lang="en-US" b="1" dirty="0">
                <a:solidFill>
                  <a:srgbClr val="000000"/>
                </a:solidFill>
              </a:rPr>
              <a:t>Set the aim for the improvement project: </a:t>
            </a:r>
            <a:r>
              <a:rPr lang="en-US" i="1" dirty="0">
                <a:solidFill>
                  <a:srgbClr val="000000"/>
                </a:solidFill>
              </a:rPr>
              <a:t>’Decrease the wait time for prescription pick-up for Suboxone patients by having zero prior authorization requests for two weeks by March 31’</a:t>
            </a:r>
          </a:p>
        </p:txBody>
      </p:sp>
      <p:pic>
        <p:nvPicPr>
          <p:cNvPr id="4" name="Picture 3" descr="A diagram of a diagram&#10;&#10;AI-generated content may be incorrect.">
            <a:extLst>
              <a:ext uri="{FF2B5EF4-FFF2-40B4-BE49-F238E27FC236}">
                <a16:creationId xmlns:a16="http://schemas.microsoft.com/office/drawing/2014/main" id="{C7B6B824-3659-1B09-02CE-040B473B341E}"/>
              </a:ext>
            </a:extLst>
          </p:cNvPr>
          <p:cNvPicPr>
            <a:picLocks noChangeAspect="1"/>
          </p:cNvPicPr>
          <p:nvPr/>
        </p:nvPicPr>
        <p:blipFill>
          <a:blip r:embed="rId5"/>
          <a:stretch>
            <a:fillRect/>
          </a:stretch>
        </p:blipFill>
        <p:spPr>
          <a:xfrm>
            <a:off x="379908" y="1341657"/>
            <a:ext cx="3526372" cy="4974588"/>
          </a:xfrm>
          <a:prstGeom prst="rect">
            <a:avLst/>
          </a:prstGeom>
        </p:spPr>
      </p:pic>
      <p:pic>
        <p:nvPicPr>
          <p:cNvPr id="5" name="Graphic 4" descr="Arrow: Straight with solid fill">
            <a:extLst>
              <a:ext uri="{FF2B5EF4-FFF2-40B4-BE49-F238E27FC236}">
                <a16:creationId xmlns:a16="http://schemas.microsoft.com/office/drawing/2014/main" id="{19A6135E-9708-DCD9-7A08-26E848EFD1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30168" y="1341657"/>
            <a:ext cx="914400" cy="914400"/>
          </a:xfrm>
          <a:prstGeom prst="rect">
            <a:avLst/>
          </a:prstGeom>
        </p:spPr>
      </p:pic>
      <p:sp>
        <p:nvSpPr>
          <p:cNvPr id="6" name="Text Placeholder 2">
            <a:extLst>
              <a:ext uri="{FF2B5EF4-FFF2-40B4-BE49-F238E27FC236}">
                <a16:creationId xmlns:a16="http://schemas.microsoft.com/office/drawing/2014/main" id="{D841F4F1-CD1B-730F-7A6D-1E519239FE19}"/>
              </a:ext>
            </a:extLst>
          </p:cNvPr>
          <p:cNvSpPr txBox="1">
            <a:spLocks/>
          </p:cNvSpPr>
          <p:nvPr/>
        </p:nvSpPr>
        <p:spPr>
          <a:xfrm>
            <a:off x="7156540" y="726098"/>
            <a:ext cx="4950221" cy="44577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800" b="1" kern="1200" dirty="0">
                <a:latin typeface="Corbel" panose="020B0503020204020204" pitchFamily="34" charset="0"/>
                <a:ea typeface="+mn-ea"/>
                <a:cs typeface="+mn-cs"/>
              </a:rPr>
              <a:t>The FQHC</a:t>
            </a:r>
          </a:p>
        </p:txBody>
      </p:sp>
      <p:sp>
        <p:nvSpPr>
          <p:cNvPr id="7" name="TextBox 6">
            <a:extLst>
              <a:ext uri="{FF2B5EF4-FFF2-40B4-BE49-F238E27FC236}">
                <a16:creationId xmlns:a16="http://schemas.microsoft.com/office/drawing/2014/main" id="{E2B6382B-8E93-ACBD-A590-7EE0FCA34ABA}"/>
              </a:ext>
            </a:extLst>
          </p:cNvPr>
          <p:cNvSpPr txBox="1"/>
          <p:nvPr/>
        </p:nvSpPr>
        <p:spPr>
          <a:xfrm>
            <a:off x="7156541" y="352287"/>
            <a:ext cx="3657600" cy="2330450"/>
          </a:xfrm>
          <a:prstGeom prst="rect">
            <a:avLst/>
          </a:prstGeom>
        </p:spPr>
        <p:txBody>
          <a:bodyPr vert="horz" lIns="91440" tIns="45720" rIns="91440" bIns="45720" rtlCol="0">
            <a:normAutofit/>
          </a:bodyPr>
          <a:lstStyle/>
          <a:p>
            <a:pPr algn="r">
              <a:lnSpc>
                <a:spcPct val="90000"/>
              </a:lnSpc>
              <a:spcBef>
                <a:spcPts val="1000"/>
              </a:spcBef>
            </a:pPr>
            <a:r>
              <a:rPr lang="en-US" sz="3200" spc="300" dirty="0">
                <a:latin typeface="Corbel" panose="020B0503020204020204" pitchFamily="34" charset="0"/>
              </a:rPr>
              <a:t>Case </a:t>
            </a:r>
            <a:r>
              <a:rPr lang="en-US" sz="3200" b="0" kern="1200" spc="300" dirty="0">
                <a:latin typeface="Corbel" panose="020B0503020204020204" pitchFamily="34" charset="0"/>
                <a:ea typeface="+mn-ea"/>
                <a:cs typeface="+mn-cs"/>
              </a:rPr>
              <a:t>study</a:t>
            </a:r>
          </a:p>
        </p:txBody>
      </p:sp>
      <p:pic>
        <p:nvPicPr>
          <p:cNvPr id="8" name="Audio 7">
            <a:extLst>
              <a:ext uri="{FF2B5EF4-FFF2-40B4-BE49-F238E27FC236}">
                <a16:creationId xmlns:a16="http://schemas.microsoft.com/office/drawing/2014/main" id="{CEAE0DC9-CC58-8DE6-E9AD-2233A3500F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673180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1404">
        <p159:morph option="byObject"/>
      </p:transition>
    </mc:Choice>
    <mc:Fallback>
      <p:transition spd="slow" advTm="214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8BAD4-CAC0-47CF-48C4-62CBE875EC3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806E955-D67D-B643-94DA-E6785D95276B}"/>
              </a:ext>
            </a:extLst>
          </p:cNvPr>
          <p:cNvSpPr>
            <a:spLocks noGrp="1"/>
          </p:cNvSpPr>
          <p:nvPr>
            <p:ph type="body" sz="quarter" idx="10"/>
          </p:nvPr>
        </p:nvSpPr>
        <p:spPr>
          <a:xfrm>
            <a:off x="4734636" y="842893"/>
            <a:ext cx="7077456" cy="6015107"/>
          </a:xfrm>
        </p:spPr>
        <p:txBody>
          <a:bodyPr>
            <a:normAutofit fontScale="70000" lnSpcReduction="20000"/>
          </a:bodyPr>
          <a:lstStyle/>
          <a:p>
            <a:pPr>
              <a:lnSpc>
                <a:spcPct val="160000"/>
              </a:lnSpc>
            </a:pPr>
            <a:r>
              <a:rPr lang="en-US" sz="2900" b="1" dirty="0">
                <a:solidFill>
                  <a:srgbClr val="000000"/>
                </a:solidFill>
              </a:rPr>
              <a:t>Established the following measures:</a:t>
            </a:r>
          </a:p>
          <a:p>
            <a:pPr marL="342900" indent="-342900">
              <a:lnSpc>
                <a:spcPct val="160000"/>
              </a:lnSpc>
              <a:buFont typeface="Arial" panose="020B0604020202020204" pitchFamily="34" charset="0"/>
              <a:buChar char="•"/>
            </a:pPr>
            <a:r>
              <a:rPr lang="en-US" b="1" dirty="0">
                <a:solidFill>
                  <a:srgbClr val="C00000"/>
                </a:solidFill>
              </a:rPr>
              <a:t>Outcome: </a:t>
            </a:r>
            <a:r>
              <a:rPr lang="en-US" dirty="0">
                <a:solidFill>
                  <a:srgbClr val="000000"/>
                </a:solidFill>
              </a:rPr>
              <a:t>Rate of PA-related prescription denials by week (numerator = number of denials on day of Suboxone pick-up; denominator = number of Suboxone pick ups on each day)</a:t>
            </a:r>
          </a:p>
          <a:p>
            <a:pPr marL="342900" indent="-342900" fontAlgn="auto">
              <a:lnSpc>
                <a:spcPct val="160000"/>
              </a:lnSpc>
              <a:buFont typeface="Arial" panose="020B0604020202020204" pitchFamily="34" charset="0"/>
              <a:buChar char="•"/>
            </a:pPr>
            <a:r>
              <a:rPr lang="en-US" b="1" dirty="0">
                <a:solidFill>
                  <a:srgbClr val="C00000"/>
                </a:solidFill>
              </a:rPr>
              <a:t>Process: </a:t>
            </a:r>
          </a:p>
          <a:p>
            <a:pPr marL="1028700" lvl="1" indent="-342900">
              <a:lnSpc>
                <a:spcPct val="160000"/>
              </a:lnSpc>
            </a:pPr>
            <a:r>
              <a:rPr lang="en-US" dirty="0">
                <a:solidFill>
                  <a:srgbClr val="000000"/>
                </a:solidFill>
              </a:rPr>
              <a:t>Number of errors about missing or late paperwork per week</a:t>
            </a:r>
          </a:p>
          <a:p>
            <a:pPr marL="1028700" lvl="1" indent="-342900">
              <a:lnSpc>
                <a:spcPct val="160000"/>
              </a:lnSpc>
            </a:pPr>
            <a:r>
              <a:rPr lang="en-US" dirty="0">
                <a:solidFill>
                  <a:srgbClr val="000000"/>
                </a:solidFill>
              </a:rPr>
              <a:t>Average time needed to complete one PA</a:t>
            </a:r>
          </a:p>
          <a:p>
            <a:pPr marL="1028700" lvl="1" indent="-342900">
              <a:lnSpc>
                <a:spcPct val="160000"/>
              </a:lnSpc>
            </a:pPr>
            <a:r>
              <a:rPr lang="en-US" dirty="0">
                <a:solidFill>
                  <a:srgbClr val="000000"/>
                </a:solidFill>
              </a:rPr>
              <a:t>Percentage of daily medical assistant tasks completed each day using the new checklist</a:t>
            </a:r>
          </a:p>
          <a:p>
            <a:pPr marL="342900" indent="-342900" fontAlgn="auto">
              <a:lnSpc>
                <a:spcPct val="160000"/>
              </a:lnSpc>
              <a:buFont typeface="Arial" panose="020B0604020202020204" pitchFamily="34" charset="0"/>
              <a:buChar char="•"/>
            </a:pPr>
            <a:r>
              <a:rPr lang="en-US" b="1" dirty="0">
                <a:solidFill>
                  <a:srgbClr val="C00000"/>
                </a:solidFill>
              </a:rPr>
              <a:t>Balancing: </a:t>
            </a:r>
          </a:p>
          <a:p>
            <a:pPr marL="1028700" lvl="1" indent="-342900">
              <a:lnSpc>
                <a:spcPct val="160000"/>
              </a:lnSpc>
            </a:pPr>
            <a:r>
              <a:rPr lang="en-US" dirty="0">
                <a:solidFill>
                  <a:srgbClr val="000000"/>
                </a:solidFill>
              </a:rPr>
              <a:t>Rate of successful completion of all paperwork (numerator = number of errors identified by hospital and sent back for re-completion; denominator = number of forms sent to hospital)</a:t>
            </a:r>
          </a:p>
          <a:p>
            <a:pPr marL="1028700" lvl="1" indent="-342900">
              <a:lnSpc>
                <a:spcPct val="160000"/>
              </a:lnSpc>
            </a:pPr>
            <a:r>
              <a:rPr lang="en-US" dirty="0">
                <a:solidFill>
                  <a:srgbClr val="000000"/>
                </a:solidFill>
              </a:rPr>
              <a:t>Medical assistant job satisfaction</a:t>
            </a:r>
          </a:p>
        </p:txBody>
      </p:sp>
      <p:pic>
        <p:nvPicPr>
          <p:cNvPr id="4" name="Picture 3" descr="A diagram of a diagram&#10;&#10;AI-generated content may be incorrect.">
            <a:extLst>
              <a:ext uri="{FF2B5EF4-FFF2-40B4-BE49-F238E27FC236}">
                <a16:creationId xmlns:a16="http://schemas.microsoft.com/office/drawing/2014/main" id="{B7DA908A-D8BF-C692-9084-D96EB7287B63}"/>
              </a:ext>
            </a:extLst>
          </p:cNvPr>
          <p:cNvPicPr>
            <a:picLocks noChangeAspect="1"/>
          </p:cNvPicPr>
          <p:nvPr/>
        </p:nvPicPr>
        <p:blipFill>
          <a:blip r:embed="rId4"/>
          <a:stretch>
            <a:fillRect/>
          </a:stretch>
        </p:blipFill>
        <p:spPr>
          <a:xfrm>
            <a:off x="379908" y="1341657"/>
            <a:ext cx="3526372" cy="4974588"/>
          </a:xfrm>
          <a:prstGeom prst="rect">
            <a:avLst/>
          </a:prstGeom>
        </p:spPr>
      </p:pic>
      <p:pic>
        <p:nvPicPr>
          <p:cNvPr id="5" name="Graphic 4" descr="Arrow: Straight with solid fill">
            <a:extLst>
              <a:ext uri="{FF2B5EF4-FFF2-40B4-BE49-F238E27FC236}">
                <a16:creationId xmlns:a16="http://schemas.microsoft.com/office/drawing/2014/main" id="{FE0528F7-185D-8F03-AD4A-9CEC22FBC3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6415" y="2052169"/>
            <a:ext cx="914400" cy="914400"/>
          </a:xfrm>
          <a:prstGeom prst="rect">
            <a:avLst/>
          </a:prstGeom>
        </p:spPr>
      </p:pic>
      <p:sp>
        <p:nvSpPr>
          <p:cNvPr id="6" name="Text Placeholder 2">
            <a:extLst>
              <a:ext uri="{FF2B5EF4-FFF2-40B4-BE49-F238E27FC236}">
                <a16:creationId xmlns:a16="http://schemas.microsoft.com/office/drawing/2014/main" id="{A8866967-05C1-443F-A9A7-2BADDA6DE033}"/>
              </a:ext>
            </a:extLst>
          </p:cNvPr>
          <p:cNvSpPr txBox="1">
            <a:spLocks/>
          </p:cNvSpPr>
          <p:nvPr/>
        </p:nvSpPr>
        <p:spPr>
          <a:xfrm>
            <a:off x="7156540" y="726098"/>
            <a:ext cx="4950221" cy="44577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800" b="1" kern="1200" dirty="0">
                <a:latin typeface="Corbel" panose="020B0503020204020204" pitchFamily="34" charset="0"/>
                <a:ea typeface="+mn-ea"/>
                <a:cs typeface="+mn-cs"/>
              </a:rPr>
              <a:t>The FQHC</a:t>
            </a:r>
          </a:p>
        </p:txBody>
      </p:sp>
      <p:sp>
        <p:nvSpPr>
          <p:cNvPr id="7" name="TextBox 6">
            <a:extLst>
              <a:ext uri="{FF2B5EF4-FFF2-40B4-BE49-F238E27FC236}">
                <a16:creationId xmlns:a16="http://schemas.microsoft.com/office/drawing/2014/main" id="{6FA45EAE-2D01-548D-4D96-08E789E7439E}"/>
              </a:ext>
            </a:extLst>
          </p:cNvPr>
          <p:cNvSpPr txBox="1"/>
          <p:nvPr/>
        </p:nvSpPr>
        <p:spPr>
          <a:xfrm>
            <a:off x="7156541" y="352287"/>
            <a:ext cx="3657600" cy="2330450"/>
          </a:xfrm>
          <a:prstGeom prst="rect">
            <a:avLst/>
          </a:prstGeom>
        </p:spPr>
        <p:txBody>
          <a:bodyPr vert="horz" lIns="91440" tIns="45720" rIns="91440" bIns="45720" rtlCol="0">
            <a:normAutofit/>
          </a:bodyPr>
          <a:lstStyle/>
          <a:p>
            <a:pPr algn="r">
              <a:lnSpc>
                <a:spcPct val="90000"/>
              </a:lnSpc>
              <a:spcBef>
                <a:spcPts val="1000"/>
              </a:spcBef>
            </a:pPr>
            <a:r>
              <a:rPr lang="en-US" sz="3200" spc="300" dirty="0">
                <a:latin typeface="Corbel" panose="020B0503020204020204" pitchFamily="34" charset="0"/>
              </a:rPr>
              <a:t>Case </a:t>
            </a:r>
            <a:r>
              <a:rPr lang="en-US" sz="3200" b="0" kern="1200" spc="300" dirty="0">
                <a:latin typeface="Corbel" panose="020B0503020204020204" pitchFamily="34" charset="0"/>
                <a:ea typeface="+mn-ea"/>
                <a:cs typeface="+mn-cs"/>
              </a:rPr>
              <a:t>study</a:t>
            </a:r>
          </a:p>
        </p:txBody>
      </p:sp>
      <p:pic>
        <p:nvPicPr>
          <p:cNvPr id="8" name="Audio 7">
            <a:extLst>
              <a:ext uri="{FF2B5EF4-FFF2-40B4-BE49-F238E27FC236}">
                <a16:creationId xmlns:a16="http://schemas.microsoft.com/office/drawing/2014/main" id="{957ACF89-B9A6-E64E-ED45-72BC7AA184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899271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7884">
        <p159:morph option="byObject"/>
      </p:transition>
    </mc:Choice>
    <mc:Fallback>
      <p:transition spd="slow" advTm="378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C4257-7219-52D9-5483-5E828D02264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1C39E0E-7F00-17AE-E0DB-E2BA81F85CB1}"/>
              </a:ext>
            </a:extLst>
          </p:cNvPr>
          <p:cNvSpPr>
            <a:spLocks noGrp="1"/>
          </p:cNvSpPr>
          <p:nvPr>
            <p:ph type="body" sz="quarter" idx="10"/>
          </p:nvPr>
        </p:nvSpPr>
        <p:spPr>
          <a:xfrm>
            <a:off x="4746994" y="2550055"/>
            <a:ext cx="7077456" cy="6015107"/>
          </a:xfrm>
        </p:spPr>
        <p:txBody>
          <a:bodyPr>
            <a:normAutofit/>
          </a:bodyPr>
          <a:lstStyle/>
          <a:p>
            <a:pPr>
              <a:lnSpc>
                <a:spcPct val="160000"/>
              </a:lnSpc>
            </a:pPr>
            <a:r>
              <a:rPr lang="en-US" sz="2900" b="1" dirty="0">
                <a:solidFill>
                  <a:srgbClr val="000000"/>
                </a:solidFill>
              </a:rPr>
              <a:t>Decided on a small goal to test</a:t>
            </a:r>
          </a:p>
        </p:txBody>
      </p:sp>
      <p:pic>
        <p:nvPicPr>
          <p:cNvPr id="4" name="Picture 3" descr="A diagram of a diagram&#10;&#10;AI-generated content may be incorrect.">
            <a:extLst>
              <a:ext uri="{FF2B5EF4-FFF2-40B4-BE49-F238E27FC236}">
                <a16:creationId xmlns:a16="http://schemas.microsoft.com/office/drawing/2014/main" id="{EE8C1207-9D37-C737-9857-6EB87F78BE4F}"/>
              </a:ext>
            </a:extLst>
          </p:cNvPr>
          <p:cNvPicPr>
            <a:picLocks noChangeAspect="1"/>
          </p:cNvPicPr>
          <p:nvPr/>
        </p:nvPicPr>
        <p:blipFill>
          <a:blip r:embed="rId4"/>
          <a:stretch>
            <a:fillRect/>
          </a:stretch>
        </p:blipFill>
        <p:spPr>
          <a:xfrm>
            <a:off x="379908" y="1341657"/>
            <a:ext cx="3526372" cy="4974588"/>
          </a:xfrm>
          <a:prstGeom prst="rect">
            <a:avLst/>
          </a:prstGeom>
        </p:spPr>
      </p:pic>
      <p:pic>
        <p:nvPicPr>
          <p:cNvPr id="5" name="Graphic 4" descr="Arrow: Straight with solid fill">
            <a:extLst>
              <a:ext uri="{FF2B5EF4-FFF2-40B4-BE49-F238E27FC236}">
                <a16:creationId xmlns:a16="http://schemas.microsoft.com/office/drawing/2014/main" id="{70861FF6-5A56-0E91-EA99-A41961C6B0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0236" y="2914551"/>
            <a:ext cx="914400" cy="914400"/>
          </a:xfrm>
          <a:prstGeom prst="rect">
            <a:avLst/>
          </a:prstGeom>
        </p:spPr>
      </p:pic>
      <p:sp>
        <p:nvSpPr>
          <p:cNvPr id="6" name="Text Placeholder 2">
            <a:extLst>
              <a:ext uri="{FF2B5EF4-FFF2-40B4-BE49-F238E27FC236}">
                <a16:creationId xmlns:a16="http://schemas.microsoft.com/office/drawing/2014/main" id="{3AFD05EB-5F6E-3434-03A5-92C032520082}"/>
              </a:ext>
            </a:extLst>
          </p:cNvPr>
          <p:cNvSpPr txBox="1">
            <a:spLocks/>
          </p:cNvSpPr>
          <p:nvPr/>
        </p:nvSpPr>
        <p:spPr>
          <a:xfrm>
            <a:off x="7156540" y="726098"/>
            <a:ext cx="4950221" cy="44577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800" b="1" kern="1200" dirty="0">
                <a:latin typeface="Corbel" panose="020B0503020204020204" pitchFamily="34" charset="0"/>
                <a:ea typeface="+mn-ea"/>
                <a:cs typeface="+mn-cs"/>
              </a:rPr>
              <a:t>The FQHC</a:t>
            </a:r>
          </a:p>
        </p:txBody>
      </p:sp>
      <p:sp>
        <p:nvSpPr>
          <p:cNvPr id="7" name="TextBox 6">
            <a:extLst>
              <a:ext uri="{FF2B5EF4-FFF2-40B4-BE49-F238E27FC236}">
                <a16:creationId xmlns:a16="http://schemas.microsoft.com/office/drawing/2014/main" id="{FE6A1DD4-C604-6885-4D2F-7E4D256E93E9}"/>
              </a:ext>
            </a:extLst>
          </p:cNvPr>
          <p:cNvSpPr txBox="1"/>
          <p:nvPr/>
        </p:nvSpPr>
        <p:spPr>
          <a:xfrm>
            <a:off x="7156541" y="352287"/>
            <a:ext cx="3657600" cy="2330450"/>
          </a:xfrm>
          <a:prstGeom prst="rect">
            <a:avLst/>
          </a:prstGeom>
        </p:spPr>
        <p:txBody>
          <a:bodyPr vert="horz" lIns="91440" tIns="45720" rIns="91440" bIns="45720" rtlCol="0">
            <a:normAutofit/>
          </a:bodyPr>
          <a:lstStyle/>
          <a:p>
            <a:pPr algn="r">
              <a:lnSpc>
                <a:spcPct val="90000"/>
              </a:lnSpc>
              <a:spcBef>
                <a:spcPts val="1000"/>
              </a:spcBef>
            </a:pPr>
            <a:r>
              <a:rPr lang="en-US" sz="3200" spc="300" dirty="0">
                <a:latin typeface="Corbel" panose="020B0503020204020204" pitchFamily="34" charset="0"/>
              </a:rPr>
              <a:t>Case </a:t>
            </a:r>
            <a:r>
              <a:rPr lang="en-US" sz="3200" b="0" kern="1200" spc="300" dirty="0">
                <a:latin typeface="Corbel" panose="020B0503020204020204" pitchFamily="34" charset="0"/>
                <a:ea typeface="+mn-ea"/>
                <a:cs typeface="+mn-cs"/>
              </a:rPr>
              <a:t>study</a:t>
            </a:r>
          </a:p>
        </p:txBody>
      </p:sp>
      <p:pic>
        <p:nvPicPr>
          <p:cNvPr id="8" name="Audio 7">
            <a:extLst>
              <a:ext uri="{FF2B5EF4-FFF2-40B4-BE49-F238E27FC236}">
                <a16:creationId xmlns:a16="http://schemas.microsoft.com/office/drawing/2014/main" id="{3F18F9C6-A2AA-0942-93D0-76FFD380FF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496119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5500">
        <p159:morph option="byObject"/>
      </p:transition>
    </mc:Choice>
    <mc:Fallback>
      <p:transition spd="slow" advTm="5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1939C-3904-3855-A1EA-DC08B2E6BE9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FA38410-87CA-2AFF-92EE-3D5B202BD5F4}"/>
              </a:ext>
            </a:extLst>
          </p:cNvPr>
          <p:cNvSpPr>
            <a:spLocks noGrp="1"/>
          </p:cNvSpPr>
          <p:nvPr>
            <p:ph type="body" sz="quarter" idx="10"/>
          </p:nvPr>
        </p:nvSpPr>
        <p:spPr>
          <a:xfrm>
            <a:off x="4746994" y="1341657"/>
            <a:ext cx="7077456" cy="7223505"/>
          </a:xfrm>
        </p:spPr>
        <p:txBody>
          <a:bodyPr>
            <a:normAutofit fontScale="77500" lnSpcReduction="20000"/>
          </a:bodyPr>
          <a:lstStyle/>
          <a:p>
            <a:pPr marL="457200" indent="-457200">
              <a:lnSpc>
                <a:spcPct val="160000"/>
              </a:lnSpc>
              <a:buFont typeface="Arial" panose="020B0604020202020204" pitchFamily="34" charset="0"/>
              <a:buChar char="•"/>
            </a:pPr>
            <a:r>
              <a:rPr lang="en-US" sz="2900" dirty="0">
                <a:solidFill>
                  <a:srgbClr val="000000"/>
                </a:solidFill>
              </a:rPr>
              <a:t>First change they would test: </a:t>
            </a:r>
            <a:r>
              <a:rPr lang="en-US" sz="2900" b="1" dirty="0">
                <a:solidFill>
                  <a:srgbClr val="000000"/>
                </a:solidFill>
              </a:rPr>
              <a:t>Expanding the medical assistant's role - test making them responsible for administrative tasks related to Suboxone</a:t>
            </a:r>
          </a:p>
          <a:p>
            <a:pPr marL="457200" indent="-457200">
              <a:lnSpc>
                <a:spcPct val="160000"/>
              </a:lnSpc>
              <a:buFont typeface="Arial" panose="020B0604020202020204" pitchFamily="34" charset="0"/>
              <a:buChar char="•"/>
            </a:pPr>
            <a:r>
              <a:rPr lang="en-US" sz="2900" dirty="0">
                <a:solidFill>
                  <a:srgbClr val="000000"/>
                </a:solidFill>
              </a:rPr>
              <a:t>Give them a checklist of all the tasks for tracking, completing, and documenting PAs.</a:t>
            </a:r>
          </a:p>
          <a:p>
            <a:pPr marL="457200" indent="-457200">
              <a:lnSpc>
                <a:spcPct val="160000"/>
              </a:lnSpc>
              <a:buFont typeface="Arial" panose="020B0604020202020204" pitchFamily="34" charset="0"/>
              <a:buChar char="•"/>
            </a:pPr>
            <a:r>
              <a:rPr lang="en-US" sz="2900" dirty="0">
                <a:solidFill>
                  <a:srgbClr val="000000"/>
                </a:solidFill>
              </a:rPr>
              <a:t>The team predicted if they organized and standardized all the processes related to PAs, the MA would be able to complete the full list of tasks on the checklist, and they would see their key measures improve. They also predicted the enhanced job role would improve the medical assistant's satisfaction at work.</a:t>
            </a:r>
          </a:p>
        </p:txBody>
      </p:sp>
      <p:pic>
        <p:nvPicPr>
          <p:cNvPr id="4" name="Picture 3" descr="A diagram of a diagram&#10;&#10;AI-generated content may be incorrect.">
            <a:extLst>
              <a:ext uri="{FF2B5EF4-FFF2-40B4-BE49-F238E27FC236}">
                <a16:creationId xmlns:a16="http://schemas.microsoft.com/office/drawing/2014/main" id="{5C9C936D-0865-68BB-341D-A96C425F99C2}"/>
              </a:ext>
            </a:extLst>
          </p:cNvPr>
          <p:cNvPicPr>
            <a:picLocks noChangeAspect="1"/>
          </p:cNvPicPr>
          <p:nvPr/>
        </p:nvPicPr>
        <p:blipFill>
          <a:blip r:embed="rId4"/>
          <a:stretch>
            <a:fillRect/>
          </a:stretch>
        </p:blipFill>
        <p:spPr>
          <a:xfrm>
            <a:off x="379908" y="1341657"/>
            <a:ext cx="3526372" cy="4974588"/>
          </a:xfrm>
          <a:prstGeom prst="rect">
            <a:avLst/>
          </a:prstGeom>
        </p:spPr>
      </p:pic>
      <p:pic>
        <p:nvPicPr>
          <p:cNvPr id="5" name="Graphic 4" descr="Arrow: Straight with solid fill">
            <a:extLst>
              <a:ext uri="{FF2B5EF4-FFF2-40B4-BE49-F238E27FC236}">
                <a16:creationId xmlns:a16="http://schemas.microsoft.com/office/drawing/2014/main" id="{696CF5DE-F22B-360A-2553-8541DFE80A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55037" y="4269398"/>
            <a:ext cx="914400" cy="914400"/>
          </a:xfrm>
          <a:prstGeom prst="rect">
            <a:avLst/>
          </a:prstGeom>
        </p:spPr>
      </p:pic>
      <p:sp>
        <p:nvSpPr>
          <p:cNvPr id="6" name="Text Placeholder 2">
            <a:extLst>
              <a:ext uri="{FF2B5EF4-FFF2-40B4-BE49-F238E27FC236}">
                <a16:creationId xmlns:a16="http://schemas.microsoft.com/office/drawing/2014/main" id="{8C5EFD58-6A2A-74B6-6F31-C1B5DC8B8A69}"/>
              </a:ext>
            </a:extLst>
          </p:cNvPr>
          <p:cNvSpPr txBox="1">
            <a:spLocks/>
          </p:cNvSpPr>
          <p:nvPr/>
        </p:nvSpPr>
        <p:spPr>
          <a:xfrm>
            <a:off x="7156540" y="726098"/>
            <a:ext cx="4950221" cy="44577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800" b="1" kern="1200" dirty="0">
                <a:latin typeface="Corbel" panose="020B0503020204020204" pitchFamily="34" charset="0"/>
                <a:ea typeface="+mn-ea"/>
                <a:cs typeface="+mn-cs"/>
              </a:rPr>
              <a:t>The FQHC</a:t>
            </a:r>
          </a:p>
        </p:txBody>
      </p:sp>
      <p:sp>
        <p:nvSpPr>
          <p:cNvPr id="7" name="TextBox 6">
            <a:extLst>
              <a:ext uri="{FF2B5EF4-FFF2-40B4-BE49-F238E27FC236}">
                <a16:creationId xmlns:a16="http://schemas.microsoft.com/office/drawing/2014/main" id="{5065C061-FF90-0667-B266-0061BD84C207}"/>
              </a:ext>
            </a:extLst>
          </p:cNvPr>
          <p:cNvSpPr txBox="1"/>
          <p:nvPr/>
        </p:nvSpPr>
        <p:spPr>
          <a:xfrm>
            <a:off x="7156541" y="352287"/>
            <a:ext cx="3657600" cy="2330450"/>
          </a:xfrm>
          <a:prstGeom prst="rect">
            <a:avLst/>
          </a:prstGeom>
        </p:spPr>
        <p:txBody>
          <a:bodyPr vert="horz" lIns="91440" tIns="45720" rIns="91440" bIns="45720" rtlCol="0">
            <a:normAutofit/>
          </a:bodyPr>
          <a:lstStyle/>
          <a:p>
            <a:pPr algn="r">
              <a:lnSpc>
                <a:spcPct val="90000"/>
              </a:lnSpc>
              <a:spcBef>
                <a:spcPts val="1000"/>
              </a:spcBef>
            </a:pPr>
            <a:r>
              <a:rPr lang="en-US" sz="3200" spc="300" dirty="0">
                <a:latin typeface="Corbel" panose="020B0503020204020204" pitchFamily="34" charset="0"/>
              </a:rPr>
              <a:t>Case </a:t>
            </a:r>
            <a:r>
              <a:rPr lang="en-US" sz="3200" b="0" kern="1200" spc="300" dirty="0">
                <a:latin typeface="Corbel" panose="020B0503020204020204" pitchFamily="34" charset="0"/>
                <a:ea typeface="+mn-ea"/>
                <a:cs typeface="+mn-cs"/>
              </a:rPr>
              <a:t>study</a:t>
            </a:r>
          </a:p>
        </p:txBody>
      </p:sp>
      <p:pic>
        <p:nvPicPr>
          <p:cNvPr id="8" name="Audio 7">
            <a:extLst>
              <a:ext uri="{FF2B5EF4-FFF2-40B4-BE49-F238E27FC236}">
                <a16:creationId xmlns:a16="http://schemas.microsoft.com/office/drawing/2014/main" id="{605384C4-5DCB-687C-7483-7F4DC134DD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238879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2940">
        <p159:morph option="byObject"/>
      </p:transition>
    </mc:Choice>
    <mc:Fallback>
      <p:transition spd="slow" advTm="4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3AAA4-3CAC-D4B3-4D88-759D548A87B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F43E635-5C50-8A0B-844D-BDEC88EEF2C0}"/>
              </a:ext>
            </a:extLst>
          </p:cNvPr>
          <p:cNvSpPr>
            <a:spLocks noGrp="1"/>
          </p:cNvSpPr>
          <p:nvPr>
            <p:ph type="body" sz="quarter" idx="10"/>
          </p:nvPr>
        </p:nvSpPr>
        <p:spPr>
          <a:xfrm>
            <a:off x="4746994" y="1341657"/>
            <a:ext cx="7077456" cy="7223505"/>
          </a:xfrm>
        </p:spPr>
        <p:txBody>
          <a:bodyPr>
            <a:noAutofit/>
          </a:bodyPr>
          <a:lstStyle/>
          <a:p>
            <a:pPr marL="457200" indent="-457200">
              <a:lnSpc>
                <a:spcPct val="170000"/>
              </a:lnSpc>
              <a:buFont typeface="Arial" panose="020B0604020202020204" pitchFamily="34" charset="0"/>
              <a:buChar char="•"/>
            </a:pPr>
            <a:r>
              <a:rPr lang="en-US" sz="2800" dirty="0">
                <a:solidFill>
                  <a:srgbClr val="000000"/>
                </a:solidFill>
              </a:rPr>
              <a:t>Collected data</a:t>
            </a:r>
          </a:p>
          <a:p>
            <a:pPr marL="457200" indent="-457200">
              <a:lnSpc>
                <a:spcPct val="170000"/>
              </a:lnSpc>
              <a:buFont typeface="Arial" panose="020B0604020202020204" pitchFamily="34" charset="0"/>
              <a:buChar char="•"/>
            </a:pPr>
            <a:r>
              <a:rPr lang="en-US" sz="2800" dirty="0">
                <a:solidFill>
                  <a:srgbClr val="000000"/>
                </a:solidFill>
              </a:rPr>
              <a:t>Made observations</a:t>
            </a:r>
          </a:p>
          <a:p>
            <a:pPr marL="457200" indent="-457200">
              <a:lnSpc>
                <a:spcPct val="170000"/>
              </a:lnSpc>
              <a:buFont typeface="Arial" panose="020B0604020202020204" pitchFamily="34" charset="0"/>
              <a:buChar char="•"/>
            </a:pPr>
            <a:r>
              <a:rPr lang="en-US" sz="2800" dirty="0">
                <a:solidFill>
                  <a:srgbClr val="000000"/>
                </a:solidFill>
              </a:rPr>
              <a:t>Offered support</a:t>
            </a:r>
          </a:p>
          <a:p>
            <a:pPr marL="457200" indent="-457200">
              <a:lnSpc>
                <a:spcPct val="170000"/>
              </a:lnSpc>
              <a:buFont typeface="Arial" panose="020B0604020202020204" pitchFamily="34" charset="0"/>
              <a:buChar char="•"/>
            </a:pPr>
            <a:r>
              <a:rPr lang="en-US" sz="2800" dirty="0">
                <a:solidFill>
                  <a:srgbClr val="000000"/>
                </a:solidFill>
              </a:rPr>
              <a:t>Made changes as needed and documented responses</a:t>
            </a:r>
          </a:p>
        </p:txBody>
      </p:sp>
      <p:pic>
        <p:nvPicPr>
          <p:cNvPr id="4" name="Picture 3" descr="A diagram of a diagram&#10;&#10;AI-generated content may be incorrect.">
            <a:extLst>
              <a:ext uri="{FF2B5EF4-FFF2-40B4-BE49-F238E27FC236}">
                <a16:creationId xmlns:a16="http://schemas.microsoft.com/office/drawing/2014/main" id="{6603CDAD-E125-D9FC-0D01-0FB75AB09FBE}"/>
              </a:ext>
            </a:extLst>
          </p:cNvPr>
          <p:cNvPicPr>
            <a:picLocks noChangeAspect="1"/>
          </p:cNvPicPr>
          <p:nvPr/>
        </p:nvPicPr>
        <p:blipFill>
          <a:blip r:embed="rId4"/>
          <a:stretch>
            <a:fillRect/>
          </a:stretch>
        </p:blipFill>
        <p:spPr>
          <a:xfrm>
            <a:off x="379908" y="1341657"/>
            <a:ext cx="3526372" cy="4974588"/>
          </a:xfrm>
          <a:prstGeom prst="rect">
            <a:avLst/>
          </a:prstGeom>
        </p:spPr>
      </p:pic>
      <p:pic>
        <p:nvPicPr>
          <p:cNvPr id="5" name="Graphic 4" descr="Arrow: Straight with solid fill">
            <a:extLst>
              <a:ext uri="{FF2B5EF4-FFF2-40B4-BE49-F238E27FC236}">
                <a16:creationId xmlns:a16="http://schemas.microsoft.com/office/drawing/2014/main" id="{E7F765F2-5120-4A51-9821-50123F0467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55037" y="5059143"/>
            <a:ext cx="914400" cy="914400"/>
          </a:xfrm>
          <a:prstGeom prst="rect">
            <a:avLst/>
          </a:prstGeom>
        </p:spPr>
      </p:pic>
      <p:sp>
        <p:nvSpPr>
          <p:cNvPr id="6" name="Text Placeholder 2">
            <a:extLst>
              <a:ext uri="{FF2B5EF4-FFF2-40B4-BE49-F238E27FC236}">
                <a16:creationId xmlns:a16="http://schemas.microsoft.com/office/drawing/2014/main" id="{292EF374-288A-653F-1FDF-4562C46389B5}"/>
              </a:ext>
            </a:extLst>
          </p:cNvPr>
          <p:cNvSpPr txBox="1">
            <a:spLocks/>
          </p:cNvSpPr>
          <p:nvPr/>
        </p:nvSpPr>
        <p:spPr>
          <a:xfrm>
            <a:off x="7156540" y="726098"/>
            <a:ext cx="4950221" cy="44577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800" b="1" kern="1200" dirty="0">
                <a:latin typeface="Corbel" panose="020B0503020204020204" pitchFamily="34" charset="0"/>
                <a:ea typeface="+mn-ea"/>
                <a:cs typeface="+mn-cs"/>
              </a:rPr>
              <a:t>The FQHC</a:t>
            </a:r>
          </a:p>
        </p:txBody>
      </p:sp>
      <p:sp>
        <p:nvSpPr>
          <p:cNvPr id="7" name="TextBox 6">
            <a:extLst>
              <a:ext uri="{FF2B5EF4-FFF2-40B4-BE49-F238E27FC236}">
                <a16:creationId xmlns:a16="http://schemas.microsoft.com/office/drawing/2014/main" id="{2BB64010-2DBC-44BD-DC3B-3574FA13F855}"/>
              </a:ext>
            </a:extLst>
          </p:cNvPr>
          <p:cNvSpPr txBox="1"/>
          <p:nvPr/>
        </p:nvSpPr>
        <p:spPr>
          <a:xfrm>
            <a:off x="7156541" y="352287"/>
            <a:ext cx="3657600" cy="2330450"/>
          </a:xfrm>
          <a:prstGeom prst="rect">
            <a:avLst/>
          </a:prstGeom>
        </p:spPr>
        <p:txBody>
          <a:bodyPr vert="horz" lIns="91440" tIns="45720" rIns="91440" bIns="45720" rtlCol="0">
            <a:normAutofit/>
          </a:bodyPr>
          <a:lstStyle/>
          <a:p>
            <a:pPr algn="r">
              <a:lnSpc>
                <a:spcPct val="90000"/>
              </a:lnSpc>
              <a:spcBef>
                <a:spcPts val="1000"/>
              </a:spcBef>
            </a:pPr>
            <a:r>
              <a:rPr lang="en-US" sz="3200" spc="300" dirty="0">
                <a:latin typeface="Corbel" panose="020B0503020204020204" pitchFamily="34" charset="0"/>
              </a:rPr>
              <a:t>Case </a:t>
            </a:r>
            <a:r>
              <a:rPr lang="en-US" sz="3200" b="0" kern="1200" spc="300" dirty="0">
                <a:latin typeface="Corbel" panose="020B0503020204020204" pitchFamily="34" charset="0"/>
                <a:ea typeface="+mn-ea"/>
                <a:cs typeface="+mn-cs"/>
              </a:rPr>
              <a:t>study</a:t>
            </a:r>
          </a:p>
        </p:txBody>
      </p:sp>
      <p:pic>
        <p:nvPicPr>
          <p:cNvPr id="8" name="Audio 7">
            <a:extLst>
              <a:ext uri="{FF2B5EF4-FFF2-40B4-BE49-F238E27FC236}">
                <a16:creationId xmlns:a16="http://schemas.microsoft.com/office/drawing/2014/main" id="{33013459-BC8B-8A16-E538-E69BF6A64C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091309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8908">
        <p159:morph option="byObject"/>
      </p:transition>
    </mc:Choice>
    <mc:Fallback>
      <p:transition spd="slow" advTm="189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917B4EFA-7FF0-FD88-63CC-F3616984A0F5}"/>
              </a:ext>
            </a:extLst>
          </p:cNvPr>
          <p:cNvSpPr>
            <a:spLocks noGrp="1"/>
          </p:cNvSpPr>
          <p:nvPr>
            <p:ph type="body" sz="quarter" idx="11"/>
          </p:nvPr>
        </p:nvSpPr>
        <p:spPr/>
        <p:txBody>
          <a:bodyPr vert="horz" lIns="91440" tIns="45720" rIns="91440" bIns="45720" rtlCol="0" anchor="t">
            <a:normAutofit/>
          </a:bodyPr>
          <a:lstStyle/>
          <a:p>
            <a:r>
              <a:rPr lang="en-US">
                <a:ea typeface="Calibri Light"/>
                <a:cs typeface="Calibri Light"/>
              </a:rPr>
              <a:t> </a:t>
            </a:r>
          </a:p>
        </p:txBody>
      </p:sp>
      <p:sp>
        <p:nvSpPr>
          <p:cNvPr id="25" name="Text Placeholder 24">
            <a:extLst>
              <a:ext uri="{FF2B5EF4-FFF2-40B4-BE49-F238E27FC236}">
                <a16:creationId xmlns:a16="http://schemas.microsoft.com/office/drawing/2014/main" id="{98AE2C3A-89EE-C6DE-2AA8-B3245D352ACF}"/>
              </a:ext>
            </a:extLst>
          </p:cNvPr>
          <p:cNvSpPr>
            <a:spLocks noGrp="1"/>
          </p:cNvSpPr>
          <p:nvPr>
            <p:ph type="body" sz="quarter" idx="12"/>
          </p:nvPr>
        </p:nvSpPr>
        <p:spPr/>
        <p:txBody>
          <a:bodyPr/>
          <a:lstStyle/>
          <a:p>
            <a:r>
              <a:rPr lang="en-US"/>
              <a:t>Disclosure</a:t>
            </a:r>
          </a:p>
        </p:txBody>
      </p:sp>
      <p:sp>
        <p:nvSpPr>
          <p:cNvPr id="26" name="Text Placeholder 25">
            <a:extLst>
              <a:ext uri="{FF2B5EF4-FFF2-40B4-BE49-F238E27FC236}">
                <a16:creationId xmlns:a16="http://schemas.microsoft.com/office/drawing/2014/main" id="{B68771D0-81ED-ABD8-B500-A4B4510FAF44}"/>
              </a:ext>
            </a:extLst>
          </p:cNvPr>
          <p:cNvSpPr>
            <a:spLocks noGrp="1"/>
          </p:cNvSpPr>
          <p:nvPr>
            <p:ph type="body" sz="quarter" idx="14"/>
          </p:nvPr>
        </p:nvSpPr>
        <p:spPr/>
        <p:txBody>
          <a:bodyPr/>
          <a:lstStyle/>
          <a:p>
            <a:r>
              <a:rPr lang="en-US">
                <a:solidFill>
                  <a:srgbClr val="000000"/>
                </a:solidFill>
              </a:rPr>
              <a:t>Use statement</a:t>
            </a:r>
          </a:p>
        </p:txBody>
      </p:sp>
      <p:sp>
        <p:nvSpPr>
          <p:cNvPr id="27" name="Text Placeholder 26">
            <a:extLst>
              <a:ext uri="{FF2B5EF4-FFF2-40B4-BE49-F238E27FC236}">
                <a16:creationId xmlns:a16="http://schemas.microsoft.com/office/drawing/2014/main" id="{B83D2446-E32A-60FA-18A1-D9E1821F4036}"/>
              </a:ext>
            </a:extLst>
          </p:cNvPr>
          <p:cNvSpPr>
            <a:spLocks noGrp="1"/>
          </p:cNvSpPr>
          <p:nvPr>
            <p:ph type="body" sz="quarter" idx="15"/>
          </p:nvPr>
        </p:nvSpPr>
        <p:spPr/>
        <p:txBody>
          <a:bodyPr vert="horz" lIns="91440" tIns="45720" rIns="91440" bIns="45720" rtlCol="0" anchor="t">
            <a:noAutofit/>
          </a:bodyPr>
          <a:lstStyle/>
          <a:p>
            <a:r>
              <a:rPr lang="en-US">
                <a:solidFill>
                  <a:srgbClr val="000000"/>
                </a:solidFill>
                <a:latin typeface="Corbel"/>
              </a:rPr>
              <a:t>WARNING: COPYRIGHT RESTRICTIONS This course content and all writings and materials provided to you at the Elson S. Floyd College of Medicine are protected by federal copyright law and Washington State University policy. The content is copyrighted by the Washington State University Board of Regents or licensed to the Elson S. Floyd College of Medicine by the copyright owner. Limited access to this content is given for personal academic study and review purposes of registered students and faculty of Elson S. Floyd College of Medicine. You shall not otherwise copy, share, distribute, modify, transmit, upload, post, republish, reuse, sell, gift, rent, lend or otherwise disseminate any portion of this course content without permission in writing, signed by an individual authorized by Washington State University. </a:t>
            </a:r>
            <a:r>
              <a:rPr lang="en-US">
                <a:solidFill>
                  <a:srgbClr val="1D1C1D"/>
                </a:solidFill>
                <a:ea typeface="+mj-lt"/>
                <a:cs typeface="+mj-lt"/>
              </a:rPr>
              <a:t>Unless otherwise noted, images © </a:t>
            </a:r>
            <a:r>
              <a:rPr lang="en-US">
                <a:solidFill>
                  <a:srgbClr val="000000"/>
                </a:solidFill>
                <a:ea typeface="+mj-lt"/>
                <a:cs typeface="+mj-lt"/>
                <a:hlinkClick r:id="rId4"/>
              </a:rPr>
              <a:t>stock.adobe.com</a:t>
            </a:r>
            <a:r>
              <a:rPr lang="en-US">
                <a:solidFill>
                  <a:srgbClr val="1D1C1D"/>
                </a:solidFill>
                <a:ea typeface="+mj-lt"/>
                <a:cs typeface="+mj-lt"/>
              </a:rPr>
              <a:t>.</a:t>
            </a:r>
            <a:endParaRPr lang="en-US">
              <a:solidFill>
                <a:srgbClr val="000000"/>
              </a:solidFill>
              <a:ea typeface="+mj-lt"/>
              <a:cs typeface="+mj-lt"/>
            </a:endParaRPr>
          </a:p>
          <a:p>
            <a:endParaRPr lang="en-US">
              <a:solidFill>
                <a:srgbClr val="000000"/>
              </a:solidFill>
              <a:latin typeface="Corbel" panose="020B0503020204020204" pitchFamily="34" charset="0"/>
            </a:endParaRPr>
          </a:p>
        </p:txBody>
      </p:sp>
      <p:sp>
        <p:nvSpPr>
          <p:cNvPr id="2" name="TextBox 1">
            <a:extLst>
              <a:ext uri="{FF2B5EF4-FFF2-40B4-BE49-F238E27FC236}">
                <a16:creationId xmlns:a16="http://schemas.microsoft.com/office/drawing/2014/main" id="{21B5AB73-1683-B2FD-5FD2-167359719D69}"/>
              </a:ext>
            </a:extLst>
          </p:cNvPr>
          <p:cNvSpPr txBox="1"/>
          <p:nvPr/>
        </p:nvSpPr>
        <p:spPr>
          <a:xfrm>
            <a:off x="1732547" y="1900989"/>
            <a:ext cx="9216190" cy="1200329"/>
          </a:xfrm>
          <a:prstGeom prst="rect">
            <a:avLst/>
          </a:prstGeom>
          <a:noFill/>
        </p:spPr>
        <p:txBody>
          <a:bodyPr wrap="square" rtlCol="0">
            <a:spAutoFit/>
          </a:bodyPr>
          <a:lstStyle/>
          <a:p>
            <a:r>
              <a:rPr lang="en-US" dirty="0">
                <a:solidFill>
                  <a:srgbClr val="000000"/>
                </a:solidFill>
              </a:rPr>
              <a:t>No relevant financial disclosures</a:t>
            </a:r>
          </a:p>
          <a:p>
            <a:endParaRPr lang="en-US" dirty="0">
              <a:solidFill>
                <a:srgbClr val="000000"/>
              </a:solidFill>
            </a:endParaRPr>
          </a:p>
          <a:p>
            <a:r>
              <a:rPr lang="en-US" dirty="0">
                <a:solidFill>
                  <a:srgbClr val="000000"/>
                </a:solidFill>
              </a:rPr>
              <a:t>Adapted from the Institute for Healthcare Improvement modules on QUALITY IMPROVEMENT</a:t>
            </a:r>
          </a:p>
          <a:p>
            <a:endParaRPr lang="en-US" dirty="0">
              <a:solidFill>
                <a:srgbClr val="000000"/>
              </a:solidFill>
            </a:endParaRPr>
          </a:p>
        </p:txBody>
      </p:sp>
      <p:pic>
        <p:nvPicPr>
          <p:cNvPr id="4" name="Audio 3">
            <a:extLst>
              <a:ext uri="{FF2B5EF4-FFF2-40B4-BE49-F238E27FC236}">
                <a16:creationId xmlns:a16="http://schemas.microsoft.com/office/drawing/2014/main" id="{8DA1AE0E-4798-2B94-0EDD-013DCD162A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81235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044">
        <p159:morph option="byObject"/>
      </p:transition>
    </mc:Choice>
    <mc:Fallback>
      <p:transition spd="slow" advTm="20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FA64C-1E36-2286-6790-0E55389AFD7C}"/>
            </a:ext>
          </a:extLst>
        </p:cNvPr>
        <p:cNvGrpSpPr/>
        <p:nvPr/>
      </p:nvGrpSpPr>
      <p:grpSpPr>
        <a:xfrm>
          <a:off x="0" y="0"/>
          <a:ext cx="0" cy="0"/>
          <a:chOff x="0" y="0"/>
          <a:chExt cx="0" cy="0"/>
        </a:xfrm>
      </p:grpSpPr>
      <p:pic>
        <p:nvPicPr>
          <p:cNvPr id="4" name="Picture 3" descr="A diagram of a diagram&#10;&#10;AI-generated content may be incorrect.">
            <a:extLst>
              <a:ext uri="{FF2B5EF4-FFF2-40B4-BE49-F238E27FC236}">
                <a16:creationId xmlns:a16="http://schemas.microsoft.com/office/drawing/2014/main" id="{FED0EFA1-D64C-DAA1-5076-0040CD32855C}"/>
              </a:ext>
            </a:extLst>
          </p:cNvPr>
          <p:cNvPicPr>
            <a:picLocks noChangeAspect="1"/>
          </p:cNvPicPr>
          <p:nvPr/>
        </p:nvPicPr>
        <p:blipFill>
          <a:blip r:embed="rId5"/>
          <a:stretch>
            <a:fillRect/>
          </a:stretch>
        </p:blipFill>
        <p:spPr>
          <a:xfrm>
            <a:off x="379908" y="1341657"/>
            <a:ext cx="3526372" cy="4974588"/>
          </a:xfrm>
          <a:prstGeom prst="rect">
            <a:avLst/>
          </a:prstGeom>
        </p:spPr>
      </p:pic>
      <p:pic>
        <p:nvPicPr>
          <p:cNvPr id="5" name="Graphic 4" descr="Arrow: Straight with solid fill">
            <a:extLst>
              <a:ext uri="{FF2B5EF4-FFF2-40B4-BE49-F238E27FC236}">
                <a16:creationId xmlns:a16="http://schemas.microsoft.com/office/drawing/2014/main" id="{03809686-EFF0-77FA-9B51-99955E60E6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367550" y="5059143"/>
            <a:ext cx="914400" cy="914400"/>
          </a:xfrm>
          <a:prstGeom prst="rect">
            <a:avLst/>
          </a:prstGeom>
        </p:spPr>
      </p:pic>
      <p:sp>
        <p:nvSpPr>
          <p:cNvPr id="6" name="Text Placeholder 2">
            <a:extLst>
              <a:ext uri="{FF2B5EF4-FFF2-40B4-BE49-F238E27FC236}">
                <a16:creationId xmlns:a16="http://schemas.microsoft.com/office/drawing/2014/main" id="{0D167DA9-3921-520E-F166-70A33DBDC034}"/>
              </a:ext>
            </a:extLst>
          </p:cNvPr>
          <p:cNvSpPr txBox="1">
            <a:spLocks/>
          </p:cNvSpPr>
          <p:nvPr/>
        </p:nvSpPr>
        <p:spPr>
          <a:xfrm>
            <a:off x="7156540" y="726098"/>
            <a:ext cx="4950221" cy="44577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800" b="1" kern="1200" dirty="0">
                <a:latin typeface="Corbel" panose="020B0503020204020204" pitchFamily="34" charset="0"/>
                <a:ea typeface="+mn-ea"/>
                <a:cs typeface="+mn-cs"/>
              </a:rPr>
              <a:t>The FQHC</a:t>
            </a:r>
          </a:p>
        </p:txBody>
      </p:sp>
      <p:sp>
        <p:nvSpPr>
          <p:cNvPr id="7" name="TextBox 6">
            <a:extLst>
              <a:ext uri="{FF2B5EF4-FFF2-40B4-BE49-F238E27FC236}">
                <a16:creationId xmlns:a16="http://schemas.microsoft.com/office/drawing/2014/main" id="{317E73FB-4D38-715F-F156-4178A6B5662B}"/>
              </a:ext>
            </a:extLst>
          </p:cNvPr>
          <p:cNvSpPr txBox="1"/>
          <p:nvPr/>
        </p:nvSpPr>
        <p:spPr>
          <a:xfrm>
            <a:off x="7156541" y="352287"/>
            <a:ext cx="3657600" cy="2330450"/>
          </a:xfrm>
          <a:prstGeom prst="rect">
            <a:avLst/>
          </a:prstGeom>
        </p:spPr>
        <p:txBody>
          <a:bodyPr vert="horz" lIns="91440" tIns="45720" rIns="91440" bIns="45720" rtlCol="0">
            <a:normAutofit/>
          </a:bodyPr>
          <a:lstStyle/>
          <a:p>
            <a:pPr algn="r">
              <a:lnSpc>
                <a:spcPct val="90000"/>
              </a:lnSpc>
              <a:spcBef>
                <a:spcPts val="1000"/>
              </a:spcBef>
            </a:pPr>
            <a:r>
              <a:rPr lang="en-US" sz="3200" spc="300" dirty="0">
                <a:latin typeface="Corbel" panose="020B0503020204020204" pitchFamily="34" charset="0"/>
              </a:rPr>
              <a:t>Case </a:t>
            </a:r>
            <a:r>
              <a:rPr lang="en-US" sz="3200" b="0" kern="1200" spc="300" dirty="0">
                <a:latin typeface="Corbel" panose="020B0503020204020204" pitchFamily="34" charset="0"/>
                <a:ea typeface="+mn-ea"/>
                <a:cs typeface="+mn-cs"/>
              </a:rPr>
              <a:t>study</a:t>
            </a:r>
          </a:p>
        </p:txBody>
      </p:sp>
      <p:pic>
        <p:nvPicPr>
          <p:cNvPr id="2" name="Picture 1" descr="A graph of a prescription&#10;&#10;AI-generated content may be incorrect.">
            <a:extLst>
              <a:ext uri="{FF2B5EF4-FFF2-40B4-BE49-F238E27FC236}">
                <a16:creationId xmlns:a16="http://schemas.microsoft.com/office/drawing/2014/main" id="{81D7695D-AFFB-6EA9-AB01-5734A949805E}"/>
              </a:ext>
            </a:extLst>
          </p:cNvPr>
          <p:cNvPicPr>
            <a:picLocks noChangeAspect="1"/>
          </p:cNvPicPr>
          <p:nvPr/>
        </p:nvPicPr>
        <p:blipFill>
          <a:blip r:embed="rId8"/>
          <a:stretch>
            <a:fillRect/>
          </a:stretch>
        </p:blipFill>
        <p:spPr>
          <a:xfrm>
            <a:off x="4404936" y="1674202"/>
            <a:ext cx="7419514" cy="4371972"/>
          </a:xfrm>
          <a:prstGeom prst="rect">
            <a:avLst/>
          </a:prstGeom>
        </p:spPr>
      </p:pic>
      <p:pic>
        <p:nvPicPr>
          <p:cNvPr id="8" name="Audio 7">
            <a:extLst>
              <a:ext uri="{FF2B5EF4-FFF2-40B4-BE49-F238E27FC236}">
                <a16:creationId xmlns:a16="http://schemas.microsoft.com/office/drawing/2014/main" id="{97DFB626-C1E1-1E8B-B5A2-BF37F27465E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916580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0764">
        <p159:morph option="byObject"/>
      </p:transition>
    </mc:Choice>
    <mc:Fallback>
      <p:transition spd="slow" advTm="407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8EC65-FA5D-DEC5-7430-D8C07F339080}"/>
            </a:ext>
          </a:extLst>
        </p:cNvPr>
        <p:cNvGrpSpPr/>
        <p:nvPr/>
      </p:nvGrpSpPr>
      <p:grpSpPr>
        <a:xfrm>
          <a:off x="0" y="0"/>
          <a:ext cx="0" cy="0"/>
          <a:chOff x="0" y="0"/>
          <a:chExt cx="0" cy="0"/>
        </a:xfrm>
      </p:grpSpPr>
      <p:pic>
        <p:nvPicPr>
          <p:cNvPr id="4" name="Picture 3" descr="A diagram of a diagram&#10;&#10;AI-generated content may be incorrect.">
            <a:extLst>
              <a:ext uri="{FF2B5EF4-FFF2-40B4-BE49-F238E27FC236}">
                <a16:creationId xmlns:a16="http://schemas.microsoft.com/office/drawing/2014/main" id="{C72A9B3F-C6B4-C4CF-D8DC-964C61727D4A}"/>
              </a:ext>
            </a:extLst>
          </p:cNvPr>
          <p:cNvPicPr>
            <a:picLocks noChangeAspect="1"/>
          </p:cNvPicPr>
          <p:nvPr/>
        </p:nvPicPr>
        <p:blipFill>
          <a:blip r:embed="rId5"/>
          <a:stretch>
            <a:fillRect/>
          </a:stretch>
        </p:blipFill>
        <p:spPr>
          <a:xfrm>
            <a:off x="379908" y="1341657"/>
            <a:ext cx="3526372" cy="4974588"/>
          </a:xfrm>
          <a:prstGeom prst="rect">
            <a:avLst/>
          </a:prstGeom>
        </p:spPr>
      </p:pic>
      <p:pic>
        <p:nvPicPr>
          <p:cNvPr id="5" name="Graphic 4" descr="Arrow: Straight with solid fill">
            <a:extLst>
              <a:ext uri="{FF2B5EF4-FFF2-40B4-BE49-F238E27FC236}">
                <a16:creationId xmlns:a16="http://schemas.microsoft.com/office/drawing/2014/main" id="{E7AAACA1-9330-F721-0BF7-D2264BA9B1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379907" y="4269398"/>
            <a:ext cx="914400" cy="914400"/>
          </a:xfrm>
          <a:prstGeom prst="rect">
            <a:avLst/>
          </a:prstGeom>
        </p:spPr>
      </p:pic>
      <p:sp>
        <p:nvSpPr>
          <p:cNvPr id="6" name="Text Placeholder 2">
            <a:extLst>
              <a:ext uri="{FF2B5EF4-FFF2-40B4-BE49-F238E27FC236}">
                <a16:creationId xmlns:a16="http://schemas.microsoft.com/office/drawing/2014/main" id="{AC70E0C8-EF43-54B5-812F-7E69584B97A4}"/>
              </a:ext>
            </a:extLst>
          </p:cNvPr>
          <p:cNvSpPr txBox="1">
            <a:spLocks/>
          </p:cNvSpPr>
          <p:nvPr/>
        </p:nvSpPr>
        <p:spPr>
          <a:xfrm>
            <a:off x="7156540" y="726098"/>
            <a:ext cx="4950221" cy="44577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800" b="1" kern="1200" dirty="0">
                <a:latin typeface="Corbel" panose="020B0503020204020204" pitchFamily="34" charset="0"/>
                <a:ea typeface="+mn-ea"/>
                <a:cs typeface="+mn-cs"/>
              </a:rPr>
              <a:t>The FQHC</a:t>
            </a:r>
          </a:p>
        </p:txBody>
      </p:sp>
      <p:sp>
        <p:nvSpPr>
          <p:cNvPr id="7" name="TextBox 6">
            <a:extLst>
              <a:ext uri="{FF2B5EF4-FFF2-40B4-BE49-F238E27FC236}">
                <a16:creationId xmlns:a16="http://schemas.microsoft.com/office/drawing/2014/main" id="{F3E9643A-ABB2-F5E2-3F86-97C86D65B3FE}"/>
              </a:ext>
            </a:extLst>
          </p:cNvPr>
          <p:cNvSpPr txBox="1"/>
          <p:nvPr/>
        </p:nvSpPr>
        <p:spPr>
          <a:xfrm>
            <a:off x="7156541" y="352287"/>
            <a:ext cx="3657600" cy="2330450"/>
          </a:xfrm>
          <a:prstGeom prst="rect">
            <a:avLst/>
          </a:prstGeom>
        </p:spPr>
        <p:txBody>
          <a:bodyPr vert="horz" lIns="91440" tIns="45720" rIns="91440" bIns="45720" rtlCol="0">
            <a:normAutofit/>
          </a:bodyPr>
          <a:lstStyle/>
          <a:p>
            <a:pPr algn="r">
              <a:lnSpc>
                <a:spcPct val="90000"/>
              </a:lnSpc>
              <a:spcBef>
                <a:spcPts val="1000"/>
              </a:spcBef>
            </a:pPr>
            <a:r>
              <a:rPr lang="en-US" sz="3200" spc="300" dirty="0">
                <a:latin typeface="Corbel" panose="020B0503020204020204" pitchFamily="34" charset="0"/>
              </a:rPr>
              <a:t>Case </a:t>
            </a:r>
            <a:r>
              <a:rPr lang="en-US" sz="3200" b="0" kern="1200" spc="300" dirty="0">
                <a:latin typeface="Corbel" panose="020B0503020204020204" pitchFamily="34" charset="0"/>
                <a:ea typeface="+mn-ea"/>
                <a:cs typeface="+mn-cs"/>
              </a:rPr>
              <a:t>study</a:t>
            </a:r>
          </a:p>
        </p:txBody>
      </p:sp>
      <p:sp>
        <p:nvSpPr>
          <p:cNvPr id="3" name="Text Placeholder 2">
            <a:extLst>
              <a:ext uri="{FF2B5EF4-FFF2-40B4-BE49-F238E27FC236}">
                <a16:creationId xmlns:a16="http://schemas.microsoft.com/office/drawing/2014/main" id="{C1DCD2FB-80C8-19C7-C009-F8DA1CE5F121}"/>
              </a:ext>
            </a:extLst>
          </p:cNvPr>
          <p:cNvSpPr>
            <a:spLocks noGrp="1"/>
          </p:cNvSpPr>
          <p:nvPr>
            <p:ph type="body" sz="quarter" idx="10"/>
          </p:nvPr>
        </p:nvSpPr>
        <p:spPr>
          <a:xfrm>
            <a:off x="4746994" y="1572045"/>
            <a:ext cx="7077456" cy="7223505"/>
          </a:xfrm>
        </p:spPr>
        <p:txBody>
          <a:bodyPr>
            <a:noAutofit/>
          </a:bodyPr>
          <a:lstStyle/>
          <a:p>
            <a:pPr marL="342900" indent="-342900" fontAlgn="auto">
              <a:lnSpc>
                <a:spcPct val="150000"/>
              </a:lnSpc>
              <a:buFont typeface="Arial" panose="020B0604020202020204" pitchFamily="34" charset="0"/>
              <a:buChar char="•"/>
            </a:pPr>
            <a:r>
              <a:rPr lang="en-US" dirty="0">
                <a:solidFill>
                  <a:srgbClr val="000000"/>
                </a:solidFill>
              </a:rPr>
              <a:t>An expanded role for the medical assistant</a:t>
            </a:r>
          </a:p>
          <a:p>
            <a:pPr marL="342900" indent="-342900" fontAlgn="auto">
              <a:lnSpc>
                <a:spcPct val="150000"/>
              </a:lnSpc>
              <a:buFont typeface="Arial" panose="020B0604020202020204" pitchFamily="34" charset="0"/>
              <a:buChar char="•"/>
            </a:pPr>
            <a:r>
              <a:rPr lang="en-US" dirty="0">
                <a:solidFill>
                  <a:srgbClr val="000000"/>
                </a:solidFill>
              </a:rPr>
              <a:t>A checklist for Suboxone-related tasks</a:t>
            </a:r>
          </a:p>
          <a:p>
            <a:pPr marL="342900" indent="-342900" fontAlgn="auto">
              <a:lnSpc>
                <a:spcPct val="150000"/>
              </a:lnSpc>
              <a:buFont typeface="Arial" panose="020B0604020202020204" pitchFamily="34" charset="0"/>
              <a:buChar char="•"/>
            </a:pPr>
            <a:r>
              <a:rPr lang="en-US" dirty="0">
                <a:solidFill>
                  <a:srgbClr val="000000"/>
                </a:solidFill>
              </a:rPr>
              <a:t>Added more days for patients to pick up medications</a:t>
            </a:r>
          </a:p>
          <a:p>
            <a:pPr marL="342900" indent="-342900" fontAlgn="auto">
              <a:lnSpc>
                <a:spcPct val="150000"/>
              </a:lnSpc>
              <a:buFont typeface="Arial" panose="020B0604020202020204" pitchFamily="34" charset="0"/>
              <a:buChar char="•"/>
            </a:pPr>
            <a:endParaRPr lang="en-US" dirty="0">
              <a:solidFill>
                <a:srgbClr val="000000"/>
              </a:solidFill>
            </a:endParaRPr>
          </a:p>
          <a:p>
            <a:pPr fontAlgn="auto">
              <a:lnSpc>
                <a:spcPct val="150000"/>
              </a:lnSpc>
            </a:pPr>
            <a:r>
              <a:rPr lang="en-US" sz="3200" b="1" dirty="0">
                <a:solidFill>
                  <a:srgbClr val="000000"/>
                </a:solidFill>
              </a:rPr>
              <a:t>Now… there is no wait for patients!!</a:t>
            </a:r>
          </a:p>
        </p:txBody>
      </p:sp>
      <p:pic>
        <p:nvPicPr>
          <p:cNvPr id="8" name="Audio 7">
            <a:extLst>
              <a:ext uri="{FF2B5EF4-FFF2-40B4-BE49-F238E27FC236}">
                <a16:creationId xmlns:a16="http://schemas.microsoft.com/office/drawing/2014/main" id="{63D7C2B4-25C6-0ABF-DAF0-077A5BACAF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18760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8604">
        <p159:morph option="byObject"/>
      </p:transition>
    </mc:Choice>
    <mc:Fallback>
      <p:transition spd="slow" advTm="286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A657-1737-6CB9-8C68-35D240B47E00}"/>
              </a:ext>
            </a:extLst>
          </p:cNvPr>
          <p:cNvSpPr>
            <a:spLocks noGrp="1"/>
          </p:cNvSpPr>
          <p:nvPr>
            <p:ph type="ctrTitle"/>
          </p:nvPr>
        </p:nvSpPr>
        <p:spPr/>
        <p:txBody>
          <a:bodyPr/>
          <a:lstStyle/>
          <a:p>
            <a:r>
              <a:rPr lang="en-US" dirty="0"/>
              <a:t>References</a:t>
            </a:r>
          </a:p>
        </p:txBody>
      </p:sp>
      <p:sp>
        <p:nvSpPr>
          <p:cNvPr id="5" name="Text Placeholder 4">
            <a:extLst>
              <a:ext uri="{FF2B5EF4-FFF2-40B4-BE49-F238E27FC236}">
                <a16:creationId xmlns:a16="http://schemas.microsoft.com/office/drawing/2014/main" id="{9465AE45-5EF8-4C82-53DC-76403CE3FD4E}"/>
              </a:ext>
            </a:extLst>
          </p:cNvPr>
          <p:cNvSpPr>
            <a:spLocks noGrp="1"/>
          </p:cNvSpPr>
          <p:nvPr>
            <p:ph type="body" sz="quarter" idx="10"/>
          </p:nvPr>
        </p:nvSpPr>
        <p:spPr/>
        <p:txBody>
          <a:bodyPr/>
          <a:lstStyle/>
          <a:p>
            <a:pPr marL="457200" indent="-457200">
              <a:buFont typeface="+mj-lt"/>
              <a:buAutoNum type="arabicPeriod"/>
            </a:pPr>
            <a:r>
              <a:rPr lang="en-US" dirty="0">
                <a:solidFill>
                  <a:srgbClr val="000000"/>
                </a:solidFill>
              </a:rPr>
              <a:t>IHI Course QI 102, Lesson 5</a:t>
            </a:r>
          </a:p>
        </p:txBody>
      </p:sp>
      <p:pic>
        <p:nvPicPr>
          <p:cNvPr id="4" name="Audio 3">
            <a:extLst>
              <a:ext uri="{FF2B5EF4-FFF2-40B4-BE49-F238E27FC236}">
                <a16:creationId xmlns:a16="http://schemas.microsoft.com/office/drawing/2014/main" id="{3D0E1EED-C283-C97A-14E3-A90C202701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779379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3052">
        <p159:morph option="byObject"/>
      </p:transition>
    </mc:Choice>
    <mc:Fallback>
      <p:transition spd="slow" advTm="130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639D9D-FC4C-E940-8B08-FA7259CCD86E}"/>
              </a:ext>
            </a:extLst>
          </p:cNvPr>
          <p:cNvSpPr/>
          <p:nvPr/>
        </p:nvSpPr>
        <p:spPr>
          <a:xfrm>
            <a:off x="0" y="0"/>
            <a:ext cx="1219200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7BBD642-98DA-FA16-475C-E6C5519E5953}"/>
              </a:ext>
            </a:extLst>
          </p:cNvPr>
          <p:cNvPicPr>
            <a:picLocks noChangeAspect="1"/>
          </p:cNvPicPr>
          <p:nvPr/>
        </p:nvPicPr>
        <p:blipFill>
          <a:blip r:embed="rId4"/>
          <a:stretch>
            <a:fillRect/>
          </a:stretch>
        </p:blipFill>
        <p:spPr>
          <a:xfrm>
            <a:off x="2013744" y="2251654"/>
            <a:ext cx="8164512" cy="2009335"/>
          </a:xfrm>
          <a:prstGeom prst="rect">
            <a:avLst/>
          </a:prstGeom>
        </p:spPr>
      </p:pic>
      <p:pic>
        <p:nvPicPr>
          <p:cNvPr id="3" name="Audio 2">
            <a:extLst>
              <a:ext uri="{FF2B5EF4-FFF2-40B4-BE49-F238E27FC236}">
                <a16:creationId xmlns:a16="http://schemas.microsoft.com/office/drawing/2014/main" id="{81E39BD6-13CE-2B62-883B-455461CE5A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921860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799">
        <p159:morph option="byObject"/>
      </p:transition>
    </mc:Choice>
    <mc:Fallback>
      <p:transition spd="slow" advTm="37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87488-5A6A-2A63-A045-B9B516D01181}"/>
              </a:ext>
            </a:extLst>
          </p:cNvPr>
          <p:cNvSpPr>
            <a:spLocks noGrp="1"/>
          </p:cNvSpPr>
          <p:nvPr>
            <p:ph type="ctrTitle"/>
          </p:nvPr>
        </p:nvSpPr>
        <p:spPr>
          <a:xfrm>
            <a:off x="702273" y="696096"/>
            <a:ext cx="7077456" cy="914400"/>
          </a:xfrm>
        </p:spPr>
        <p:txBody>
          <a:bodyPr/>
          <a:lstStyle/>
          <a:p>
            <a:r>
              <a:rPr lang="en-US" b="1" dirty="0">
                <a:latin typeface="Corbel"/>
              </a:rPr>
              <a:t>Collaboration</a:t>
            </a:r>
          </a:p>
        </p:txBody>
      </p:sp>
      <p:pic>
        <p:nvPicPr>
          <p:cNvPr id="17" name="Graphic 17">
            <a:extLst>
              <a:ext uri="{FF2B5EF4-FFF2-40B4-BE49-F238E27FC236}">
                <a16:creationId xmlns:a16="http://schemas.microsoft.com/office/drawing/2014/main" id="{57FB48D9-5938-E685-1E95-4342B3004A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2273" y="2622630"/>
            <a:ext cx="1005840" cy="1005840"/>
          </a:xfrm>
          <a:prstGeom prst="rect">
            <a:avLst/>
          </a:prstGeom>
        </p:spPr>
      </p:pic>
      <p:sp>
        <p:nvSpPr>
          <p:cNvPr id="3" name="TextBox 2">
            <a:extLst>
              <a:ext uri="{FF2B5EF4-FFF2-40B4-BE49-F238E27FC236}">
                <a16:creationId xmlns:a16="http://schemas.microsoft.com/office/drawing/2014/main" id="{0B7AE9A5-6016-ABF8-1F31-8887606F910F}"/>
              </a:ext>
            </a:extLst>
          </p:cNvPr>
          <p:cNvSpPr txBox="1"/>
          <p:nvPr/>
        </p:nvSpPr>
        <p:spPr>
          <a:xfrm>
            <a:off x="2251084" y="2482410"/>
            <a:ext cx="3396343" cy="1938992"/>
          </a:xfrm>
          <a:prstGeom prst="rect">
            <a:avLst/>
          </a:prstGeom>
          <a:noFill/>
        </p:spPr>
        <p:txBody>
          <a:bodyPr wrap="square" lIns="91440" tIns="45720" rIns="91440" bIns="45720" rtlCol="0" anchor="t">
            <a:spAutoFit/>
          </a:bodyPr>
          <a:lstStyle/>
          <a:p>
            <a:r>
              <a:rPr lang="en-US" sz="2400" dirty="0">
                <a:solidFill>
                  <a:schemeClr val="bg2"/>
                </a:solidFill>
                <a:latin typeface="Corbel"/>
              </a:rPr>
              <a:t>Please reach out with your thoughts and questions</a:t>
            </a:r>
            <a:r>
              <a:rPr lang="en-US" sz="2400" dirty="0">
                <a:solidFill>
                  <a:schemeClr val="bg2"/>
                </a:solidFill>
              </a:rPr>
              <a:t>! </a:t>
            </a:r>
            <a:r>
              <a:rPr lang="en-US" sz="2400" dirty="0" err="1">
                <a:solidFill>
                  <a:schemeClr val="bg2"/>
                </a:solidFill>
              </a:rPr>
              <a:t>Lonika.sood@wsu.edu</a:t>
            </a:r>
            <a:endParaRPr lang="en-US" sz="2400" dirty="0">
              <a:solidFill>
                <a:schemeClr val="bg2"/>
              </a:solidFill>
            </a:endParaRPr>
          </a:p>
          <a:p>
            <a:endParaRPr lang="en-US" sz="2400" dirty="0">
              <a:latin typeface="Corbel" panose="020B0503020204020204" pitchFamily="34" charset="0"/>
            </a:endParaRPr>
          </a:p>
        </p:txBody>
      </p:sp>
      <p:pic>
        <p:nvPicPr>
          <p:cNvPr id="4" name="Graphic 3">
            <a:extLst>
              <a:ext uri="{FF2B5EF4-FFF2-40B4-BE49-F238E27FC236}">
                <a16:creationId xmlns:a16="http://schemas.microsoft.com/office/drawing/2014/main" id="{0DDD7959-897C-1B70-9FB2-9D9885B8E5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41655" y="2622630"/>
            <a:ext cx="1005840" cy="1005840"/>
          </a:xfrm>
          <a:prstGeom prst="rect">
            <a:avLst/>
          </a:prstGeom>
        </p:spPr>
      </p:pic>
      <p:sp>
        <p:nvSpPr>
          <p:cNvPr id="6" name="TextBox 5">
            <a:extLst>
              <a:ext uri="{FF2B5EF4-FFF2-40B4-BE49-F238E27FC236}">
                <a16:creationId xmlns:a16="http://schemas.microsoft.com/office/drawing/2014/main" id="{B2318E55-D0B3-09B0-D5FC-43B72F216EED}"/>
              </a:ext>
            </a:extLst>
          </p:cNvPr>
          <p:cNvSpPr txBox="1"/>
          <p:nvPr/>
        </p:nvSpPr>
        <p:spPr>
          <a:xfrm>
            <a:off x="7618185" y="2710051"/>
            <a:ext cx="4147998" cy="830997"/>
          </a:xfrm>
          <a:prstGeom prst="rect">
            <a:avLst/>
          </a:prstGeom>
          <a:noFill/>
        </p:spPr>
        <p:txBody>
          <a:bodyPr wrap="square" lIns="91440" tIns="45720" rIns="91440" bIns="45720" anchor="t">
            <a:spAutoFit/>
          </a:bodyPr>
          <a:lstStyle/>
          <a:p>
            <a:r>
              <a:rPr lang="en-US" sz="2400" dirty="0">
                <a:solidFill>
                  <a:schemeClr val="bg2"/>
                </a:solidFill>
                <a:latin typeface="Corbel"/>
              </a:rPr>
              <a:t>This is a safe learning environment. </a:t>
            </a:r>
            <a:endParaRPr lang="en-US" sz="2400" dirty="0">
              <a:solidFill>
                <a:schemeClr val="bg2"/>
              </a:solidFill>
              <a:latin typeface="Corbel" panose="020B0503020204020204" pitchFamily="34" charset="0"/>
            </a:endParaRPr>
          </a:p>
        </p:txBody>
      </p:sp>
      <p:pic>
        <p:nvPicPr>
          <p:cNvPr id="7" name="Audio 6">
            <a:extLst>
              <a:ext uri="{FF2B5EF4-FFF2-40B4-BE49-F238E27FC236}">
                <a16:creationId xmlns:a16="http://schemas.microsoft.com/office/drawing/2014/main" id="{8C8AB6E9-4BD4-4957-5A13-FF388D77BF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762889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7612">
        <p159:morph option="byObject"/>
      </p:transition>
    </mc:Choice>
    <mc:Fallback>
      <p:transition spd="slow" advTm="76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CD831E-9B82-46FD-A469-6EC995687CD6}"/>
              </a:ext>
            </a:extLst>
          </p:cNvPr>
          <p:cNvSpPr>
            <a:spLocks noGrp="1"/>
          </p:cNvSpPr>
          <p:nvPr>
            <p:ph type="ctrTitle"/>
          </p:nvPr>
        </p:nvSpPr>
        <p:spPr>
          <a:xfrm>
            <a:off x="561373" y="340022"/>
            <a:ext cx="7077456" cy="914400"/>
          </a:xfrm>
        </p:spPr>
        <p:txBody>
          <a:bodyPr/>
          <a:lstStyle/>
          <a:p>
            <a:r>
              <a:rPr lang="en-US" dirty="0"/>
              <a:t>Objectives</a:t>
            </a:r>
          </a:p>
        </p:txBody>
      </p:sp>
      <p:sp>
        <p:nvSpPr>
          <p:cNvPr id="4" name="Text Placeholder 3">
            <a:extLst>
              <a:ext uri="{FF2B5EF4-FFF2-40B4-BE49-F238E27FC236}">
                <a16:creationId xmlns:a16="http://schemas.microsoft.com/office/drawing/2014/main" id="{F2D1E461-150D-13DD-B180-DAAB640339F4}"/>
              </a:ext>
            </a:extLst>
          </p:cNvPr>
          <p:cNvSpPr>
            <a:spLocks noGrp="1"/>
          </p:cNvSpPr>
          <p:nvPr>
            <p:ph type="body" sz="quarter" idx="10"/>
          </p:nvPr>
        </p:nvSpPr>
        <p:spPr>
          <a:xfrm>
            <a:off x="561373" y="1594883"/>
            <a:ext cx="10921427" cy="4470991"/>
          </a:xfrm>
        </p:spPr>
        <p:txBody>
          <a:bodyPr>
            <a:normAutofit/>
          </a:bodyPr>
          <a:lstStyle/>
          <a:p>
            <a:pPr marL="0" indent="0">
              <a:lnSpc>
                <a:spcPct val="150000"/>
              </a:lnSpc>
              <a:buNone/>
            </a:pPr>
            <a:r>
              <a:rPr lang="en-US" dirty="0"/>
              <a:t>After completing this lesson, you will be able to:</a:t>
            </a:r>
          </a:p>
          <a:p>
            <a:pPr fontAlgn="auto"/>
            <a:r>
              <a:rPr lang="en-US" dirty="0"/>
              <a:t>Explain the importance in improvement work of conducting iterative small-scale tests of change.</a:t>
            </a:r>
          </a:p>
          <a:p>
            <a:pPr fontAlgn="auto"/>
            <a:r>
              <a:rPr lang="en-US" dirty="0"/>
              <a:t>Describe what happens during each stage of PDSA testing (i.e., what happens during "plan," "do," "study," and "act")</a:t>
            </a:r>
          </a:p>
          <a:p>
            <a:pPr fontAlgn="auto"/>
            <a:r>
              <a:rPr lang="en-US" dirty="0"/>
              <a:t>Use a PDSA worksheet to plan and conduct a small test of change for your own personal improvement project.</a:t>
            </a:r>
          </a:p>
        </p:txBody>
      </p:sp>
      <p:pic>
        <p:nvPicPr>
          <p:cNvPr id="5" name="Audio 4">
            <a:extLst>
              <a:ext uri="{FF2B5EF4-FFF2-40B4-BE49-F238E27FC236}">
                <a16:creationId xmlns:a16="http://schemas.microsoft.com/office/drawing/2014/main" id="{9D35C1F9-3C35-9F11-EE9F-AE16E263EB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671348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412">
        <p159:morph option="byObject"/>
      </p:transition>
    </mc:Choice>
    <mc:Fallback>
      <p:transition spd="slow" advTm="44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D23D7-F90A-3F22-EF19-7698A3E938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183E4E-F68F-46BC-FDC3-C5CD7C3E6823}"/>
              </a:ext>
            </a:extLst>
          </p:cNvPr>
          <p:cNvSpPr>
            <a:spLocks noGrp="1"/>
          </p:cNvSpPr>
          <p:nvPr>
            <p:ph type="ctrTitle"/>
          </p:nvPr>
        </p:nvSpPr>
        <p:spPr>
          <a:xfrm>
            <a:off x="548639" y="217707"/>
            <a:ext cx="9913797" cy="914400"/>
          </a:xfrm>
        </p:spPr>
        <p:txBody>
          <a:bodyPr/>
          <a:lstStyle/>
          <a:p>
            <a:r>
              <a:rPr lang="en-US" dirty="0"/>
              <a:t>Model for Improvement</a:t>
            </a:r>
            <a:br>
              <a:rPr lang="en-US" dirty="0"/>
            </a:br>
            <a:r>
              <a:rPr lang="en-US" dirty="0">
                <a:solidFill>
                  <a:srgbClr val="C00000"/>
                </a:solidFill>
              </a:rPr>
              <a:t>Test the idea for a change</a:t>
            </a:r>
          </a:p>
        </p:txBody>
      </p:sp>
      <p:sp>
        <p:nvSpPr>
          <p:cNvPr id="3" name="Text Placeholder 2">
            <a:extLst>
              <a:ext uri="{FF2B5EF4-FFF2-40B4-BE49-F238E27FC236}">
                <a16:creationId xmlns:a16="http://schemas.microsoft.com/office/drawing/2014/main" id="{8A24D9C7-A3B0-B55B-ED99-0E71A493E3C7}"/>
              </a:ext>
            </a:extLst>
          </p:cNvPr>
          <p:cNvSpPr>
            <a:spLocks noGrp="1"/>
          </p:cNvSpPr>
          <p:nvPr>
            <p:ph type="body" sz="quarter" idx="10"/>
          </p:nvPr>
        </p:nvSpPr>
        <p:spPr>
          <a:xfrm>
            <a:off x="4874082" y="1972845"/>
            <a:ext cx="7317918" cy="4343400"/>
          </a:xfrm>
        </p:spPr>
        <p:txBody>
          <a:bodyPr/>
          <a:lstStyle/>
          <a:p>
            <a:pPr>
              <a:lnSpc>
                <a:spcPct val="150000"/>
              </a:lnSpc>
            </a:pPr>
            <a:r>
              <a:rPr lang="en-US" dirty="0">
                <a:solidFill>
                  <a:srgbClr val="000000"/>
                </a:solidFill>
              </a:rPr>
              <a:t>Why is the PDSA an essential and unique component of the Model for Improvement. </a:t>
            </a:r>
          </a:p>
          <a:p>
            <a:pPr>
              <a:lnSpc>
                <a:spcPct val="150000"/>
              </a:lnSpc>
            </a:pPr>
            <a:r>
              <a:rPr lang="en-US" dirty="0">
                <a:solidFill>
                  <a:srgbClr val="000000"/>
                </a:solidFill>
              </a:rPr>
              <a:t>Video: </a:t>
            </a:r>
            <a:r>
              <a:rPr lang="en-US" dirty="0">
                <a:solidFill>
                  <a:srgbClr val="000000"/>
                </a:solidFill>
                <a:hlinkClick r:id="rId5"/>
              </a:rPr>
              <a:t>Link here</a:t>
            </a:r>
            <a:endParaRPr lang="en-US" dirty="0">
              <a:solidFill>
                <a:srgbClr val="000000"/>
              </a:solidFill>
            </a:endParaRPr>
          </a:p>
        </p:txBody>
      </p:sp>
      <p:pic>
        <p:nvPicPr>
          <p:cNvPr id="5" name="Picture 4" descr="A diagram of a diagram&#10;&#10;AI-generated content may be incorrect.">
            <a:extLst>
              <a:ext uri="{FF2B5EF4-FFF2-40B4-BE49-F238E27FC236}">
                <a16:creationId xmlns:a16="http://schemas.microsoft.com/office/drawing/2014/main" id="{61EF08A9-641E-A5ED-18F1-EC15EDB3B620}"/>
              </a:ext>
            </a:extLst>
          </p:cNvPr>
          <p:cNvPicPr>
            <a:picLocks noChangeAspect="1"/>
          </p:cNvPicPr>
          <p:nvPr/>
        </p:nvPicPr>
        <p:blipFill>
          <a:blip r:embed="rId6"/>
          <a:stretch>
            <a:fillRect/>
          </a:stretch>
        </p:blipFill>
        <p:spPr>
          <a:xfrm>
            <a:off x="379908" y="1341657"/>
            <a:ext cx="3526372" cy="4974588"/>
          </a:xfrm>
          <a:prstGeom prst="rect">
            <a:avLst/>
          </a:prstGeom>
        </p:spPr>
      </p:pic>
      <p:pic>
        <p:nvPicPr>
          <p:cNvPr id="6" name="Graphic 5" descr="Arrow: Straight with solid fill">
            <a:extLst>
              <a:ext uri="{FF2B5EF4-FFF2-40B4-BE49-F238E27FC236}">
                <a16:creationId xmlns:a16="http://schemas.microsoft.com/office/drawing/2014/main" id="{8DBB41BF-D65E-D3BC-171D-5C77D107F7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75781" y="4601943"/>
            <a:ext cx="914400" cy="914400"/>
          </a:xfrm>
          <a:prstGeom prst="rect">
            <a:avLst/>
          </a:prstGeom>
        </p:spPr>
      </p:pic>
      <p:pic>
        <p:nvPicPr>
          <p:cNvPr id="7" name="Audio 6">
            <a:extLst>
              <a:ext uri="{FF2B5EF4-FFF2-40B4-BE49-F238E27FC236}">
                <a16:creationId xmlns:a16="http://schemas.microsoft.com/office/drawing/2014/main" id="{7066737F-10FC-5C6C-D0BE-6024E5E2254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787699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7980">
        <p159:morph option="byObject"/>
      </p:transition>
    </mc:Choice>
    <mc:Fallback>
      <p:transition spd="slow" advTm="179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7F636-3025-1CAC-6A50-8EEC76A40D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C4581-5F29-0E40-A927-076A5F21B590}"/>
              </a:ext>
            </a:extLst>
          </p:cNvPr>
          <p:cNvSpPr>
            <a:spLocks noGrp="1"/>
          </p:cNvSpPr>
          <p:nvPr>
            <p:ph type="ctrTitle"/>
          </p:nvPr>
        </p:nvSpPr>
        <p:spPr>
          <a:xfrm>
            <a:off x="548639" y="217707"/>
            <a:ext cx="9913797" cy="914400"/>
          </a:xfrm>
        </p:spPr>
        <p:txBody>
          <a:bodyPr/>
          <a:lstStyle/>
          <a:p>
            <a:r>
              <a:rPr lang="en-US" dirty="0"/>
              <a:t>Model for Improvement</a:t>
            </a:r>
            <a:br>
              <a:rPr lang="en-US" dirty="0"/>
            </a:br>
            <a:r>
              <a:rPr lang="en-US" dirty="0">
                <a:solidFill>
                  <a:srgbClr val="C00000"/>
                </a:solidFill>
              </a:rPr>
              <a:t>Test the idea for a change</a:t>
            </a:r>
          </a:p>
        </p:txBody>
      </p:sp>
      <p:pic>
        <p:nvPicPr>
          <p:cNvPr id="10" name="Online Media 9" descr="Putting Thought into Action">
            <a:hlinkClick r:id="" action="ppaction://media"/>
            <a:extLst>
              <a:ext uri="{FF2B5EF4-FFF2-40B4-BE49-F238E27FC236}">
                <a16:creationId xmlns:a16="http://schemas.microsoft.com/office/drawing/2014/main" id="{D803CB43-D8A4-3134-DA11-A08EE49DBB57}"/>
              </a:ext>
            </a:extLst>
          </p:cNvPr>
          <p:cNvPicPr>
            <a:picLocks noRot="1" noChangeAspect="1"/>
          </p:cNvPicPr>
          <p:nvPr>
            <a:videoFile r:link="rId2"/>
          </p:nvPr>
        </p:nvPicPr>
        <p:blipFill>
          <a:blip r:embed="rId7"/>
          <a:stretch>
            <a:fillRect/>
          </a:stretch>
        </p:blipFill>
        <p:spPr>
          <a:xfrm>
            <a:off x="2101461" y="1661428"/>
            <a:ext cx="8812150" cy="4978865"/>
          </a:xfrm>
          <a:prstGeom prst="rect">
            <a:avLst/>
          </a:prstGeom>
        </p:spPr>
      </p:pic>
      <p:pic>
        <p:nvPicPr>
          <p:cNvPr id="12" name="Audio 11">
            <a:extLst>
              <a:ext uri="{FF2B5EF4-FFF2-40B4-BE49-F238E27FC236}">
                <a16:creationId xmlns:a16="http://schemas.microsoft.com/office/drawing/2014/main" id="{BA14890D-0C5E-4881-2228-12C32C1214D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5572547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676">
        <p159:morph option="byObject"/>
      </p:transition>
    </mc:Choice>
    <mc:Fallback>
      <p:transition spd="slow" advTm="36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127" objId="10"/>
        <p14:pauseEvt time="1744" objId="10"/>
        <p14:stopEvt time="1744" objId="1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9171C0B-34DA-A1FC-E152-A87C60CB2AC5}"/>
              </a:ext>
            </a:extLst>
          </p:cNvPr>
          <p:cNvSpPr>
            <a:spLocks noGrp="1"/>
          </p:cNvSpPr>
          <p:nvPr>
            <p:ph type="body" sz="quarter" idx="10"/>
          </p:nvPr>
        </p:nvSpPr>
        <p:spPr/>
        <p:txBody>
          <a:bodyPr>
            <a:normAutofit lnSpcReduction="10000"/>
          </a:bodyPr>
          <a:lstStyle/>
          <a:p>
            <a:r>
              <a:rPr lang="en-US" dirty="0">
                <a:solidFill>
                  <a:srgbClr val="C00000"/>
                </a:solidFill>
              </a:rPr>
              <a:t>What is the PDSA Cycle comprised of?</a:t>
            </a:r>
            <a:endParaRPr lang="en-US" dirty="0"/>
          </a:p>
        </p:txBody>
      </p:sp>
      <p:sp>
        <p:nvSpPr>
          <p:cNvPr id="9" name="Text Placeholder 8">
            <a:extLst>
              <a:ext uri="{FF2B5EF4-FFF2-40B4-BE49-F238E27FC236}">
                <a16:creationId xmlns:a16="http://schemas.microsoft.com/office/drawing/2014/main" id="{53A8E42B-2818-546D-C4DD-208C4C0D349C}"/>
              </a:ext>
            </a:extLst>
          </p:cNvPr>
          <p:cNvSpPr>
            <a:spLocks noGrp="1"/>
          </p:cNvSpPr>
          <p:nvPr>
            <p:ph type="body" sz="quarter" idx="11"/>
          </p:nvPr>
        </p:nvSpPr>
        <p:spPr/>
        <p:txBody>
          <a:bodyPr/>
          <a:lstStyle/>
          <a:p>
            <a:endParaRPr lang="en-US"/>
          </a:p>
        </p:txBody>
      </p:sp>
      <p:sp>
        <p:nvSpPr>
          <p:cNvPr id="10" name="Text Placeholder 9">
            <a:extLst>
              <a:ext uri="{FF2B5EF4-FFF2-40B4-BE49-F238E27FC236}">
                <a16:creationId xmlns:a16="http://schemas.microsoft.com/office/drawing/2014/main" id="{AFAF96BF-5760-CF26-7A2F-4EEB77580A95}"/>
              </a:ext>
            </a:extLst>
          </p:cNvPr>
          <p:cNvSpPr>
            <a:spLocks noGrp="1"/>
          </p:cNvSpPr>
          <p:nvPr>
            <p:ph type="body" sz="quarter" idx="12"/>
          </p:nvPr>
        </p:nvSpPr>
        <p:spPr/>
        <p:txBody>
          <a:bodyPr/>
          <a:lstStyle/>
          <a:p>
            <a:endParaRPr lang="en-US"/>
          </a:p>
        </p:txBody>
      </p:sp>
      <p:sp>
        <p:nvSpPr>
          <p:cNvPr id="11" name="Text Placeholder 10">
            <a:extLst>
              <a:ext uri="{FF2B5EF4-FFF2-40B4-BE49-F238E27FC236}">
                <a16:creationId xmlns:a16="http://schemas.microsoft.com/office/drawing/2014/main" id="{E0BA097A-3219-D040-97AC-1B7DB32D44CB}"/>
              </a:ext>
            </a:extLst>
          </p:cNvPr>
          <p:cNvSpPr>
            <a:spLocks noGrp="1"/>
          </p:cNvSpPr>
          <p:nvPr>
            <p:ph type="body" sz="quarter" idx="13"/>
          </p:nvPr>
        </p:nvSpPr>
        <p:spPr/>
        <p:txBody>
          <a:bodyPr/>
          <a:lstStyle/>
          <a:p>
            <a:endParaRPr lang="en-US"/>
          </a:p>
        </p:txBody>
      </p:sp>
      <p:pic>
        <p:nvPicPr>
          <p:cNvPr id="3" name="Audio 2">
            <a:extLst>
              <a:ext uri="{FF2B5EF4-FFF2-40B4-BE49-F238E27FC236}">
                <a16:creationId xmlns:a16="http://schemas.microsoft.com/office/drawing/2014/main" id="{6D04EA36-7175-C5F0-980C-05F0951061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357216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700">
        <p159:morph option="byObject"/>
      </p:transition>
    </mc:Choice>
    <mc:Fallback>
      <p:transition spd="slow" advTm="47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D23D7-F90A-3F22-EF19-7698A3E938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183E4E-F68F-46BC-FDC3-C5CD7C3E6823}"/>
              </a:ext>
            </a:extLst>
          </p:cNvPr>
          <p:cNvSpPr>
            <a:spLocks noGrp="1"/>
          </p:cNvSpPr>
          <p:nvPr>
            <p:ph type="ctrTitle"/>
          </p:nvPr>
        </p:nvSpPr>
        <p:spPr>
          <a:xfrm>
            <a:off x="548639" y="217707"/>
            <a:ext cx="9913797" cy="914400"/>
          </a:xfrm>
        </p:spPr>
        <p:txBody>
          <a:bodyPr/>
          <a:lstStyle/>
          <a:p>
            <a:r>
              <a:rPr lang="en-US" dirty="0">
                <a:solidFill>
                  <a:srgbClr val="C00000"/>
                </a:solidFill>
              </a:rPr>
              <a:t>PDSA cycle</a:t>
            </a:r>
          </a:p>
        </p:txBody>
      </p:sp>
      <p:sp>
        <p:nvSpPr>
          <p:cNvPr id="3" name="Text Placeholder 2">
            <a:extLst>
              <a:ext uri="{FF2B5EF4-FFF2-40B4-BE49-F238E27FC236}">
                <a16:creationId xmlns:a16="http://schemas.microsoft.com/office/drawing/2014/main" id="{8A24D9C7-A3B0-B55B-ED99-0E71A493E3C7}"/>
              </a:ext>
            </a:extLst>
          </p:cNvPr>
          <p:cNvSpPr>
            <a:spLocks noGrp="1"/>
          </p:cNvSpPr>
          <p:nvPr>
            <p:ph type="body" sz="quarter" idx="10"/>
          </p:nvPr>
        </p:nvSpPr>
        <p:spPr>
          <a:xfrm>
            <a:off x="4874082" y="217708"/>
            <a:ext cx="7317918" cy="6422585"/>
          </a:xfrm>
        </p:spPr>
        <p:txBody>
          <a:bodyPr>
            <a:normAutofit fontScale="92500" lnSpcReduction="20000"/>
          </a:bodyPr>
          <a:lstStyle/>
          <a:p>
            <a:pPr marL="342900" indent="-342900">
              <a:lnSpc>
                <a:spcPct val="150000"/>
              </a:lnSpc>
              <a:buFont typeface="Arial" panose="020B0604020202020204" pitchFamily="34" charset="0"/>
              <a:buChar char="•"/>
            </a:pPr>
            <a:r>
              <a:rPr lang="en-US" b="1" dirty="0">
                <a:solidFill>
                  <a:srgbClr val="CA1237"/>
                </a:solidFill>
              </a:rPr>
              <a:t>Plan:  </a:t>
            </a:r>
            <a:r>
              <a:rPr lang="en-US" dirty="0">
                <a:solidFill>
                  <a:srgbClr val="000000"/>
                </a:solidFill>
              </a:rPr>
              <a:t>We have a hypothesis and are making a prediction about what will happen when we run this experiment, and we’re going to determine whether or not the prediction holds up.</a:t>
            </a:r>
          </a:p>
          <a:p>
            <a:pPr marL="342900" indent="-342900">
              <a:lnSpc>
                <a:spcPct val="150000"/>
              </a:lnSpc>
              <a:buFont typeface="Arial" panose="020B0604020202020204" pitchFamily="34" charset="0"/>
              <a:buChar char="•"/>
            </a:pPr>
            <a:r>
              <a:rPr lang="en-US" b="1" dirty="0">
                <a:solidFill>
                  <a:srgbClr val="CA1237"/>
                </a:solidFill>
              </a:rPr>
              <a:t>Do:</a:t>
            </a:r>
            <a:r>
              <a:rPr lang="en-US" dirty="0">
                <a:solidFill>
                  <a:srgbClr val="000000"/>
                </a:solidFill>
              </a:rPr>
              <a:t> Running the experiment</a:t>
            </a:r>
          </a:p>
          <a:p>
            <a:pPr marL="342900" indent="-342900">
              <a:lnSpc>
                <a:spcPct val="150000"/>
              </a:lnSpc>
              <a:buFont typeface="Arial" panose="020B0604020202020204" pitchFamily="34" charset="0"/>
              <a:buChar char="•"/>
            </a:pPr>
            <a:r>
              <a:rPr lang="en-US" b="1" dirty="0">
                <a:solidFill>
                  <a:srgbClr val="CA1237"/>
                </a:solidFill>
              </a:rPr>
              <a:t>Study: </a:t>
            </a:r>
            <a:r>
              <a:rPr lang="en-US" dirty="0">
                <a:solidFill>
                  <a:srgbClr val="000000"/>
                </a:solidFill>
              </a:rPr>
              <a:t>We see whether or not our prediction was verified when we acted on our plan. Based on what we find on the data we get from the PDSA, we then revise our plan if necessary</a:t>
            </a:r>
          </a:p>
          <a:p>
            <a:pPr marL="342900" indent="-342900">
              <a:lnSpc>
                <a:spcPct val="150000"/>
              </a:lnSpc>
              <a:buFont typeface="Arial" panose="020B0604020202020204" pitchFamily="34" charset="0"/>
              <a:buChar char="•"/>
            </a:pPr>
            <a:r>
              <a:rPr lang="en-US" b="1" dirty="0">
                <a:solidFill>
                  <a:srgbClr val="CA1237"/>
                </a:solidFill>
              </a:rPr>
              <a:t>Act: </a:t>
            </a:r>
            <a:r>
              <a:rPr lang="en-US" dirty="0">
                <a:solidFill>
                  <a:srgbClr val="000000"/>
                </a:solidFill>
              </a:rPr>
              <a:t>To change our plan and develop another hypothesis and then run another experiment.</a:t>
            </a:r>
          </a:p>
          <a:p>
            <a:pPr>
              <a:lnSpc>
                <a:spcPct val="150000"/>
              </a:lnSpc>
            </a:pPr>
            <a:r>
              <a:rPr lang="en-US" b="1" dirty="0">
                <a:solidFill>
                  <a:srgbClr val="000000"/>
                </a:solidFill>
              </a:rPr>
              <a:t>Click on the play button to see what happens at each step:</a:t>
            </a:r>
          </a:p>
          <a:p>
            <a:pPr>
              <a:lnSpc>
                <a:spcPct val="150000"/>
              </a:lnSpc>
            </a:pPr>
            <a:r>
              <a:rPr lang="en-US" b="1" dirty="0">
                <a:solidFill>
                  <a:srgbClr val="000000"/>
                </a:solidFill>
              </a:rPr>
              <a:t>Video: </a:t>
            </a:r>
            <a:r>
              <a:rPr lang="en-US" b="1" dirty="0">
                <a:solidFill>
                  <a:srgbClr val="000000"/>
                </a:solidFill>
                <a:hlinkClick r:id="rId5"/>
              </a:rPr>
              <a:t>Link here</a:t>
            </a:r>
            <a:endParaRPr lang="en-US" b="1" dirty="0">
              <a:solidFill>
                <a:srgbClr val="000000"/>
              </a:solidFill>
            </a:endParaRPr>
          </a:p>
        </p:txBody>
      </p:sp>
      <p:pic>
        <p:nvPicPr>
          <p:cNvPr id="5" name="Picture 4" descr="A diagram of a diagram&#10;&#10;AI-generated content may be incorrect.">
            <a:extLst>
              <a:ext uri="{FF2B5EF4-FFF2-40B4-BE49-F238E27FC236}">
                <a16:creationId xmlns:a16="http://schemas.microsoft.com/office/drawing/2014/main" id="{61EF08A9-641E-A5ED-18F1-EC15EDB3B620}"/>
              </a:ext>
            </a:extLst>
          </p:cNvPr>
          <p:cNvPicPr>
            <a:picLocks noChangeAspect="1"/>
          </p:cNvPicPr>
          <p:nvPr/>
        </p:nvPicPr>
        <p:blipFill>
          <a:blip r:embed="rId6"/>
          <a:stretch>
            <a:fillRect/>
          </a:stretch>
        </p:blipFill>
        <p:spPr>
          <a:xfrm>
            <a:off x="379908" y="1341657"/>
            <a:ext cx="3526372" cy="4974588"/>
          </a:xfrm>
          <a:prstGeom prst="rect">
            <a:avLst/>
          </a:prstGeom>
        </p:spPr>
      </p:pic>
      <p:pic>
        <p:nvPicPr>
          <p:cNvPr id="6" name="Graphic 5" descr="Arrow: Straight with solid fill">
            <a:extLst>
              <a:ext uri="{FF2B5EF4-FFF2-40B4-BE49-F238E27FC236}">
                <a16:creationId xmlns:a16="http://schemas.microsoft.com/office/drawing/2014/main" id="{8DBB41BF-D65E-D3BC-171D-5C77D107F7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49080" y="4601943"/>
            <a:ext cx="914400" cy="914400"/>
          </a:xfrm>
          <a:prstGeom prst="rect">
            <a:avLst/>
          </a:prstGeom>
        </p:spPr>
      </p:pic>
      <p:pic>
        <p:nvPicPr>
          <p:cNvPr id="7" name="Audio 6">
            <a:extLst>
              <a:ext uri="{FF2B5EF4-FFF2-40B4-BE49-F238E27FC236}">
                <a16:creationId xmlns:a16="http://schemas.microsoft.com/office/drawing/2014/main" id="{AAA40B26-250A-930A-83D6-AEAA0F2ACA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884749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8892">
        <p159:morph option="byObject"/>
      </p:transition>
    </mc:Choice>
    <mc:Fallback>
      <p:transition spd="slow" advTm="488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ECD9F-6FC4-D740-1470-B55284EA39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37C826-55CF-D837-7B85-BCA94A21964B}"/>
              </a:ext>
            </a:extLst>
          </p:cNvPr>
          <p:cNvSpPr>
            <a:spLocks noGrp="1"/>
          </p:cNvSpPr>
          <p:nvPr>
            <p:ph type="ctrTitle"/>
          </p:nvPr>
        </p:nvSpPr>
        <p:spPr>
          <a:xfrm>
            <a:off x="548639" y="217707"/>
            <a:ext cx="9913797" cy="914400"/>
          </a:xfrm>
        </p:spPr>
        <p:txBody>
          <a:bodyPr/>
          <a:lstStyle/>
          <a:p>
            <a:r>
              <a:rPr lang="en-US" dirty="0">
                <a:solidFill>
                  <a:srgbClr val="C00000"/>
                </a:solidFill>
              </a:rPr>
              <a:t>PDSA cycle</a:t>
            </a:r>
          </a:p>
        </p:txBody>
      </p:sp>
      <p:pic>
        <p:nvPicPr>
          <p:cNvPr id="4" name="Online Media 3" descr="Overview of PDSA">
            <a:hlinkClick r:id="" action="ppaction://media"/>
            <a:extLst>
              <a:ext uri="{FF2B5EF4-FFF2-40B4-BE49-F238E27FC236}">
                <a16:creationId xmlns:a16="http://schemas.microsoft.com/office/drawing/2014/main" id="{A5D8D67C-54D4-9FD1-BFBF-3AF03646767C}"/>
              </a:ext>
            </a:extLst>
          </p:cNvPr>
          <p:cNvPicPr>
            <a:picLocks noRot="1" noChangeAspect="1"/>
          </p:cNvPicPr>
          <p:nvPr>
            <a:videoFile r:link="rId2"/>
          </p:nvPr>
        </p:nvPicPr>
        <p:blipFill>
          <a:blip r:embed="rId7"/>
          <a:stretch>
            <a:fillRect/>
          </a:stretch>
        </p:blipFill>
        <p:spPr>
          <a:xfrm>
            <a:off x="1060824" y="1337757"/>
            <a:ext cx="9401612" cy="5311911"/>
          </a:xfrm>
          <a:prstGeom prst="rect">
            <a:avLst/>
          </a:prstGeom>
        </p:spPr>
      </p:pic>
      <p:pic>
        <p:nvPicPr>
          <p:cNvPr id="5" name="Audio 4">
            <a:extLst>
              <a:ext uri="{FF2B5EF4-FFF2-40B4-BE49-F238E27FC236}">
                <a16:creationId xmlns:a16="http://schemas.microsoft.com/office/drawing/2014/main" id="{D60B2C44-F252-63F6-F288-11AB2F7C877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3190207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612">
        <p159:morph option="byObject"/>
      </p:transition>
    </mc:Choice>
    <mc:Fallback>
      <p:transition spd="slow" advTm="36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79" objId="4"/>
        <p14:pauseEvt time="1613" objId="4"/>
        <p14:stopEvt time="1613"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1"/>
</p:tagLst>
</file>

<file path=ppt/theme/theme1.xml><?xml version="1.0" encoding="utf-8"?>
<a:theme xmlns:a="http://schemas.openxmlformats.org/drawingml/2006/main" name="Office Theme">
  <a:themeElements>
    <a:clrScheme name="WSU Powerpoint">
      <a:dk1>
        <a:srgbClr val="919191"/>
      </a:dk1>
      <a:lt1>
        <a:srgbClr val="FFFFFF"/>
      </a:lt1>
      <a:dk2>
        <a:srgbClr val="EAEAEA"/>
      </a:dk2>
      <a:lt2>
        <a:srgbClr val="424242"/>
      </a:lt2>
      <a:accent1>
        <a:srgbClr val="C93446"/>
      </a:accent1>
      <a:accent2>
        <a:srgbClr val="FEFFFF"/>
      </a:accent2>
      <a:accent3>
        <a:srgbClr val="A4283F"/>
      </a:accent3>
      <a:accent4>
        <a:srgbClr val="515151"/>
      </a:accent4>
      <a:accent5>
        <a:srgbClr val="D5D5D5"/>
      </a:accent5>
      <a:accent6>
        <a:srgbClr val="FEFFFF"/>
      </a:accent6>
      <a:hlink>
        <a:srgbClr val="929292"/>
      </a:hlink>
      <a:folHlink>
        <a:srgbClr val="42424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resentation1" id="{7C1F5004-1392-3340-9361-DED6AFDFC33D}" vid="{017E3B10-7B9F-E24A-9A78-B4FE370BD1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4709E1D9B46B4FA70BF70F78FC394C" ma:contentTypeVersion="83" ma:contentTypeDescription="Create a new document." ma:contentTypeScope="" ma:versionID="086a8b14c51b888db087f73b3393fa97">
  <xsd:schema xmlns:xsd="http://www.w3.org/2001/XMLSchema" xmlns:xs="http://www.w3.org/2001/XMLSchema" xmlns:p="http://schemas.microsoft.com/office/2006/metadata/properties" xmlns:ns2="97650df8-1a27-4aac-b229-9ff7dd7ad13e" xmlns:ns3="5e7d880f-d3cf-4fa7-893a-47e310e01082" xmlns:ns4="http://schemas.microsoft.com/sharepoint/v3/fields" xmlns:ns5="7133dd40-10ce-44d9-b0d7-bc3da091b7c2" targetNamespace="http://schemas.microsoft.com/office/2006/metadata/properties" ma:root="true" ma:fieldsID="f3f815d07b9b3a8e2c4a768cadd62347" ns2:_="" ns3:_="" ns4:_="" ns5:_="">
    <xsd:import namespace="97650df8-1a27-4aac-b229-9ff7dd7ad13e"/>
    <xsd:import namespace="5e7d880f-d3cf-4fa7-893a-47e310e01082"/>
    <xsd:import namespace="http://schemas.microsoft.com/sharepoint/v3/fields"/>
    <xsd:import namespace="7133dd40-10ce-44d9-b0d7-bc3da091b7c2"/>
    <xsd:element name="properties">
      <xsd:complexType>
        <xsd:sequence>
          <xsd:element name="documentManagement">
            <xsd:complexType>
              <xsd:all>
                <xsd:element ref="ns2:_dlc_DocId" minOccurs="0"/>
                <xsd:element ref="ns2:_dlc_DocIdUrl" minOccurs="0"/>
                <xsd:element ref="ns2:_dlc_DocIdPersistId" minOccurs="0"/>
                <xsd:element ref="ns3:Curr._x0020_Comm._x0020_Approval" minOccurs="0"/>
                <xsd:element ref="ns3:Fac._x0020_Senate_x0020_Approval" minOccurs="0"/>
                <xsd:element ref="ns4:_DCDateModified" minOccurs="0"/>
                <xsd:element ref="ns4:_DCDateCreated" minOccurs="0"/>
                <xsd:element ref="ns5:Document_x0020_Type" minOccurs="0"/>
                <xsd:element ref="ns5:Class" minOccurs="0"/>
                <xsd:element ref="ns5:Course" minOccurs="0"/>
                <xsd:element ref="ns5:Components" minOccurs="0"/>
                <xsd:element ref="ns5:Committe_x002f_Group" minOccurs="0"/>
                <xsd:element ref="ns3:Document_x0020_Status" minOccurs="0"/>
                <xsd:element ref="ns3:Curr.Comm._x0020_Approval"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5:SharedWithUsers" minOccurs="0"/>
                <xsd:element ref="ns5:SharedWithDetails" minOccurs="0"/>
                <xsd:element ref="ns3:Doc_x002e__x0020_Type" minOccurs="0"/>
                <xsd:element ref="ns3:Curricular_x0020_Component" minOccurs="0"/>
                <xsd:element ref="ns3:System_x002f__x0020_Thread_x0020_Specific" minOccurs="0"/>
                <xsd:element ref="ns3:Courses" minOccurs="0"/>
                <xsd:element ref="ns3:MedicalSpecialty" minOccurs="0"/>
                <xsd:element ref="ns3:MediaLengthInSeconds" minOccurs="0"/>
                <xsd:element ref="ns3:Notes0" minOccurs="0"/>
                <xsd:element ref="ns3:lcf76f155ced4ddcb4097134ff3c332f" minOccurs="0"/>
                <xsd:element ref="ns2:TaxCatchAll" minOccurs="0"/>
                <xsd:element ref="ns3:Previoussessiontitle" minOccurs="0"/>
                <xsd:element ref="ns3:Facultyname" minOccurs="0"/>
                <xsd:element ref="ns3:Term" minOccurs="0"/>
                <xsd:element ref="ns3:System" minOccurs="0"/>
                <xsd:element ref="ns3:Thread" minOccurs="0"/>
                <xsd:element ref="ns3:Sessiontitle" minOccurs="0"/>
                <xsd:element ref="ns3:Guestfaculty_x003f_" minOccurs="0"/>
                <xsd:element ref="ns3:Studentyear" minOccurs="0"/>
                <xsd:element ref="ns3:StatusofPPTpresentation" minOccurs="0"/>
                <xsd:element ref="ns3:PPTlength"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650df8-1a27-4aac-b229-9ff7dd7ad13e"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dexed="true"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TaxCatchAll" ma:index="42" nillable="true" ma:displayName="Taxonomy Catch All Column" ma:hidden="true" ma:list="{8409e906-20a6-4e25-bbaa-4016d6154948}" ma:internalName="TaxCatchAll" ma:showField="CatchAllData" ma:web="97650df8-1a27-4aac-b229-9ff7dd7ad13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e7d880f-d3cf-4fa7-893a-47e310e01082" elementFormDefault="qualified">
    <xsd:import namespace="http://schemas.microsoft.com/office/2006/documentManagement/types"/>
    <xsd:import namespace="http://schemas.microsoft.com/office/infopath/2007/PartnerControls"/>
    <xsd:element name="Curr._x0020_Comm._x0020_Approval" ma:index="7" nillable="true" ma:displayName="Curr. Comm. Approval" ma:default="Ready for Review" ma:format="Dropdown" ma:internalName="Curr_x002e__x0020_Comm_x002e__x0020_Approval" ma:readOnly="false">
      <xsd:simpleType>
        <xsd:restriction base="dms:Choice">
          <xsd:enumeration value="NA"/>
          <xsd:enumeration value="Not Yet Ready for Review"/>
          <xsd:enumeration value="Ready for Review"/>
          <xsd:enumeration value="Approved"/>
        </xsd:restriction>
      </xsd:simpleType>
    </xsd:element>
    <xsd:element name="Fac._x0020_Senate_x0020_Approval" ma:index="8" nillable="true" ma:displayName="Fac. Senate Approval" ma:default="NA" ma:format="Dropdown" ma:internalName="Fac_x002e__x0020_Senate_x0020_Approval" ma:readOnly="false">
      <xsd:simpleType>
        <xsd:restriction base="dms:Choice">
          <xsd:enumeration value="NA"/>
          <xsd:enumeration value="Not Yet Ready for Review"/>
          <xsd:enumeration value="Ready for Review"/>
          <xsd:enumeration value="Approved"/>
        </xsd:restriction>
      </xsd:simpleType>
    </xsd:element>
    <xsd:element name="Document_x0020_Status" ma:index="16" nillable="true" ma:displayName="Document Status" ma:default="Draft" ma:format="Dropdown" ma:internalName="Document_x0020_Status0" ma:readOnly="false">
      <xsd:simpleType>
        <xsd:restriction base="dms:Choice">
          <xsd:enumeration value="Draft"/>
          <xsd:enumeration value="Finalized"/>
          <xsd:enumeration value="Retired"/>
        </xsd:restriction>
      </xsd:simpleType>
    </xsd:element>
    <xsd:element name="Curr.Comm._x0020_Approval" ma:index="17" nillable="true" ma:displayName="Curr.Comm. Approval" ma:default="NA" ma:format="Dropdown" ma:internalName="Curr_x002e_Comm_x002e__x0020_Approval" ma:readOnly="false">
      <xsd:simpleType>
        <xsd:restriction base="dms:Choice">
          <xsd:enumeration value="NA"/>
          <xsd:enumeration value="Not Yet Ready for Review"/>
          <xsd:enumeration value="Ready for Review"/>
          <xsd:enumeration value="Approved"/>
        </xsd:restriction>
      </xsd:simpleType>
    </xsd:element>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ServiceAutoTags" ma:index="26" nillable="true" ma:displayName="Tags" ma:internalName="MediaServiceAutoTags" ma:readOnly="true">
      <xsd:simpleType>
        <xsd:restriction base="dms:Text"/>
      </xsd:simpleType>
    </xsd:element>
    <xsd:element name="MediaServiceOCR" ma:index="27" nillable="true" ma:displayName="Extracted Text"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DateTaken" ma:index="30" nillable="true" ma:displayName="MediaServiceDateTaken" ma:hidden="true" ma:internalName="MediaServiceDateTaken" ma:readOnly="true">
      <xsd:simpleType>
        <xsd:restriction base="dms:Text"/>
      </xsd:simpleType>
    </xsd:element>
    <xsd:element name="Doc_x002e__x0020_Type" ma:index="33" nillable="true" ma:displayName="File Type" ma:default="Department Document" ma:description="What is this file used for? What is the purpose of this file?" ma:format="Dropdown" ma:internalName="Doc_x002e__x0020_Type">
      <xsd:simpleType>
        <xsd:restriction base="dms:Choice">
          <xsd:enumeration value="Department Document"/>
          <xsd:enumeration value="Course Planning"/>
          <xsd:enumeration value="Syllabus"/>
          <xsd:enumeration value="Faculty Development"/>
          <xsd:enumeration value="Session Document"/>
          <xsd:enumeration value="Meeting Recording"/>
        </xsd:restriction>
      </xsd:simpleType>
    </xsd:element>
    <xsd:element name="Curricular_x0020_Component" ma:index="34" nillable="true" ma:displayName="Curricular Component" ma:format="Dropdown" ma:internalName="Curricular_x0020_Component">
      <xsd:simpleType>
        <xsd:restriction base="dms:Choice">
          <xsd:enumeration value="APM"/>
          <xsd:enumeration value="CBL"/>
          <xsd:enumeration value="Clinical Skills"/>
          <xsd:enumeration value="Leadership"/>
          <xsd:enumeration value="System"/>
          <xsd:enumeration value="Thread"/>
          <xsd:enumeration value="Scholarship"/>
          <xsd:enumeration value="Interprofessional Collaborative Skills"/>
          <xsd:enumeration value="EBM"/>
        </xsd:restriction>
      </xsd:simpleType>
    </xsd:element>
    <xsd:element name="System_x002f__x0020_Thread_x0020_Specific" ma:index="35" nillable="true" ma:displayName="System/ Thread Specific" ma:format="Dropdown" ma:internalName="System_x002f__x0020_Thread_x0020_Specific">
      <xsd:simpleType>
        <xsd:restriction base="dms:Choice">
          <xsd:enumeration value="Anatomy"/>
          <xsd:enumeration value="Cardiovascular"/>
          <xsd:enumeration value="Digestive"/>
          <xsd:enumeration value="Endocrine"/>
          <xsd:enumeration value="Ethics"/>
          <xsd:enumeration value="Evidence Based Medicine"/>
          <xsd:enumeration value="Exercise Physiology"/>
          <xsd:enumeration value="Growth and Development"/>
          <xsd:enumeration value="Health Systems"/>
          <xsd:enumeration value="Hematopoietic and Lymphatic"/>
          <xsd:enumeration value="Imaging"/>
          <xsd:enumeration value="Immune"/>
          <xsd:enumeration value="Microbiology/ Infectious Disease"/>
          <xsd:enumeration value="Integument"/>
          <xsd:enumeration value="Mind, Brain, and Behavior"/>
          <xsd:enumeration value="Musculoskeletal"/>
          <xsd:enumeration value="Nervous"/>
          <xsd:enumeration value="Nutrition"/>
          <xsd:enumeration value="Pathology"/>
          <xsd:enumeration value="Pharmacology"/>
          <xsd:enumeration value="Physiology"/>
          <xsd:enumeration value="Population Health"/>
          <xsd:enumeration value="Reproductive"/>
          <xsd:enumeration value="Respiratory"/>
          <xsd:enumeration value="Social Sciences"/>
          <xsd:enumeration value="Urinary"/>
        </xsd:restriction>
      </xsd:simpleType>
    </xsd:element>
    <xsd:element name="Courses" ma:index="36" nillable="true" ma:displayName="Courses" ma:description="What course is this file for/ used in?" ma:format="Dropdown" ma:internalName="Courses">
      <xsd:simpleType>
        <xsd:restriction base="dms:Choice">
          <xsd:enumeration value="MED FMS 501-503"/>
          <xsd:enumeration value="MED FMS 511-513"/>
          <xsd:enumeration value="MED CLIN 521-524"/>
          <xsd:enumeration value="MED CLIN 530-699"/>
          <xsd:enumeration value="MED LMH 501-503"/>
          <xsd:enumeration value="MED LMH 511-513"/>
          <xsd:enumeration value="MED LMH 521-523"/>
          <xsd:enumeration value="MED LMH 531-533"/>
        </xsd:restriction>
      </xsd:simpleType>
    </xsd:element>
    <xsd:element name="MedicalSpecialty" ma:index="37" nillable="true" ma:displayName="Medical Specialty" ma:format="Dropdown" ma:internalName="MedicalSpecialty">
      <xsd:simpleType>
        <xsd:restriction base="dms:Choice">
          <xsd:enumeration value="Internal Medicine"/>
          <xsd:enumeration value="Family Medicine"/>
          <xsd:enumeration value="Surgery"/>
          <xsd:enumeration value="Pediatrics"/>
          <xsd:enumeration value="Emergency Medicine"/>
          <xsd:enumeration value="OB/GYN"/>
        </xsd:restriction>
      </xsd:simpleType>
    </xsd:element>
    <xsd:element name="MediaLengthInSeconds" ma:index="38" nillable="true" ma:displayName="Length (seconds)" ma:internalName="MediaLengthInSeconds" ma:readOnly="true">
      <xsd:simpleType>
        <xsd:restriction base="dms:Unknown"/>
      </xsd:simpleType>
    </xsd:element>
    <xsd:element name="Notes0" ma:index="39" nillable="true" ma:displayName="Notes" ma:description="AY Schematics" ma:format="Dropdown" ma:internalName="Notes0">
      <xsd:simpleType>
        <xsd:restriction base="dms:Note">
          <xsd:maxLength value="255"/>
        </xsd:restriction>
      </xsd:simpleType>
    </xsd:element>
    <xsd:element name="lcf76f155ced4ddcb4097134ff3c332f" ma:index="41" nillable="true" ma:taxonomy="true" ma:internalName="lcf76f155ced4ddcb4097134ff3c332f" ma:taxonomyFieldName="MediaServiceImageTags" ma:displayName="Image Tags" ma:readOnly="false" ma:fieldId="{5cf76f15-5ced-4ddc-b409-7134ff3c332f}" ma:taxonomyMulti="true" ma:sspId="31da502c-7e40-4002-9fa7-8e5645d13f89" ma:termSetId="09814cd3-568e-fe90-9814-8d621ff8fb84" ma:anchorId="fba54fb3-c3e1-fe81-a776-ca4b69148c4d" ma:open="true" ma:isKeyword="false">
      <xsd:complexType>
        <xsd:sequence>
          <xsd:element ref="pc:Terms" minOccurs="0" maxOccurs="1"/>
        </xsd:sequence>
      </xsd:complexType>
    </xsd:element>
    <xsd:element name="Previoussessiontitle" ma:index="43" nillable="true" ma:displayName="Previous session title" ma:format="Dropdown" ma:internalName="Previoussessiontitle">
      <xsd:simpleType>
        <xsd:restriction base="dms:Text">
          <xsd:maxLength value="255"/>
        </xsd:restriction>
      </xsd:simpleType>
    </xsd:element>
    <xsd:element name="Facultyname" ma:index="44" nillable="true" ma:displayName="Faculty name" ma:format="Dropdown" ma:internalName="Facultyname">
      <xsd:simpleType>
        <xsd:restriction base="dms:Text">
          <xsd:maxLength value="255"/>
        </xsd:restriction>
      </xsd:simpleType>
    </xsd:element>
    <xsd:element name="Term" ma:index="45" nillable="true" ma:displayName="Term" ma:format="Dropdown" ma:internalName="Term">
      <xsd:simpleType>
        <xsd:restriction base="dms:Choice">
          <xsd:enumeration value="501"/>
          <xsd:enumeration value="502"/>
          <xsd:enumeration value="503"/>
          <xsd:enumeration value="511"/>
          <xsd:enumeration value="512"/>
          <xsd:enumeration value="513"/>
        </xsd:restriction>
      </xsd:simpleType>
    </xsd:element>
    <xsd:element name="System" ma:index="46" nillable="true" ma:displayName="System" ma:format="Dropdown" ma:internalName="System">
      <xsd:simpleType>
        <xsd:restriction base="dms:Choice">
          <xsd:enumeration value="Choice 1"/>
          <xsd:enumeration value="Choice 2"/>
          <xsd:enumeration value="Choice 3"/>
        </xsd:restriction>
      </xsd:simpleType>
    </xsd:element>
    <xsd:element name="Thread" ma:index="47" nillable="true" ma:displayName="Thread" ma:format="Dropdown" ma:internalName="Thread">
      <xsd:complexType>
        <xsd:complexContent>
          <xsd:extension base="dms:MultiChoice">
            <xsd:sequence>
              <xsd:element name="Value" maxOccurs="unbounded" minOccurs="0" nillable="true">
                <xsd:simpleType>
                  <xsd:restriction base="dms:Choice">
                    <xsd:enumeration value="Choice 1"/>
                    <xsd:enumeration value="Choice 2"/>
                    <xsd:enumeration value="Choice 3"/>
                  </xsd:restriction>
                </xsd:simpleType>
              </xsd:element>
            </xsd:sequence>
          </xsd:extension>
        </xsd:complexContent>
      </xsd:complexType>
    </xsd:element>
    <xsd:element name="Sessiontitle" ma:index="48" nillable="true" ma:displayName="Session title" ma:format="Dropdown" ma:internalName="Sessiontitle">
      <xsd:simpleType>
        <xsd:restriction base="dms:Text">
          <xsd:maxLength value="255"/>
        </xsd:restriction>
      </xsd:simpleType>
    </xsd:element>
    <xsd:element name="Guestfaculty_x003f_" ma:index="49" nillable="true" ma:displayName="Guest faculty?" ma:default="0" ma:format="Dropdown" ma:internalName="Guestfaculty_x003f_">
      <xsd:simpleType>
        <xsd:restriction base="dms:Boolean"/>
      </xsd:simpleType>
    </xsd:element>
    <xsd:element name="Studentyear" ma:index="50" nillable="true" ma:displayName="Student year" ma:format="Dropdown" ma:internalName="Studentyear">
      <xsd:simpleType>
        <xsd:restriction base="dms:Choice">
          <xsd:enumeration value="MS1"/>
          <xsd:enumeration value="MS2"/>
        </xsd:restriction>
      </xsd:simpleType>
    </xsd:element>
    <xsd:element name="StatusofPPTpresentation" ma:index="51" nillable="true" ma:displayName="Status of PPT presentation" ma:format="Dropdown" ma:internalName="StatusofPPTpresentation">
      <xsd:simpleType>
        <xsd:restriction base="dms:Choice">
          <xsd:enumeration value="original"/>
          <xsd:enumeration value="under review by Curriculum"/>
          <xsd:enumeration value="approved by Curriculum"/>
          <xsd:enumeration value="i.d. working"/>
          <xsd:enumeration value="faculty reviewing"/>
          <xsd:enumeration value="i.d. editing"/>
          <xsd:enumeration value="approved"/>
        </xsd:restriction>
      </xsd:simpleType>
    </xsd:element>
    <xsd:element name="PPTlength" ma:index="52" nillable="true" ma:displayName="PPT length" ma:decimals="0" ma:format="Dropdown" ma:internalName="PPTlength" ma:percentage="FALSE">
      <xsd:simpleType>
        <xsd:restriction base="dms:Number"/>
      </xsd:simpleType>
    </xsd:element>
    <xsd:element name="MediaServiceObjectDetectorVersions" ma:index="53" nillable="true" ma:displayName="MediaServiceObjectDetectorVersions" ma:hidden="true" ma:indexed="true" ma:internalName="MediaServiceObjectDetectorVersions" ma:readOnly="true">
      <xsd:simpleType>
        <xsd:restriction base="dms:Text"/>
      </xsd:simpleType>
    </xsd:element>
    <xsd:element name="MediaServiceSearchProperties" ma:index="5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DCDateModified" ma:index="9" nillable="true" ma:displayName="Date Modified" ma:description="The date on which this resource was last modified" ma:format="DateTime" ma:internalName="_DCDateModified" ma:readOnly="false">
      <xsd:simpleType>
        <xsd:restriction base="dms:DateTime"/>
      </xsd:simpleType>
    </xsd:element>
    <xsd:element name="_DCDateCreated" ma:index="10" nillable="true" ma:displayName="Date Created" ma:description="The date on which this resource was created" ma:format="DateOnly" ma:internalName="_DCDateCreated"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133dd40-10ce-44d9-b0d7-bc3da091b7c2" elementFormDefault="qualified">
    <xsd:import namespace="http://schemas.microsoft.com/office/2006/documentManagement/types"/>
    <xsd:import namespace="http://schemas.microsoft.com/office/infopath/2007/PartnerControls"/>
    <xsd:element name="Document_x0020_Type" ma:index="11" nillable="true" ma:displayName="Document Type" ma:default="Other" ma:format="Dropdown" ma:indexed="true" ma:internalName="Document_x0020_Type" ma:readOnly="false">
      <xsd:simpleType>
        <xsd:restriction base="dms:Choice">
          <xsd:enumeration value="Agenda"/>
          <xsd:enumeration value="Assessment"/>
          <xsd:enumeration value="Assessment Plan"/>
          <xsd:enumeration value="Case"/>
          <xsd:enumeration value="Charter"/>
          <xsd:enumeration value="Communication"/>
          <xsd:enumeration value="Course Content"/>
          <xsd:enumeration value="Course Delivery"/>
          <xsd:enumeration value="Course Dev. Plan"/>
          <xsd:enumeration value="Curriculum Mgmt. Report"/>
          <xsd:enumeration value="Curriculum Planning"/>
          <xsd:enumeration value="Decision Details"/>
          <xsd:enumeration value="Evaluation"/>
          <xsd:enumeration value="Evaluation Plan"/>
          <xsd:enumeration value="List"/>
          <xsd:enumeration value="Mapping"/>
          <xsd:enumeration value="Meeting Minutes"/>
          <xsd:enumeration value="Organization"/>
          <xsd:enumeration value="Policy"/>
          <xsd:enumeration value="Progress Report"/>
          <xsd:enumeration value="Reference"/>
          <xsd:enumeration value="Requirements"/>
          <xsd:enumeration value="Schedule"/>
          <xsd:enumeration value="Standard Operating Procedure"/>
          <xsd:enumeration value="Syllabus"/>
          <xsd:enumeration value="Tracking"/>
          <xsd:enumeration value="Other"/>
        </xsd:restriction>
      </xsd:simpleType>
    </xsd:element>
    <xsd:element name="Class" ma:index="12" nillable="true" ma:displayName="Class" ma:internalName="Class" ma:readOnly="false">
      <xsd:complexType>
        <xsd:complexContent>
          <xsd:extension base="dms:MultiChoice">
            <xsd:sequence>
              <xsd:element name="Value" maxOccurs="unbounded" minOccurs="0" nillable="true">
                <xsd:simpleType>
                  <xsd:restriction base="dms:Choice">
                    <xsd:enumeration value="NA"/>
                    <xsd:enumeration value="Any"/>
                    <xsd:enumeration value="GY 2021"/>
                    <xsd:enumeration value="GY 2022"/>
                    <xsd:enumeration value="GY 2023"/>
                    <xsd:enumeration value="GY 2024"/>
                    <xsd:enumeration value="GY 2025"/>
                  </xsd:restriction>
                </xsd:simpleType>
              </xsd:element>
            </xsd:sequence>
          </xsd:extension>
        </xsd:complexContent>
      </xsd:complexType>
    </xsd:element>
    <xsd:element name="Course" ma:index="13" nillable="true" ma:displayName="Course" ma:internalName="Course" ma:readOnly="false">
      <xsd:complexType>
        <xsd:complexContent>
          <xsd:extension base="dms:MultiChoice">
            <xsd:sequence>
              <xsd:element name="Value" maxOccurs="unbounded" minOccurs="0" nillable="true">
                <xsd:simpleType>
                  <xsd:restriction base="dms:Choice">
                    <xsd:enumeration value="NA"/>
                    <xsd:enumeration value="Any"/>
                    <xsd:enumeration value="FMS 501"/>
                    <xsd:enumeration value="FMS 502"/>
                    <xsd:enumeration value="FMS 503"/>
                    <xsd:enumeration value="FMS 508"/>
                    <xsd:enumeration value="FMS 509"/>
                    <xsd:enumeration value="FMS 511"/>
                    <xsd:enumeration value="FMS 512"/>
                    <xsd:enumeration value="FMS 513"/>
                    <xsd:enumeration value="LMH 501"/>
                    <xsd:enumeration value="LMH 502"/>
                    <xsd:enumeration value="LMH 503"/>
                    <xsd:enumeration value="LMH 511"/>
                    <xsd:enumeration value="LMH 512"/>
                    <xsd:enumeration value="LMH 513"/>
                    <xsd:enumeration value="LMH 521"/>
                    <xsd:enumeration value="LMH 522"/>
                    <xsd:enumeration value="LMH 523"/>
                    <xsd:enumeration value="LMH 531"/>
                    <xsd:enumeration value="LMH 532"/>
                    <xsd:enumeration value="LMH 533"/>
                    <xsd:enumeration value="Special Topics 509"/>
                    <xsd:enumeration value="Special Topics 519"/>
                    <xsd:enumeration value="LIC"/>
                    <xsd:enumeration value="CLIN 501"/>
                    <xsd:enumeration value="CLIN 502"/>
                    <xsd:enumeration value="CLIN 503"/>
                    <xsd:enumeration value="CLIN 504"/>
                    <xsd:enumeration value="CLIN 505"/>
                    <xsd:enumeration value="CLIN 506"/>
                    <xsd:enumeration value="CLIN 507"/>
                    <xsd:enumeration value="CLIN 508"/>
                    <xsd:enumeration value="CLIN 509"/>
                    <xsd:enumeration value="CLIN 510"/>
                    <xsd:enumeration value="CLIN 511"/>
                    <xsd:enumeration value="CLIN 512"/>
                    <xsd:enumeration value="CLIN 513"/>
                    <xsd:enumeration value="CLIN 514"/>
                    <xsd:enumeration value="CLIN 515"/>
                    <xsd:enumeration value="CLIN 516"/>
                    <xsd:enumeration value="CLIN 517"/>
                    <xsd:enumeration value="CLIN 518"/>
                    <xsd:enumeration value="CLIN 519"/>
                    <xsd:enumeration value="CLIN 520"/>
                    <xsd:enumeration value="CLIN 521"/>
                    <xsd:enumeration value="CLIN 522"/>
                    <xsd:enumeration value="CLIN 523"/>
                    <xsd:enumeration value="CLIN 524"/>
                    <xsd:enumeration value="CLIN 525"/>
                    <xsd:enumeration value="CLIN 526"/>
                    <xsd:enumeration value="CLIN 527"/>
                    <xsd:enumeration value="CLIN 528"/>
                    <xsd:enumeration value="CLIN 529"/>
                    <xsd:enumeration value="CLIN 530"/>
                    <xsd:enumeration value="CLIN 531"/>
                    <xsd:enumeration value="CLIN 532"/>
                    <xsd:enumeration value="CLIN 533"/>
                    <xsd:enumeration value="CLIN 534"/>
                    <xsd:enumeration value="CLIN 535"/>
                    <xsd:enumeration value="CLIN 536"/>
                    <xsd:enumeration value="CLIN 537"/>
                    <xsd:enumeration value="CLIN 538"/>
                    <xsd:enumeration value="CLIN 539"/>
                    <xsd:enumeration value="CLIN 540"/>
                    <xsd:enumeration value="CLIN 541"/>
                    <xsd:enumeration value="CLIN 542"/>
                    <xsd:enumeration value="CLIN 543"/>
                    <xsd:enumeration value="CLIN 544"/>
                    <xsd:enumeration value="CLIN 545"/>
                    <xsd:enumeration value="CLIN 546"/>
                    <xsd:enumeration value="CLIN 547"/>
                    <xsd:enumeration value="CLIN 548"/>
                    <xsd:enumeration value="CLIN 549"/>
                    <xsd:enumeration value="CLIN 550"/>
                    <xsd:enumeration value="CLIN 551"/>
                    <xsd:enumeration value="CLIN 552"/>
                    <xsd:enumeration value="CLIN 553"/>
                    <xsd:enumeration value="CLIN 554"/>
                    <xsd:enumeration value="CLIN 555"/>
                    <xsd:enumeration value="CLIN 556"/>
                    <xsd:enumeration value="CLIN 557"/>
                    <xsd:enumeration value="CLIN 558"/>
                    <xsd:enumeration value="CLIN 559"/>
                    <xsd:enumeration value="CLIN 560"/>
                    <xsd:enumeration value="CLIN 561"/>
                    <xsd:enumeration value="CLIN 562"/>
                    <xsd:enumeration value="CLIN 563"/>
                    <xsd:enumeration value="CLIN 564"/>
                    <xsd:enumeration value="CLIN 565"/>
                    <xsd:enumeration value="CLIN 566"/>
                    <xsd:enumeration value="CLIN 567"/>
                    <xsd:enumeration value="CLIN 568"/>
                    <xsd:enumeration value="CLIN 569"/>
                    <xsd:enumeration value="CLIN 570"/>
                    <xsd:enumeration value="CLIN 571"/>
                    <xsd:enumeration value="CLIN 572"/>
                    <xsd:enumeration value="CLIN 573"/>
                    <xsd:enumeration value="CLIN 574"/>
                    <xsd:enumeration value="CLIN 575"/>
                    <xsd:enumeration value="CLIN 576"/>
                    <xsd:enumeration value="CLIN 577"/>
                    <xsd:enumeration value="CLIN 578"/>
                    <xsd:enumeration value="CLIN 579"/>
                    <xsd:enumeration value="CLIN 580"/>
                    <xsd:enumeration value="CLIN 581"/>
                    <xsd:enumeration value="CLIN 582"/>
                    <xsd:enumeration value="CLIN 583"/>
                    <xsd:enumeration value="CLIN 584"/>
                    <xsd:enumeration value="CLIN 585"/>
                    <xsd:enumeration value="CLIN 586"/>
                    <xsd:enumeration value="CLIN 587"/>
                    <xsd:enumeration value="CLIN 588"/>
                    <xsd:enumeration value="CLIN 589"/>
                    <xsd:enumeration value="CLIN 590"/>
                    <xsd:enumeration value="CLIN 591"/>
                    <xsd:enumeration value="CLIN 592"/>
                    <xsd:enumeration value="CLIN 593"/>
                    <xsd:enumeration value="CLIN 594"/>
                    <xsd:enumeration value="CLIN 595"/>
                    <xsd:enumeration value="CLIN 596"/>
                    <xsd:enumeration value="CLIN 597"/>
                    <xsd:enumeration value="CLIN 598"/>
                    <xsd:enumeration value="CLIN 599"/>
                  </xsd:restriction>
                </xsd:simpleType>
              </xsd:element>
            </xsd:sequence>
          </xsd:extension>
        </xsd:complexContent>
      </xsd:complexType>
    </xsd:element>
    <xsd:element name="Components" ma:index="14" nillable="true" ma:displayName="Component" ma:internalName="Components" ma:readOnly="false">
      <xsd:complexType>
        <xsd:complexContent>
          <xsd:extension base="dms:MultiChoice">
            <xsd:sequence>
              <xsd:element name="Value" maxOccurs="unbounded" minOccurs="0" nillable="true">
                <xsd:simpleType>
                  <xsd:restriction base="dms:Choice">
                    <xsd:enumeration value="NA"/>
                    <xsd:enumeration value="Any"/>
                    <xsd:enumeration value="Explorations"/>
                    <xsd:enumeration value="Anatomy"/>
                    <xsd:enumeration value="Imaging"/>
                    <xsd:enumeration value="Histology"/>
                    <xsd:enumeration value="Physiology"/>
                    <xsd:enumeration value="Immunology"/>
                    <xsd:enumeration value="Pathology"/>
                    <xsd:enumeration value="Pharmacology"/>
                    <xsd:enumeration value="Population Health"/>
                    <xsd:enumeration value="APM"/>
                    <xsd:enumeration value="EBM"/>
                    <xsd:enumeration value="IPCS"/>
                    <xsd:enumeration value="CBL"/>
                    <xsd:enumeration value="Cell"/>
                    <xsd:enumeration value="Heme"/>
                    <xsd:enumeration value="Micro_ID"/>
                    <xsd:enumeration value="CV"/>
                    <xsd:enumeration value="Renal"/>
                    <xsd:enumeration value="Respiratory"/>
                    <xsd:enumeration value="GI"/>
                    <xsd:enumeration value="Nutrition"/>
                    <xsd:enumeration value="Neuro"/>
                    <xsd:enumeration value="Behavior"/>
                    <xsd:enumeration value="Endocrine"/>
                    <xsd:enumeration value="Repro"/>
                    <xsd:enumeration value="Rheum"/>
                    <xsd:enumeration value="MSK"/>
                    <xsd:enumeration value="Derm"/>
                  </xsd:restriction>
                </xsd:simpleType>
              </xsd:element>
            </xsd:sequence>
          </xsd:extension>
        </xsd:complexContent>
      </xsd:complexType>
    </xsd:element>
    <xsd:element name="Committe_x002f_Group" ma:index="15" nillable="true" ma:displayName="Committe/Group" ma:internalName="Committe_x002F_Group" ma:readOnly="false">
      <xsd:complexType>
        <xsd:complexContent>
          <xsd:extension base="dms:MultiChoice">
            <xsd:sequence>
              <xsd:element name="Value" maxOccurs="unbounded" minOccurs="0" nillable="true">
                <xsd:simpleType>
                  <xsd:restriction base="dms:Choice">
                    <xsd:enumeration value="NA"/>
                    <xsd:enumeration value="ADCEs"/>
                    <xsd:enumeration value="Ad-hoc Committes"/>
                    <xsd:enumeration value="Clinical Education Directors"/>
                    <xsd:enumeration value="Clin. Exp. Sub-Comm."/>
                    <xsd:enumeration value="Curriculum Comm."/>
                    <xsd:enumeration value="Eval. &amp; Assess. Sub-Comm"/>
                    <xsd:enumeration value="Foundations Sub-Comm."/>
                    <xsd:enumeration value="FMS Management Team"/>
                    <xsd:enumeration value="Lib. &amp; Tech. Sub-Comm"/>
                    <xsd:enumeration value="LIC Comm."/>
                    <xsd:enumeration value="LIC Fac.Dev."/>
                    <xsd:enumeration value="LIC How"/>
                    <xsd:enumeration value="LIC IT"/>
                    <xsd:enumeration value="LIC Steering"/>
                    <xsd:enumeration value="LIC What"/>
                    <xsd:enumeration value="Portfolio Working Group"/>
                  </xsd:restriction>
                </xsd:simpleType>
              </xsd:element>
            </xsd:sequence>
          </xsd:extension>
        </xsd:complexContent>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97650df8-1a27-4aac-b229-9ff7dd7ad13e">VXQ6Y6DT2R6E-733723963-8290</_dlc_DocId>
    <_dlc_DocIdUrl xmlns="97650df8-1a27-4aac-b229-9ff7dd7ad13e">
      <Url>https://emailwsu.sharepoint.com/sites/ESFCOM/Curriculum/_layouts/15/DocIdRedir.aspx?ID=VXQ6Y6DT2R6E-733723963-8290</Url>
      <Description>VXQ6Y6DT2R6E-733723963-8290</Description>
    </_dlc_DocIdUrl>
    <SharedWithUsers xmlns="7133dd40-10ce-44d9-b0d7-bc3da091b7c2">
      <UserInfo>
        <DisplayName>Denman, Amy</DisplayName>
        <AccountId>11170</AccountId>
        <AccountType/>
      </UserInfo>
      <UserInfo>
        <DisplayName>Fralich, Laura S</DisplayName>
        <AccountId>679</AccountId>
        <AccountType/>
      </UserInfo>
    </SharedWithUsers>
    <Sessiontitle xmlns="5e7d880f-d3cf-4fa7-893a-47e310e01082" xsi:nil="true"/>
    <PPTlength xmlns="5e7d880f-d3cf-4fa7-893a-47e310e01082" xsi:nil="true"/>
    <Guestfaculty_x003f_ xmlns="5e7d880f-d3cf-4fa7-893a-47e310e01082">false</Guestfaculty_x003f_>
    <Facultyname xmlns="5e7d880f-d3cf-4fa7-893a-47e310e01082" xsi:nil="true"/>
    <Thread xmlns="5e7d880f-d3cf-4fa7-893a-47e310e01082" xsi:nil="true"/>
    <Previoussessiontitle xmlns="5e7d880f-d3cf-4fa7-893a-47e310e01082" xsi:nil="true"/>
    <Studentyear xmlns="5e7d880f-d3cf-4fa7-893a-47e310e01082" xsi:nil="true"/>
    <System xmlns="5e7d880f-d3cf-4fa7-893a-47e310e01082" xsi:nil="true"/>
    <Term xmlns="5e7d880f-d3cf-4fa7-893a-47e310e01082" xsi:nil="true"/>
    <StatusofPPTpresentation xmlns="5e7d880f-d3cf-4fa7-893a-47e310e01082" xsi:nil="true"/>
    <Courses xmlns="5e7d880f-d3cf-4fa7-893a-47e310e01082" xsi:nil="true"/>
    <Components xmlns="7133dd40-10ce-44d9-b0d7-bc3da091b7c2" xsi:nil="true"/>
    <TaxCatchAll xmlns="97650df8-1a27-4aac-b229-9ff7dd7ad13e" xsi:nil="true"/>
    <Class xmlns="7133dd40-10ce-44d9-b0d7-bc3da091b7c2" xsi:nil="true"/>
    <Course xmlns="7133dd40-10ce-44d9-b0d7-bc3da091b7c2" xsi:nil="true"/>
    <Document_x0020_Status xmlns="5e7d880f-d3cf-4fa7-893a-47e310e01082">Draft</Document_x0020_Status>
    <Notes0 xmlns="5e7d880f-d3cf-4fa7-893a-47e310e01082" xsi:nil="true"/>
    <_DCDateModified xmlns="http://schemas.microsoft.com/sharepoint/v3/fields" xsi:nil="true"/>
    <System_x002f__x0020_Thread_x0020_Specific xmlns="5e7d880f-d3cf-4fa7-893a-47e310e01082" xsi:nil="true"/>
    <Fac._x0020_Senate_x0020_Approval xmlns="5e7d880f-d3cf-4fa7-893a-47e310e01082">NA</Fac._x0020_Senate_x0020_Approval>
    <MedicalSpecialty xmlns="5e7d880f-d3cf-4fa7-893a-47e310e01082" xsi:nil="true"/>
    <Curricular_x0020_Component xmlns="5e7d880f-d3cf-4fa7-893a-47e310e01082" xsi:nil="true"/>
    <Document_x0020_Type xmlns="7133dd40-10ce-44d9-b0d7-bc3da091b7c2">Other</Document_x0020_Type>
    <Curr._x0020_Comm._x0020_Approval xmlns="5e7d880f-d3cf-4fa7-893a-47e310e01082">Ready for Review</Curr._x0020_Comm._x0020_Approval>
    <Committe_x002f_Group xmlns="7133dd40-10ce-44d9-b0d7-bc3da091b7c2" xsi:nil="true"/>
    <lcf76f155ced4ddcb4097134ff3c332f xmlns="5e7d880f-d3cf-4fa7-893a-47e310e01082">
      <Terms xmlns="http://schemas.microsoft.com/office/infopath/2007/PartnerControls"/>
    </lcf76f155ced4ddcb4097134ff3c332f>
    <Doc_x002e__x0020_Type xmlns="5e7d880f-d3cf-4fa7-893a-47e310e01082">Department Document</Doc_x002e__x0020_Type>
    <_DCDateCreated xmlns="http://schemas.microsoft.com/sharepoint/v3/fields" xsi:nil="true"/>
    <Curr.Comm._x0020_Approval xmlns="5e7d880f-d3cf-4fa7-893a-47e310e01082">NA</Curr.Comm._x0020_Approval>
    <MediaLengthInSeconds xmlns="5e7d880f-d3cf-4fa7-893a-47e310e01082" xsi:nil="tru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file>

<file path=customXml/itemProps1.xml><?xml version="1.0" encoding="utf-8"?>
<ds:datastoreItem xmlns:ds="http://schemas.openxmlformats.org/officeDocument/2006/customXml" ds:itemID="{76DBAC1C-8B60-40B2-A11C-0C0B3CA36B6B}">
  <ds:schemaRefs>
    <ds:schemaRef ds:uri="5e7d880f-d3cf-4fa7-893a-47e310e01082"/>
    <ds:schemaRef ds:uri="7133dd40-10ce-44d9-b0d7-bc3da091b7c2"/>
    <ds:schemaRef ds:uri="97650df8-1a27-4aac-b229-9ff7dd7ad1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12B14AF-B6CC-4116-A2CB-F90003B41F8B}">
  <ds:schemaRefs>
    <ds:schemaRef ds:uri="http://purl.org/dc/elements/1.1/"/>
    <ds:schemaRef ds:uri="7133dd40-10ce-44d9-b0d7-bc3da091b7c2"/>
    <ds:schemaRef ds:uri="http://schemas.microsoft.com/office/2006/documentManagement/types"/>
    <ds:schemaRef ds:uri="http://purl.org/dc/terms/"/>
    <ds:schemaRef ds:uri="5e7d880f-d3cf-4fa7-893a-47e310e01082"/>
    <ds:schemaRef ds:uri="http://www.w3.org/XML/1998/namespace"/>
    <ds:schemaRef ds:uri="http://schemas.openxmlformats.org/package/2006/metadata/core-properties"/>
    <ds:schemaRef ds:uri="http://purl.org/dc/dcmitype/"/>
    <ds:schemaRef ds:uri="http://schemas.microsoft.com/office/infopath/2007/PartnerControls"/>
    <ds:schemaRef ds:uri="http://schemas.microsoft.com/sharepoint/v3/fields"/>
    <ds:schemaRef ds:uri="97650df8-1a27-4aac-b229-9ff7dd7ad13e"/>
    <ds:schemaRef ds:uri="http://schemas.microsoft.com/office/2006/metadata/properties"/>
  </ds:schemaRefs>
</ds:datastoreItem>
</file>

<file path=customXml/itemProps3.xml><?xml version="1.0" encoding="utf-8"?>
<ds:datastoreItem xmlns:ds="http://schemas.openxmlformats.org/officeDocument/2006/customXml" ds:itemID="{4FFE73C9-3165-4C73-B07B-CD89B6736B82}">
  <ds:schemaRefs>
    <ds:schemaRef ds:uri="http://schemas.microsoft.com/sharepoint/events"/>
  </ds:schemaRefs>
</ds:datastoreItem>
</file>

<file path=customXml/itemProps4.xml><?xml version="1.0" encoding="utf-8"?>
<ds:datastoreItem xmlns:ds="http://schemas.openxmlformats.org/officeDocument/2006/customXml" ds:itemID="{0B51C17A-9AFD-45E5-A6CF-3E3FE0690B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13450</TotalTime>
  <Words>1178</Words>
  <Application>Microsoft Macintosh PowerPoint</Application>
  <PresentationFormat>Widescreen</PresentationFormat>
  <Paragraphs>117</Paragraphs>
  <Slides>23</Slides>
  <Notes>13</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Corbel</vt:lpstr>
      <vt:lpstr>Office Theme</vt:lpstr>
      <vt:lpstr>PowerPoint Presentation</vt:lpstr>
      <vt:lpstr>PowerPoint Presentation</vt:lpstr>
      <vt:lpstr>Collaboration</vt:lpstr>
      <vt:lpstr>Objectives</vt:lpstr>
      <vt:lpstr>Model for Improvement Test the idea for a change</vt:lpstr>
      <vt:lpstr>Model for Improvement Test the idea for a change</vt:lpstr>
      <vt:lpstr>PowerPoint Presentation</vt:lpstr>
      <vt:lpstr>PDSA cycle</vt:lpstr>
      <vt:lpstr>PDSA cycle</vt:lpstr>
      <vt:lpstr>PDSA cycle Plan</vt:lpstr>
      <vt:lpstr>PDSA cycle Do</vt:lpstr>
      <vt:lpstr>PDSA cycle Study</vt:lpstr>
      <vt:lpstr>PDSA cycle 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Patterson, Annie</dc:creator>
  <cp:lastModifiedBy>Sood, Lonika</cp:lastModifiedBy>
  <cp:revision>33</cp:revision>
  <dcterms:created xsi:type="dcterms:W3CDTF">2021-09-08T21:39:40Z</dcterms:created>
  <dcterms:modified xsi:type="dcterms:W3CDTF">2025-08-12T22:00:53Z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dlc_DocIdItemGuid">
    <vt:lpwstr>a3e2c275-b0ee-477e-8c98-cf06b68c4997</vt:lpwstr>
  </property>
  <property fmtid="{D5CDD505-2E9C-101B-9397-08002B2CF9AE}" pid="5" name="_ExtendedDescription">
    <vt:lpwstr/>
  </property>
  <property fmtid="{D5CDD505-2E9C-101B-9397-08002B2CF9AE}" pid="6" name="SharedWithUsers">
    <vt:lpwstr/>
  </property>
  <property fmtid="{D5CDD505-2E9C-101B-9397-08002B2CF9AE}" pid="7" name="MediaLengthInSeconds">
    <vt:lpwstr/>
  </property>
  <property fmtid="{D5CDD505-2E9C-101B-9397-08002B2CF9AE}" pid="8" name="MediaServiceImageTags">
    <vt:lpwstr/>
  </property>
  <property fmtid="{D5CDD505-2E9C-101B-9397-08002B2CF9AE}" pid="9" name="Document Status">
    <vt:lpwstr>?</vt:lpwstr>
  </property>
  <property fmtid="{D5CDD505-2E9C-101B-9397-08002B2CF9AE}" pid="10" name="Document Type">
    <vt:lpwstr>Other</vt:lpwstr>
  </property>
  <property fmtid="{D5CDD505-2E9C-101B-9397-08002B2CF9AE}" pid="11" name="Curr.Comm. Approval">
    <vt:lpwstr>NA</vt:lpwstr>
  </property>
  <property fmtid="{D5CDD505-2E9C-101B-9397-08002B2CF9AE}" pid="12" name="Guestfaculty?">
    <vt:bool>false</vt:bool>
  </property>
  <property fmtid="{D5CDD505-2E9C-101B-9397-08002B2CF9AE}" pid="13" name="ContentTypeId">
    <vt:lpwstr>0x010100344709E1D9B46B4FA70BF70F78FC394C</vt:lpwstr>
  </property>
</Properties>
</file>