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6"/>
  </p:notesMasterIdLst>
  <p:handoutMasterIdLst>
    <p:handoutMasterId r:id="rId37"/>
  </p:handoutMasterIdLst>
  <p:sldIdLst>
    <p:sldId id="271" r:id="rId6"/>
    <p:sldId id="357" r:id="rId7"/>
    <p:sldId id="358" r:id="rId8"/>
    <p:sldId id="352" r:id="rId9"/>
    <p:sldId id="398" r:id="rId10"/>
    <p:sldId id="384" r:id="rId11"/>
    <p:sldId id="385" r:id="rId12"/>
    <p:sldId id="386" r:id="rId13"/>
    <p:sldId id="387" r:id="rId14"/>
    <p:sldId id="369" r:id="rId15"/>
    <p:sldId id="389" r:id="rId16"/>
    <p:sldId id="390" r:id="rId17"/>
    <p:sldId id="388" r:id="rId18"/>
    <p:sldId id="391" r:id="rId19"/>
    <p:sldId id="396" r:id="rId20"/>
    <p:sldId id="392" r:id="rId21"/>
    <p:sldId id="393" r:id="rId22"/>
    <p:sldId id="394" r:id="rId23"/>
    <p:sldId id="395" r:id="rId24"/>
    <p:sldId id="397" r:id="rId25"/>
    <p:sldId id="399" r:id="rId26"/>
    <p:sldId id="400" r:id="rId27"/>
    <p:sldId id="401" r:id="rId28"/>
    <p:sldId id="402" r:id="rId29"/>
    <p:sldId id="403" r:id="rId30"/>
    <p:sldId id="404" r:id="rId31"/>
    <p:sldId id="406" r:id="rId32"/>
    <p:sldId id="407" r:id="rId33"/>
    <p:sldId id="405"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quired Elements" id="{EBEFD4F7-5342-F942-A428-64968AF2B4E6}">
          <p14:sldIdLst>
            <p14:sldId id="271"/>
            <p14:sldId id="357"/>
            <p14:sldId id="358"/>
            <p14:sldId id="352"/>
            <p14:sldId id="398"/>
            <p14:sldId id="384"/>
            <p14:sldId id="385"/>
            <p14:sldId id="386"/>
            <p14:sldId id="387"/>
            <p14:sldId id="369"/>
            <p14:sldId id="389"/>
            <p14:sldId id="390"/>
            <p14:sldId id="388"/>
            <p14:sldId id="391"/>
            <p14:sldId id="396"/>
            <p14:sldId id="392"/>
            <p14:sldId id="393"/>
            <p14:sldId id="394"/>
            <p14:sldId id="395"/>
            <p14:sldId id="397"/>
            <p14:sldId id="399"/>
            <p14:sldId id="400"/>
            <p14:sldId id="401"/>
            <p14:sldId id="402"/>
            <p14:sldId id="403"/>
            <p14:sldId id="404"/>
            <p14:sldId id="406"/>
            <p14:sldId id="407"/>
            <p14:sldId id="405"/>
            <p14:sldId id="290"/>
          </p14:sldIdLst>
        </p14:section>
        <p14:section name="Attribution Guidelines" id="{C4B63BD6-83C1-D34B-96B8-D656E7AC083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BE803A-E1D0-3594-7427-9A7DFDA8A5D3}" name="Denman, Amy" initials="DA" userId="S::amy.denman@wsu.edu::dd55bf26-5a16-4d1b-b41d-01158467395a" providerId="AD"/>
  <p188:author id="{2316AAD5-270F-56FD-4CC7-915889F606EA}" name="Smith, Ariane C" initials="AS" userId="S::ariane.smith@wsu.edu::4a983047-9d1d-4b59-8352-7744076f305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A1237"/>
    <a:srgbClr val="FFFFFF"/>
    <a:srgbClr val="F4F4F4"/>
    <a:srgbClr val="C1C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C62FCA-7EC9-134D-BBCE-5106375C24E4}" v="10" dt="2025-07-29T16:52:24.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4"/>
    <p:restoredTop sz="75100"/>
  </p:normalViewPr>
  <p:slideViewPr>
    <p:cSldViewPr snapToGrid="0">
      <p:cViewPr varScale="1">
        <p:scale>
          <a:sx n="62" d="100"/>
          <a:sy n="62" d="100"/>
        </p:scale>
        <p:origin x="30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2A984E-DA15-C94C-B956-D0EEE1D56FB1}" type="doc">
      <dgm:prSet loTypeId="urn:microsoft.com/office/officeart/2005/8/layout/vList5" loCatId="" qsTypeId="urn:microsoft.com/office/officeart/2005/8/quickstyle/3d2" qsCatId="3D" csTypeId="urn:microsoft.com/office/officeart/2005/8/colors/accent1_2" csCatId="accent1" phldr="1"/>
      <dgm:spPr/>
      <dgm:t>
        <a:bodyPr/>
        <a:lstStyle/>
        <a:p>
          <a:endParaRPr lang="en-US"/>
        </a:p>
      </dgm:t>
    </dgm:pt>
    <dgm:pt modelId="{11EE7217-7736-8641-B1AB-986DEE16C5CD}">
      <dgm:prSet phldrT="[Text]" custT="1"/>
      <dgm:spPr/>
      <dgm:t>
        <a:bodyPr/>
        <a:lstStyle/>
        <a:p>
          <a:r>
            <a:rPr lang="en-US" sz="2800" dirty="0"/>
            <a:t>Outcome measures</a:t>
          </a:r>
        </a:p>
      </dgm:t>
    </dgm:pt>
    <dgm:pt modelId="{814F32D7-163D-7E42-BB14-D9F679D19EF1}" type="parTrans" cxnId="{7867AE39-89CD-7A4A-84DC-A3C793AE0417}">
      <dgm:prSet/>
      <dgm:spPr/>
      <dgm:t>
        <a:bodyPr/>
        <a:lstStyle/>
        <a:p>
          <a:endParaRPr lang="en-US"/>
        </a:p>
      </dgm:t>
    </dgm:pt>
    <dgm:pt modelId="{3E4D7B1C-15C0-264C-B2A2-D8887FE74ECF}" type="sibTrans" cxnId="{7867AE39-89CD-7A4A-84DC-A3C793AE0417}">
      <dgm:prSet/>
      <dgm:spPr/>
      <dgm:t>
        <a:bodyPr/>
        <a:lstStyle/>
        <a:p>
          <a:endParaRPr lang="en-US"/>
        </a:p>
      </dgm:t>
    </dgm:pt>
    <dgm:pt modelId="{0559197F-7312-C54E-93BC-A31B43183E7E}">
      <dgm:prSet phldrT="[Text]"/>
      <dgm:spPr/>
      <dgm:t>
        <a:bodyPr/>
        <a:lstStyle/>
        <a:p>
          <a:r>
            <a:rPr lang="en-US" dirty="0">
              <a:solidFill>
                <a:srgbClr val="000000"/>
              </a:solidFill>
            </a:rPr>
            <a:t>Measures you want to move</a:t>
          </a:r>
        </a:p>
      </dgm:t>
    </dgm:pt>
    <dgm:pt modelId="{14E4D606-BEDE-BD4B-8BAC-72E8F33C7FD2}" type="parTrans" cxnId="{8B92A3BD-2B84-E74F-8B20-AAC9F609BCD7}">
      <dgm:prSet/>
      <dgm:spPr/>
      <dgm:t>
        <a:bodyPr/>
        <a:lstStyle/>
        <a:p>
          <a:endParaRPr lang="en-US"/>
        </a:p>
      </dgm:t>
    </dgm:pt>
    <dgm:pt modelId="{48708C6E-907B-084D-9672-4BE8FCCB2E8F}" type="sibTrans" cxnId="{8B92A3BD-2B84-E74F-8B20-AAC9F609BCD7}">
      <dgm:prSet/>
      <dgm:spPr/>
      <dgm:t>
        <a:bodyPr/>
        <a:lstStyle/>
        <a:p>
          <a:endParaRPr lang="en-US"/>
        </a:p>
      </dgm:t>
    </dgm:pt>
    <dgm:pt modelId="{CCFB14B0-F9F8-4940-9E26-29A483EF20C0}">
      <dgm:prSet phldrT="[Text]"/>
      <dgm:spPr/>
      <dgm:t>
        <a:bodyPr/>
        <a:lstStyle/>
        <a:p>
          <a:r>
            <a:rPr lang="en-US" dirty="0">
              <a:solidFill>
                <a:srgbClr val="000000"/>
              </a:solidFill>
            </a:rPr>
            <a:t>Tell you how the system is performing</a:t>
          </a:r>
        </a:p>
      </dgm:t>
    </dgm:pt>
    <dgm:pt modelId="{3038262C-6308-BE41-9827-37169AEF0816}" type="parTrans" cxnId="{76D4A550-2ED5-2E4E-9903-8001388CE6BE}">
      <dgm:prSet/>
      <dgm:spPr/>
      <dgm:t>
        <a:bodyPr/>
        <a:lstStyle/>
        <a:p>
          <a:endParaRPr lang="en-US"/>
        </a:p>
      </dgm:t>
    </dgm:pt>
    <dgm:pt modelId="{2597F62C-3B22-2643-A13C-F412DCF2E7FB}" type="sibTrans" cxnId="{76D4A550-2ED5-2E4E-9903-8001388CE6BE}">
      <dgm:prSet/>
      <dgm:spPr/>
      <dgm:t>
        <a:bodyPr/>
        <a:lstStyle/>
        <a:p>
          <a:endParaRPr lang="en-US"/>
        </a:p>
      </dgm:t>
    </dgm:pt>
    <dgm:pt modelId="{D58895CF-FDE8-5F4D-839C-DFED67E17A8C}">
      <dgm:prSet phldrT="[Text]" custT="1"/>
      <dgm:spPr/>
      <dgm:t>
        <a:bodyPr/>
        <a:lstStyle/>
        <a:p>
          <a:r>
            <a:rPr lang="en-US" sz="2800" dirty="0"/>
            <a:t>Process measures</a:t>
          </a:r>
        </a:p>
      </dgm:t>
    </dgm:pt>
    <dgm:pt modelId="{6B76DDB5-0F24-5641-8F28-8AEBFD4D2026}" type="parTrans" cxnId="{C8D916B3-8B94-644F-8752-4A6DF8FB672B}">
      <dgm:prSet/>
      <dgm:spPr/>
      <dgm:t>
        <a:bodyPr/>
        <a:lstStyle/>
        <a:p>
          <a:endParaRPr lang="en-US"/>
        </a:p>
      </dgm:t>
    </dgm:pt>
    <dgm:pt modelId="{C5DCC0EF-DA0B-3B40-8403-683A05E94E84}" type="sibTrans" cxnId="{C8D916B3-8B94-644F-8752-4A6DF8FB672B}">
      <dgm:prSet/>
      <dgm:spPr/>
      <dgm:t>
        <a:bodyPr/>
        <a:lstStyle/>
        <a:p>
          <a:endParaRPr lang="en-US"/>
        </a:p>
      </dgm:t>
    </dgm:pt>
    <dgm:pt modelId="{086EB1A9-3C35-924A-A5E4-34A7405F814A}">
      <dgm:prSet phldrT="[Text]"/>
      <dgm:spPr/>
      <dgm:t>
        <a:bodyPr/>
        <a:lstStyle/>
        <a:p>
          <a:r>
            <a:rPr lang="en-US" dirty="0">
              <a:solidFill>
                <a:srgbClr val="000000"/>
              </a:solidFill>
            </a:rPr>
            <a:t>Tell you if parts in the system are performing as planned</a:t>
          </a:r>
        </a:p>
      </dgm:t>
    </dgm:pt>
    <dgm:pt modelId="{A9BA23C6-FA5C-C94F-A5C9-E7ACD9135D75}" type="parTrans" cxnId="{5FA3EBE6-7A71-CC49-8F98-06943BB7D12C}">
      <dgm:prSet/>
      <dgm:spPr/>
      <dgm:t>
        <a:bodyPr/>
        <a:lstStyle/>
        <a:p>
          <a:endParaRPr lang="en-US"/>
        </a:p>
      </dgm:t>
    </dgm:pt>
    <dgm:pt modelId="{537A7477-FEC0-E546-A77F-A5B36A845B3E}" type="sibTrans" cxnId="{5FA3EBE6-7A71-CC49-8F98-06943BB7D12C}">
      <dgm:prSet/>
      <dgm:spPr/>
      <dgm:t>
        <a:bodyPr/>
        <a:lstStyle/>
        <a:p>
          <a:endParaRPr lang="en-US"/>
        </a:p>
      </dgm:t>
    </dgm:pt>
    <dgm:pt modelId="{60C6B166-2819-6040-9652-1C54DFE6B1B4}">
      <dgm:prSet phldrT="[Text]" custT="1"/>
      <dgm:spPr/>
      <dgm:t>
        <a:bodyPr/>
        <a:lstStyle/>
        <a:p>
          <a:r>
            <a:rPr lang="en-US" sz="2800" dirty="0"/>
            <a:t>Balancing measures</a:t>
          </a:r>
        </a:p>
      </dgm:t>
    </dgm:pt>
    <dgm:pt modelId="{2B853042-6CE9-204E-8488-2AFBFE9FB5FE}" type="parTrans" cxnId="{4E44ED5A-D0E4-224D-A597-BCFBD4D443CC}">
      <dgm:prSet/>
      <dgm:spPr/>
      <dgm:t>
        <a:bodyPr/>
        <a:lstStyle/>
        <a:p>
          <a:endParaRPr lang="en-US"/>
        </a:p>
      </dgm:t>
    </dgm:pt>
    <dgm:pt modelId="{D3D354AB-B344-234E-8AD6-CFE8B1BAB356}" type="sibTrans" cxnId="{4E44ED5A-D0E4-224D-A597-BCFBD4D443CC}">
      <dgm:prSet/>
      <dgm:spPr/>
      <dgm:t>
        <a:bodyPr/>
        <a:lstStyle/>
        <a:p>
          <a:endParaRPr lang="en-US"/>
        </a:p>
      </dgm:t>
    </dgm:pt>
    <dgm:pt modelId="{FA051E82-9E0B-1D48-A44B-5FA9C7255B48}">
      <dgm:prSet phldrT="[Text]"/>
      <dgm:spPr/>
      <dgm:t>
        <a:bodyPr/>
        <a:lstStyle/>
        <a:p>
          <a:r>
            <a:rPr lang="en-US" dirty="0">
              <a:solidFill>
                <a:srgbClr val="000000"/>
              </a:solidFill>
            </a:rPr>
            <a:t>Not directly related to the aim</a:t>
          </a:r>
        </a:p>
      </dgm:t>
    </dgm:pt>
    <dgm:pt modelId="{47A8835E-6A2C-9049-9255-15C9A36F2CB2}" type="parTrans" cxnId="{C3E4F5E2-15E9-4E48-B7F0-E640123C148B}">
      <dgm:prSet/>
      <dgm:spPr/>
      <dgm:t>
        <a:bodyPr/>
        <a:lstStyle/>
        <a:p>
          <a:endParaRPr lang="en-US"/>
        </a:p>
      </dgm:t>
    </dgm:pt>
    <dgm:pt modelId="{447463FB-2A80-1644-B68C-40A34893FE3C}" type="sibTrans" cxnId="{C3E4F5E2-15E9-4E48-B7F0-E640123C148B}">
      <dgm:prSet/>
      <dgm:spPr/>
      <dgm:t>
        <a:bodyPr/>
        <a:lstStyle/>
        <a:p>
          <a:endParaRPr lang="en-US"/>
        </a:p>
      </dgm:t>
    </dgm:pt>
    <dgm:pt modelId="{7C7B0EF2-9140-9C41-9229-6FC9C5DD3B72}">
      <dgm:prSet phldrT="[Text]"/>
      <dgm:spPr/>
      <dgm:t>
        <a:bodyPr/>
        <a:lstStyle/>
        <a:p>
          <a:r>
            <a:rPr lang="en-US" dirty="0">
              <a:solidFill>
                <a:srgbClr val="000000"/>
              </a:solidFill>
            </a:rPr>
            <a:t>Assess whether the changes designed to improve one part are introducing problems elsewhere</a:t>
          </a:r>
        </a:p>
      </dgm:t>
    </dgm:pt>
    <dgm:pt modelId="{3FEB617D-10D2-FD47-B677-E7700C1763C4}" type="parTrans" cxnId="{41256D0B-D5E5-164E-A794-C4EB9F1641C3}">
      <dgm:prSet/>
      <dgm:spPr/>
      <dgm:t>
        <a:bodyPr/>
        <a:lstStyle/>
        <a:p>
          <a:endParaRPr lang="en-US"/>
        </a:p>
      </dgm:t>
    </dgm:pt>
    <dgm:pt modelId="{7C058054-78DD-4D47-B652-377BC7EACABE}" type="sibTrans" cxnId="{41256D0B-D5E5-164E-A794-C4EB9F1641C3}">
      <dgm:prSet/>
      <dgm:spPr/>
      <dgm:t>
        <a:bodyPr/>
        <a:lstStyle/>
        <a:p>
          <a:endParaRPr lang="en-US"/>
        </a:p>
      </dgm:t>
    </dgm:pt>
    <dgm:pt modelId="{B1D72DC2-ADCA-6449-99F3-F698420B0B46}" type="pres">
      <dgm:prSet presAssocID="{332A984E-DA15-C94C-B956-D0EEE1D56FB1}" presName="Name0" presStyleCnt="0">
        <dgm:presLayoutVars>
          <dgm:dir/>
          <dgm:animLvl val="lvl"/>
          <dgm:resizeHandles val="exact"/>
        </dgm:presLayoutVars>
      </dgm:prSet>
      <dgm:spPr/>
    </dgm:pt>
    <dgm:pt modelId="{F06FF1EF-1661-864F-8431-1E20067C5A86}" type="pres">
      <dgm:prSet presAssocID="{11EE7217-7736-8641-B1AB-986DEE16C5CD}" presName="linNode" presStyleCnt="0"/>
      <dgm:spPr/>
    </dgm:pt>
    <dgm:pt modelId="{BE037849-2FE8-8A4C-8663-04FBA7F266AE}" type="pres">
      <dgm:prSet presAssocID="{11EE7217-7736-8641-B1AB-986DEE16C5CD}" presName="parentText" presStyleLbl="node1" presStyleIdx="0" presStyleCnt="3">
        <dgm:presLayoutVars>
          <dgm:chMax val="1"/>
          <dgm:bulletEnabled val="1"/>
        </dgm:presLayoutVars>
      </dgm:prSet>
      <dgm:spPr/>
    </dgm:pt>
    <dgm:pt modelId="{BA11C329-B45C-EB47-AEE8-0657F120DF13}" type="pres">
      <dgm:prSet presAssocID="{11EE7217-7736-8641-B1AB-986DEE16C5CD}" presName="descendantText" presStyleLbl="alignAccFollowNode1" presStyleIdx="0" presStyleCnt="3">
        <dgm:presLayoutVars>
          <dgm:bulletEnabled val="1"/>
        </dgm:presLayoutVars>
      </dgm:prSet>
      <dgm:spPr/>
    </dgm:pt>
    <dgm:pt modelId="{C7B6CE67-1CC7-F34B-B15D-FB1806B2EDDF}" type="pres">
      <dgm:prSet presAssocID="{3E4D7B1C-15C0-264C-B2A2-D8887FE74ECF}" presName="sp" presStyleCnt="0"/>
      <dgm:spPr/>
    </dgm:pt>
    <dgm:pt modelId="{F0594F5C-3D90-3B4C-95E1-369E9F99AA75}" type="pres">
      <dgm:prSet presAssocID="{D58895CF-FDE8-5F4D-839C-DFED67E17A8C}" presName="linNode" presStyleCnt="0"/>
      <dgm:spPr/>
    </dgm:pt>
    <dgm:pt modelId="{77F80EB9-5649-9A40-8D29-FCD36C2EDC4F}" type="pres">
      <dgm:prSet presAssocID="{D58895CF-FDE8-5F4D-839C-DFED67E17A8C}" presName="parentText" presStyleLbl="node1" presStyleIdx="1" presStyleCnt="3">
        <dgm:presLayoutVars>
          <dgm:chMax val="1"/>
          <dgm:bulletEnabled val="1"/>
        </dgm:presLayoutVars>
      </dgm:prSet>
      <dgm:spPr/>
    </dgm:pt>
    <dgm:pt modelId="{EE7F9DD2-F088-C84A-9045-4D15076955C7}" type="pres">
      <dgm:prSet presAssocID="{D58895CF-FDE8-5F4D-839C-DFED67E17A8C}" presName="descendantText" presStyleLbl="alignAccFollowNode1" presStyleIdx="1" presStyleCnt="3">
        <dgm:presLayoutVars>
          <dgm:bulletEnabled val="1"/>
        </dgm:presLayoutVars>
      </dgm:prSet>
      <dgm:spPr/>
    </dgm:pt>
    <dgm:pt modelId="{07234DA0-99D9-8846-8506-0C033513E1AA}" type="pres">
      <dgm:prSet presAssocID="{C5DCC0EF-DA0B-3B40-8403-683A05E94E84}" presName="sp" presStyleCnt="0"/>
      <dgm:spPr/>
    </dgm:pt>
    <dgm:pt modelId="{308B7E3E-82CC-D848-93B3-C107B14C0CFE}" type="pres">
      <dgm:prSet presAssocID="{60C6B166-2819-6040-9652-1C54DFE6B1B4}" presName="linNode" presStyleCnt="0"/>
      <dgm:spPr/>
    </dgm:pt>
    <dgm:pt modelId="{E3BAE583-90F4-8548-A4A2-C503F0A8B5C4}" type="pres">
      <dgm:prSet presAssocID="{60C6B166-2819-6040-9652-1C54DFE6B1B4}" presName="parentText" presStyleLbl="node1" presStyleIdx="2" presStyleCnt="3">
        <dgm:presLayoutVars>
          <dgm:chMax val="1"/>
          <dgm:bulletEnabled val="1"/>
        </dgm:presLayoutVars>
      </dgm:prSet>
      <dgm:spPr/>
    </dgm:pt>
    <dgm:pt modelId="{519DEB14-DD35-454C-AEF5-02E7B121B206}" type="pres">
      <dgm:prSet presAssocID="{60C6B166-2819-6040-9652-1C54DFE6B1B4}" presName="descendantText" presStyleLbl="alignAccFollowNode1" presStyleIdx="2" presStyleCnt="3">
        <dgm:presLayoutVars>
          <dgm:bulletEnabled val="1"/>
        </dgm:presLayoutVars>
      </dgm:prSet>
      <dgm:spPr/>
    </dgm:pt>
  </dgm:ptLst>
  <dgm:cxnLst>
    <dgm:cxn modelId="{6CBA0D03-5EBB-AB4F-8B58-7AB034752F50}" type="presOf" srcId="{332A984E-DA15-C94C-B956-D0EEE1D56FB1}" destId="{B1D72DC2-ADCA-6449-99F3-F698420B0B46}" srcOrd="0" destOrd="0" presId="urn:microsoft.com/office/officeart/2005/8/layout/vList5"/>
    <dgm:cxn modelId="{41256D0B-D5E5-164E-A794-C4EB9F1641C3}" srcId="{60C6B166-2819-6040-9652-1C54DFE6B1B4}" destId="{7C7B0EF2-9140-9C41-9229-6FC9C5DD3B72}" srcOrd="1" destOrd="0" parTransId="{3FEB617D-10D2-FD47-B677-E7700C1763C4}" sibTransId="{7C058054-78DD-4D47-B652-377BC7EACABE}"/>
    <dgm:cxn modelId="{AA9D5111-8A30-1245-9C1B-94A36E717A24}" type="presOf" srcId="{CCFB14B0-F9F8-4940-9E26-29A483EF20C0}" destId="{BA11C329-B45C-EB47-AEE8-0657F120DF13}" srcOrd="0" destOrd="1" presId="urn:microsoft.com/office/officeart/2005/8/layout/vList5"/>
    <dgm:cxn modelId="{7867AE39-89CD-7A4A-84DC-A3C793AE0417}" srcId="{332A984E-DA15-C94C-B956-D0EEE1D56FB1}" destId="{11EE7217-7736-8641-B1AB-986DEE16C5CD}" srcOrd="0" destOrd="0" parTransId="{814F32D7-163D-7E42-BB14-D9F679D19EF1}" sibTransId="{3E4D7B1C-15C0-264C-B2A2-D8887FE74ECF}"/>
    <dgm:cxn modelId="{7A895349-3DE2-1743-990B-8D20F90A2332}" type="presOf" srcId="{11EE7217-7736-8641-B1AB-986DEE16C5CD}" destId="{BE037849-2FE8-8A4C-8663-04FBA7F266AE}" srcOrd="0" destOrd="0" presId="urn:microsoft.com/office/officeart/2005/8/layout/vList5"/>
    <dgm:cxn modelId="{D3564850-1983-EB47-A43A-AE072A6C4626}" type="presOf" srcId="{FA051E82-9E0B-1D48-A44B-5FA9C7255B48}" destId="{519DEB14-DD35-454C-AEF5-02E7B121B206}" srcOrd="0" destOrd="0" presId="urn:microsoft.com/office/officeart/2005/8/layout/vList5"/>
    <dgm:cxn modelId="{76D4A550-2ED5-2E4E-9903-8001388CE6BE}" srcId="{11EE7217-7736-8641-B1AB-986DEE16C5CD}" destId="{CCFB14B0-F9F8-4940-9E26-29A483EF20C0}" srcOrd="1" destOrd="0" parTransId="{3038262C-6308-BE41-9827-37169AEF0816}" sibTransId="{2597F62C-3B22-2643-A13C-F412DCF2E7FB}"/>
    <dgm:cxn modelId="{4E44ED5A-D0E4-224D-A597-BCFBD4D443CC}" srcId="{332A984E-DA15-C94C-B956-D0EEE1D56FB1}" destId="{60C6B166-2819-6040-9652-1C54DFE6B1B4}" srcOrd="2" destOrd="0" parTransId="{2B853042-6CE9-204E-8488-2AFBFE9FB5FE}" sibTransId="{D3D354AB-B344-234E-8AD6-CFE8B1BAB356}"/>
    <dgm:cxn modelId="{59780195-D2D5-EF4D-B7D8-331297A82088}" type="presOf" srcId="{086EB1A9-3C35-924A-A5E4-34A7405F814A}" destId="{EE7F9DD2-F088-C84A-9045-4D15076955C7}" srcOrd="0" destOrd="0" presId="urn:microsoft.com/office/officeart/2005/8/layout/vList5"/>
    <dgm:cxn modelId="{C8D916B3-8B94-644F-8752-4A6DF8FB672B}" srcId="{332A984E-DA15-C94C-B956-D0EEE1D56FB1}" destId="{D58895CF-FDE8-5F4D-839C-DFED67E17A8C}" srcOrd="1" destOrd="0" parTransId="{6B76DDB5-0F24-5641-8F28-8AEBFD4D2026}" sibTransId="{C5DCC0EF-DA0B-3B40-8403-683A05E94E84}"/>
    <dgm:cxn modelId="{8B92A3BD-2B84-E74F-8B20-AAC9F609BCD7}" srcId="{11EE7217-7736-8641-B1AB-986DEE16C5CD}" destId="{0559197F-7312-C54E-93BC-A31B43183E7E}" srcOrd="0" destOrd="0" parTransId="{14E4D606-BEDE-BD4B-8BAC-72E8F33C7FD2}" sibTransId="{48708C6E-907B-084D-9672-4BE8FCCB2E8F}"/>
    <dgm:cxn modelId="{91E040C1-B455-B647-855F-8FC8DA060499}" type="presOf" srcId="{7C7B0EF2-9140-9C41-9229-6FC9C5DD3B72}" destId="{519DEB14-DD35-454C-AEF5-02E7B121B206}" srcOrd="0" destOrd="1" presId="urn:microsoft.com/office/officeart/2005/8/layout/vList5"/>
    <dgm:cxn modelId="{FEEE99D5-6F29-9545-A8FA-ECDE82CFA9B9}" type="presOf" srcId="{60C6B166-2819-6040-9652-1C54DFE6B1B4}" destId="{E3BAE583-90F4-8548-A4A2-C503F0A8B5C4}" srcOrd="0" destOrd="0" presId="urn:microsoft.com/office/officeart/2005/8/layout/vList5"/>
    <dgm:cxn modelId="{A88D2FDD-75AA-2A49-8E63-CEBFFB3B8682}" type="presOf" srcId="{0559197F-7312-C54E-93BC-A31B43183E7E}" destId="{BA11C329-B45C-EB47-AEE8-0657F120DF13}" srcOrd="0" destOrd="0" presId="urn:microsoft.com/office/officeart/2005/8/layout/vList5"/>
    <dgm:cxn modelId="{C3E4F5E2-15E9-4E48-B7F0-E640123C148B}" srcId="{60C6B166-2819-6040-9652-1C54DFE6B1B4}" destId="{FA051E82-9E0B-1D48-A44B-5FA9C7255B48}" srcOrd="0" destOrd="0" parTransId="{47A8835E-6A2C-9049-9255-15C9A36F2CB2}" sibTransId="{447463FB-2A80-1644-B68C-40A34893FE3C}"/>
    <dgm:cxn modelId="{5FA3EBE6-7A71-CC49-8F98-06943BB7D12C}" srcId="{D58895CF-FDE8-5F4D-839C-DFED67E17A8C}" destId="{086EB1A9-3C35-924A-A5E4-34A7405F814A}" srcOrd="0" destOrd="0" parTransId="{A9BA23C6-FA5C-C94F-A5C9-E7ACD9135D75}" sibTransId="{537A7477-FEC0-E546-A77F-A5B36A845B3E}"/>
    <dgm:cxn modelId="{D7BDD7F5-75FC-E94D-963A-497F4CC5F5A5}" type="presOf" srcId="{D58895CF-FDE8-5F4D-839C-DFED67E17A8C}" destId="{77F80EB9-5649-9A40-8D29-FCD36C2EDC4F}" srcOrd="0" destOrd="0" presId="urn:microsoft.com/office/officeart/2005/8/layout/vList5"/>
    <dgm:cxn modelId="{3046C437-D725-FC46-841C-DF7DCBCF7911}" type="presParOf" srcId="{B1D72DC2-ADCA-6449-99F3-F698420B0B46}" destId="{F06FF1EF-1661-864F-8431-1E20067C5A86}" srcOrd="0" destOrd="0" presId="urn:microsoft.com/office/officeart/2005/8/layout/vList5"/>
    <dgm:cxn modelId="{746E9795-D0CC-464F-86C6-319CFCD57B65}" type="presParOf" srcId="{F06FF1EF-1661-864F-8431-1E20067C5A86}" destId="{BE037849-2FE8-8A4C-8663-04FBA7F266AE}" srcOrd="0" destOrd="0" presId="urn:microsoft.com/office/officeart/2005/8/layout/vList5"/>
    <dgm:cxn modelId="{369FE438-C2D0-F845-BE64-4409C5FE5993}" type="presParOf" srcId="{F06FF1EF-1661-864F-8431-1E20067C5A86}" destId="{BA11C329-B45C-EB47-AEE8-0657F120DF13}" srcOrd="1" destOrd="0" presId="urn:microsoft.com/office/officeart/2005/8/layout/vList5"/>
    <dgm:cxn modelId="{6F74C1C6-7E02-4140-90E9-9C8F5A71B161}" type="presParOf" srcId="{B1D72DC2-ADCA-6449-99F3-F698420B0B46}" destId="{C7B6CE67-1CC7-F34B-B15D-FB1806B2EDDF}" srcOrd="1" destOrd="0" presId="urn:microsoft.com/office/officeart/2005/8/layout/vList5"/>
    <dgm:cxn modelId="{4F1F229F-6A6E-0947-B2EA-D286DD5C350A}" type="presParOf" srcId="{B1D72DC2-ADCA-6449-99F3-F698420B0B46}" destId="{F0594F5C-3D90-3B4C-95E1-369E9F99AA75}" srcOrd="2" destOrd="0" presId="urn:microsoft.com/office/officeart/2005/8/layout/vList5"/>
    <dgm:cxn modelId="{97C2DEF4-4806-314E-9A52-8BCD9CBDB844}" type="presParOf" srcId="{F0594F5C-3D90-3B4C-95E1-369E9F99AA75}" destId="{77F80EB9-5649-9A40-8D29-FCD36C2EDC4F}" srcOrd="0" destOrd="0" presId="urn:microsoft.com/office/officeart/2005/8/layout/vList5"/>
    <dgm:cxn modelId="{960DC6FF-182A-054B-8DA0-0ED06293DF52}" type="presParOf" srcId="{F0594F5C-3D90-3B4C-95E1-369E9F99AA75}" destId="{EE7F9DD2-F088-C84A-9045-4D15076955C7}" srcOrd="1" destOrd="0" presId="urn:microsoft.com/office/officeart/2005/8/layout/vList5"/>
    <dgm:cxn modelId="{7854B72A-EBA2-2B44-8232-E508851D5DA8}" type="presParOf" srcId="{B1D72DC2-ADCA-6449-99F3-F698420B0B46}" destId="{07234DA0-99D9-8846-8506-0C033513E1AA}" srcOrd="3" destOrd="0" presId="urn:microsoft.com/office/officeart/2005/8/layout/vList5"/>
    <dgm:cxn modelId="{4BA0FDF3-0238-C041-9F42-88BC54DAC40F}" type="presParOf" srcId="{B1D72DC2-ADCA-6449-99F3-F698420B0B46}" destId="{308B7E3E-82CC-D848-93B3-C107B14C0CFE}" srcOrd="4" destOrd="0" presId="urn:microsoft.com/office/officeart/2005/8/layout/vList5"/>
    <dgm:cxn modelId="{7BBA842E-447A-C148-BD33-DD6583E4EFA9}" type="presParOf" srcId="{308B7E3E-82CC-D848-93B3-C107B14C0CFE}" destId="{E3BAE583-90F4-8548-A4A2-C503F0A8B5C4}" srcOrd="0" destOrd="0" presId="urn:microsoft.com/office/officeart/2005/8/layout/vList5"/>
    <dgm:cxn modelId="{874365E9-F188-064C-BD65-67CC01AEB3B0}" type="presParOf" srcId="{308B7E3E-82CC-D848-93B3-C107B14C0CFE}" destId="{519DEB14-DD35-454C-AEF5-02E7B121B20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2A984E-DA15-C94C-B956-D0EEE1D56FB1}" type="doc">
      <dgm:prSet loTypeId="urn:microsoft.com/office/officeart/2005/8/layout/vList5" loCatId="" qsTypeId="urn:microsoft.com/office/officeart/2005/8/quickstyle/3d2" qsCatId="3D" csTypeId="urn:microsoft.com/office/officeart/2005/8/colors/accent1_2" csCatId="accent1" phldr="1"/>
      <dgm:spPr/>
      <dgm:t>
        <a:bodyPr/>
        <a:lstStyle/>
        <a:p>
          <a:endParaRPr lang="en-US"/>
        </a:p>
      </dgm:t>
    </dgm:pt>
    <dgm:pt modelId="{11EE7217-7736-8641-B1AB-986DEE16C5CD}">
      <dgm:prSet phldrT="[Text]" custT="1"/>
      <dgm:spPr/>
      <dgm:t>
        <a:bodyPr/>
        <a:lstStyle/>
        <a:p>
          <a:r>
            <a:rPr lang="en-US" sz="2800" dirty="0"/>
            <a:t>Outcome measures</a:t>
          </a:r>
        </a:p>
      </dgm:t>
    </dgm:pt>
    <dgm:pt modelId="{814F32D7-163D-7E42-BB14-D9F679D19EF1}" type="parTrans" cxnId="{7867AE39-89CD-7A4A-84DC-A3C793AE0417}">
      <dgm:prSet/>
      <dgm:spPr/>
      <dgm:t>
        <a:bodyPr/>
        <a:lstStyle/>
        <a:p>
          <a:endParaRPr lang="en-US"/>
        </a:p>
      </dgm:t>
    </dgm:pt>
    <dgm:pt modelId="{3E4D7B1C-15C0-264C-B2A2-D8887FE74ECF}" type="sibTrans" cxnId="{7867AE39-89CD-7A4A-84DC-A3C793AE0417}">
      <dgm:prSet/>
      <dgm:spPr/>
      <dgm:t>
        <a:bodyPr/>
        <a:lstStyle/>
        <a:p>
          <a:endParaRPr lang="en-US"/>
        </a:p>
      </dgm:t>
    </dgm:pt>
    <dgm:pt modelId="{D58895CF-FDE8-5F4D-839C-DFED67E17A8C}">
      <dgm:prSet phldrT="[Text]" custT="1"/>
      <dgm:spPr/>
      <dgm:t>
        <a:bodyPr/>
        <a:lstStyle/>
        <a:p>
          <a:r>
            <a:rPr lang="en-US" sz="2800" dirty="0"/>
            <a:t>Process measures</a:t>
          </a:r>
        </a:p>
      </dgm:t>
    </dgm:pt>
    <dgm:pt modelId="{6B76DDB5-0F24-5641-8F28-8AEBFD4D2026}" type="parTrans" cxnId="{C8D916B3-8B94-644F-8752-4A6DF8FB672B}">
      <dgm:prSet/>
      <dgm:spPr/>
      <dgm:t>
        <a:bodyPr/>
        <a:lstStyle/>
        <a:p>
          <a:endParaRPr lang="en-US"/>
        </a:p>
      </dgm:t>
    </dgm:pt>
    <dgm:pt modelId="{C5DCC0EF-DA0B-3B40-8403-683A05E94E84}" type="sibTrans" cxnId="{C8D916B3-8B94-644F-8752-4A6DF8FB672B}">
      <dgm:prSet/>
      <dgm:spPr/>
      <dgm:t>
        <a:bodyPr/>
        <a:lstStyle/>
        <a:p>
          <a:endParaRPr lang="en-US"/>
        </a:p>
      </dgm:t>
    </dgm:pt>
    <dgm:pt modelId="{60C6B166-2819-6040-9652-1C54DFE6B1B4}">
      <dgm:prSet phldrT="[Text]" custT="1"/>
      <dgm:spPr/>
      <dgm:t>
        <a:bodyPr/>
        <a:lstStyle/>
        <a:p>
          <a:r>
            <a:rPr lang="en-US" sz="2800" dirty="0"/>
            <a:t>Balancing measures</a:t>
          </a:r>
        </a:p>
      </dgm:t>
    </dgm:pt>
    <dgm:pt modelId="{2B853042-6CE9-204E-8488-2AFBFE9FB5FE}" type="parTrans" cxnId="{4E44ED5A-D0E4-224D-A597-BCFBD4D443CC}">
      <dgm:prSet/>
      <dgm:spPr/>
      <dgm:t>
        <a:bodyPr/>
        <a:lstStyle/>
        <a:p>
          <a:endParaRPr lang="en-US"/>
        </a:p>
      </dgm:t>
    </dgm:pt>
    <dgm:pt modelId="{D3D354AB-B344-234E-8AD6-CFE8B1BAB356}" type="sibTrans" cxnId="{4E44ED5A-D0E4-224D-A597-BCFBD4D443CC}">
      <dgm:prSet/>
      <dgm:spPr/>
      <dgm:t>
        <a:bodyPr/>
        <a:lstStyle/>
        <a:p>
          <a:endParaRPr lang="en-US"/>
        </a:p>
      </dgm:t>
    </dgm:pt>
    <dgm:pt modelId="{B1D72DC2-ADCA-6449-99F3-F698420B0B46}" type="pres">
      <dgm:prSet presAssocID="{332A984E-DA15-C94C-B956-D0EEE1D56FB1}" presName="Name0" presStyleCnt="0">
        <dgm:presLayoutVars>
          <dgm:dir/>
          <dgm:animLvl val="lvl"/>
          <dgm:resizeHandles val="exact"/>
        </dgm:presLayoutVars>
      </dgm:prSet>
      <dgm:spPr/>
    </dgm:pt>
    <dgm:pt modelId="{F06FF1EF-1661-864F-8431-1E20067C5A86}" type="pres">
      <dgm:prSet presAssocID="{11EE7217-7736-8641-B1AB-986DEE16C5CD}" presName="linNode" presStyleCnt="0"/>
      <dgm:spPr/>
    </dgm:pt>
    <dgm:pt modelId="{BE037849-2FE8-8A4C-8663-04FBA7F266AE}" type="pres">
      <dgm:prSet presAssocID="{11EE7217-7736-8641-B1AB-986DEE16C5CD}" presName="parentText" presStyleLbl="node1" presStyleIdx="0" presStyleCnt="3">
        <dgm:presLayoutVars>
          <dgm:chMax val="1"/>
          <dgm:bulletEnabled val="1"/>
        </dgm:presLayoutVars>
      </dgm:prSet>
      <dgm:spPr/>
    </dgm:pt>
    <dgm:pt modelId="{C7B6CE67-1CC7-F34B-B15D-FB1806B2EDDF}" type="pres">
      <dgm:prSet presAssocID="{3E4D7B1C-15C0-264C-B2A2-D8887FE74ECF}" presName="sp" presStyleCnt="0"/>
      <dgm:spPr/>
    </dgm:pt>
    <dgm:pt modelId="{F0594F5C-3D90-3B4C-95E1-369E9F99AA75}" type="pres">
      <dgm:prSet presAssocID="{D58895CF-FDE8-5F4D-839C-DFED67E17A8C}" presName="linNode" presStyleCnt="0"/>
      <dgm:spPr/>
    </dgm:pt>
    <dgm:pt modelId="{77F80EB9-5649-9A40-8D29-FCD36C2EDC4F}" type="pres">
      <dgm:prSet presAssocID="{D58895CF-FDE8-5F4D-839C-DFED67E17A8C}" presName="parentText" presStyleLbl="node1" presStyleIdx="1" presStyleCnt="3">
        <dgm:presLayoutVars>
          <dgm:chMax val="1"/>
          <dgm:bulletEnabled val="1"/>
        </dgm:presLayoutVars>
      </dgm:prSet>
      <dgm:spPr/>
    </dgm:pt>
    <dgm:pt modelId="{07234DA0-99D9-8846-8506-0C033513E1AA}" type="pres">
      <dgm:prSet presAssocID="{C5DCC0EF-DA0B-3B40-8403-683A05E94E84}" presName="sp" presStyleCnt="0"/>
      <dgm:spPr/>
    </dgm:pt>
    <dgm:pt modelId="{308B7E3E-82CC-D848-93B3-C107B14C0CFE}" type="pres">
      <dgm:prSet presAssocID="{60C6B166-2819-6040-9652-1C54DFE6B1B4}" presName="linNode" presStyleCnt="0"/>
      <dgm:spPr/>
    </dgm:pt>
    <dgm:pt modelId="{E3BAE583-90F4-8548-A4A2-C503F0A8B5C4}" type="pres">
      <dgm:prSet presAssocID="{60C6B166-2819-6040-9652-1C54DFE6B1B4}" presName="parentText" presStyleLbl="node1" presStyleIdx="2" presStyleCnt="3">
        <dgm:presLayoutVars>
          <dgm:chMax val="1"/>
          <dgm:bulletEnabled val="1"/>
        </dgm:presLayoutVars>
      </dgm:prSet>
      <dgm:spPr/>
    </dgm:pt>
  </dgm:ptLst>
  <dgm:cxnLst>
    <dgm:cxn modelId="{6CBA0D03-5EBB-AB4F-8B58-7AB034752F50}" type="presOf" srcId="{332A984E-DA15-C94C-B956-D0EEE1D56FB1}" destId="{B1D72DC2-ADCA-6449-99F3-F698420B0B46}" srcOrd="0" destOrd="0" presId="urn:microsoft.com/office/officeart/2005/8/layout/vList5"/>
    <dgm:cxn modelId="{7867AE39-89CD-7A4A-84DC-A3C793AE0417}" srcId="{332A984E-DA15-C94C-B956-D0EEE1D56FB1}" destId="{11EE7217-7736-8641-B1AB-986DEE16C5CD}" srcOrd="0" destOrd="0" parTransId="{814F32D7-163D-7E42-BB14-D9F679D19EF1}" sibTransId="{3E4D7B1C-15C0-264C-B2A2-D8887FE74ECF}"/>
    <dgm:cxn modelId="{7A895349-3DE2-1743-990B-8D20F90A2332}" type="presOf" srcId="{11EE7217-7736-8641-B1AB-986DEE16C5CD}" destId="{BE037849-2FE8-8A4C-8663-04FBA7F266AE}" srcOrd="0" destOrd="0" presId="urn:microsoft.com/office/officeart/2005/8/layout/vList5"/>
    <dgm:cxn modelId="{4E44ED5A-D0E4-224D-A597-BCFBD4D443CC}" srcId="{332A984E-DA15-C94C-B956-D0EEE1D56FB1}" destId="{60C6B166-2819-6040-9652-1C54DFE6B1B4}" srcOrd="2" destOrd="0" parTransId="{2B853042-6CE9-204E-8488-2AFBFE9FB5FE}" sibTransId="{D3D354AB-B344-234E-8AD6-CFE8B1BAB356}"/>
    <dgm:cxn modelId="{C8D916B3-8B94-644F-8752-4A6DF8FB672B}" srcId="{332A984E-DA15-C94C-B956-D0EEE1D56FB1}" destId="{D58895CF-FDE8-5F4D-839C-DFED67E17A8C}" srcOrd="1" destOrd="0" parTransId="{6B76DDB5-0F24-5641-8F28-8AEBFD4D2026}" sibTransId="{C5DCC0EF-DA0B-3B40-8403-683A05E94E84}"/>
    <dgm:cxn modelId="{FEEE99D5-6F29-9545-A8FA-ECDE82CFA9B9}" type="presOf" srcId="{60C6B166-2819-6040-9652-1C54DFE6B1B4}" destId="{E3BAE583-90F4-8548-A4A2-C503F0A8B5C4}" srcOrd="0" destOrd="0" presId="urn:microsoft.com/office/officeart/2005/8/layout/vList5"/>
    <dgm:cxn modelId="{D7BDD7F5-75FC-E94D-963A-497F4CC5F5A5}" type="presOf" srcId="{D58895CF-FDE8-5F4D-839C-DFED67E17A8C}" destId="{77F80EB9-5649-9A40-8D29-FCD36C2EDC4F}" srcOrd="0" destOrd="0" presId="urn:microsoft.com/office/officeart/2005/8/layout/vList5"/>
    <dgm:cxn modelId="{3046C437-D725-FC46-841C-DF7DCBCF7911}" type="presParOf" srcId="{B1D72DC2-ADCA-6449-99F3-F698420B0B46}" destId="{F06FF1EF-1661-864F-8431-1E20067C5A86}" srcOrd="0" destOrd="0" presId="urn:microsoft.com/office/officeart/2005/8/layout/vList5"/>
    <dgm:cxn modelId="{746E9795-D0CC-464F-86C6-319CFCD57B65}" type="presParOf" srcId="{F06FF1EF-1661-864F-8431-1E20067C5A86}" destId="{BE037849-2FE8-8A4C-8663-04FBA7F266AE}" srcOrd="0" destOrd="0" presId="urn:microsoft.com/office/officeart/2005/8/layout/vList5"/>
    <dgm:cxn modelId="{6F74C1C6-7E02-4140-90E9-9C8F5A71B161}" type="presParOf" srcId="{B1D72DC2-ADCA-6449-99F3-F698420B0B46}" destId="{C7B6CE67-1CC7-F34B-B15D-FB1806B2EDDF}" srcOrd="1" destOrd="0" presId="urn:microsoft.com/office/officeart/2005/8/layout/vList5"/>
    <dgm:cxn modelId="{4F1F229F-6A6E-0947-B2EA-D286DD5C350A}" type="presParOf" srcId="{B1D72DC2-ADCA-6449-99F3-F698420B0B46}" destId="{F0594F5C-3D90-3B4C-95E1-369E9F99AA75}" srcOrd="2" destOrd="0" presId="urn:microsoft.com/office/officeart/2005/8/layout/vList5"/>
    <dgm:cxn modelId="{97C2DEF4-4806-314E-9A52-8BCD9CBDB844}" type="presParOf" srcId="{F0594F5C-3D90-3B4C-95E1-369E9F99AA75}" destId="{77F80EB9-5649-9A40-8D29-FCD36C2EDC4F}" srcOrd="0" destOrd="0" presId="urn:microsoft.com/office/officeart/2005/8/layout/vList5"/>
    <dgm:cxn modelId="{7854B72A-EBA2-2B44-8232-E508851D5DA8}" type="presParOf" srcId="{B1D72DC2-ADCA-6449-99F3-F698420B0B46}" destId="{07234DA0-99D9-8846-8506-0C033513E1AA}" srcOrd="3" destOrd="0" presId="urn:microsoft.com/office/officeart/2005/8/layout/vList5"/>
    <dgm:cxn modelId="{4BA0FDF3-0238-C041-9F42-88BC54DAC40F}" type="presParOf" srcId="{B1D72DC2-ADCA-6449-99F3-F698420B0B46}" destId="{308B7E3E-82CC-D848-93B3-C107B14C0CFE}" srcOrd="4" destOrd="0" presId="urn:microsoft.com/office/officeart/2005/8/layout/vList5"/>
    <dgm:cxn modelId="{7BBA842E-447A-C148-BD33-DD6583E4EFA9}" type="presParOf" srcId="{308B7E3E-82CC-D848-93B3-C107B14C0CFE}" destId="{E3BAE583-90F4-8548-A4A2-C503F0A8B5C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2A984E-DA15-C94C-B956-D0EEE1D56FB1}" type="doc">
      <dgm:prSet loTypeId="urn:microsoft.com/office/officeart/2005/8/layout/vList5" loCatId="" qsTypeId="urn:microsoft.com/office/officeart/2005/8/quickstyle/3d2" qsCatId="3D" csTypeId="urn:microsoft.com/office/officeart/2005/8/colors/accent1_2" csCatId="accent1" phldr="1"/>
      <dgm:spPr/>
      <dgm:t>
        <a:bodyPr/>
        <a:lstStyle/>
        <a:p>
          <a:endParaRPr lang="en-US"/>
        </a:p>
      </dgm:t>
    </dgm:pt>
    <dgm:pt modelId="{11EE7217-7736-8641-B1AB-986DEE16C5CD}">
      <dgm:prSet phldrT="[Text]" custT="1"/>
      <dgm:spPr/>
      <dgm:t>
        <a:bodyPr/>
        <a:lstStyle/>
        <a:p>
          <a:r>
            <a:rPr lang="en-US" sz="2800" dirty="0"/>
            <a:t>Outcome measures</a:t>
          </a:r>
        </a:p>
      </dgm:t>
    </dgm:pt>
    <dgm:pt modelId="{814F32D7-163D-7E42-BB14-D9F679D19EF1}" type="parTrans" cxnId="{7867AE39-89CD-7A4A-84DC-A3C793AE0417}">
      <dgm:prSet/>
      <dgm:spPr/>
      <dgm:t>
        <a:bodyPr/>
        <a:lstStyle/>
        <a:p>
          <a:endParaRPr lang="en-US"/>
        </a:p>
      </dgm:t>
    </dgm:pt>
    <dgm:pt modelId="{3E4D7B1C-15C0-264C-B2A2-D8887FE74ECF}" type="sibTrans" cxnId="{7867AE39-89CD-7A4A-84DC-A3C793AE0417}">
      <dgm:prSet/>
      <dgm:spPr/>
      <dgm:t>
        <a:bodyPr/>
        <a:lstStyle/>
        <a:p>
          <a:endParaRPr lang="en-US"/>
        </a:p>
      </dgm:t>
    </dgm:pt>
    <dgm:pt modelId="{D58895CF-FDE8-5F4D-839C-DFED67E17A8C}">
      <dgm:prSet phldrT="[Text]" custT="1"/>
      <dgm:spPr/>
      <dgm:t>
        <a:bodyPr/>
        <a:lstStyle/>
        <a:p>
          <a:r>
            <a:rPr lang="en-US" sz="2800" dirty="0"/>
            <a:t>Process measures</a:t>
          </a:r>
        </a:p>
      </dgm:t>
    </dgm:pt>
    <dgm:pt modelId="{6B76DDB5-0F24-5641-8F28-8AEBFD4D2026}" type="parTrans" cxnId="{C8D916B3-8B94-644F-8752-4A6DF8FB672B}">
      <dgm:prSet/>
      <dgm:spPr/>
      <dgm:t>
        <a:bodyPr/>
        <a:lstStyle/>
        <a:p>
          <a:endParaRPr lang="en-US"/>
        </a:p>
      </dgm:t>
    </dgm:pt>
    <dgm:pt modelId="{C5DCC0EF-DA0B-3B40-8403-683A05E94E84}" type="sibTrans" cxnId="{C8D916B3-8B94-644F-8752-4A6DF8FB672B}">
      <dgm:prSet/>
      <dgm:spPr/>
      <dgm:t>
        <a:bodyPr/>
        <a:lstStyle/>
        <a:p>
          <a:endParaRPr lang="en-US"/>
        </a:p>
      </dgm:t>
    </dgm:pt>
    <dgm:pt modelId="{60C6B166-2819-6040-9652-1C54DFE6B1B4}">
      <dgm:prSet phldrT="[Text]" custT="1"/>
      <dgm:spPr/>
      <dgm:t>
        <a:bodyPr/>
        <a:lstStyle/>
        <a:p>
          <a:r>
            <a:rPr lang="en-US" sz="2800" dirty="0"/>
            <a:t>Balancing measures</a:t>
          </a:r>
        </a:p>
      </dgm:t>
    </dgm:pt>
    <dgm:pt modelId="{2B853042-6CE9-204E-8488-2AFBFE9FB5FE}" type="parTrans" cxnId="{4E44ED5A-D0E4-224D-A597-BCFBD4D443CC}">
      <dgm:prSet/>
      <dgm:spPr/>
      <dgm:t>
        <a:bodyPr/>
        <a:lstStyle/>
        <a:p>
          <a:endParaRPr lang="en-US"/>
        </a:p>
      </dgm:t>
    </dgm:pt>
    <dgm:pt modelId="{D3D354AB-B344-234E-8AD6-CFE8B1BAB356}" type="sibTrans" cxnId="{4E44ED5A-D0E4-224D-A597-BCFBD4D443CC}">
      <dgm:prSet/>
      <dgm:spPr/>
      <dgm:t>
        <a:bodyPr/>
        <a:lstStyle/>
        <a:p>
          <a:endParaRPr lang="en-US"/>
        </a:p>
      </dgm:t>
    </dgm:pt>
    <dgm:pt modelId="{B1D72DC2-ADCA-6449-99F3-F698420B0B46}" type="pres">
      <dgm:prSet presAssocID="{332A984E-DA15-C94C-B956-D0EEE1D56FB1}" presName="Name0" presStyleCnt="0">
        <dgm:presLayoutVars>
          <dgm:dir/>
          <dgm:animLvl val="lvl"/>
          <dgm:resizeHandles val="exact"/>
        </dgm:presLayoutVars>
      </dgm:prSet>
      <dgm:spPr/>
    </dgm:pt>
    <dgm:pt modelId="{F06FF1EF-1661-864F-8431-1E20067C5A86}" type="pres">
      <dgm:prSet presAssocID="{11EE7217-7736-8641-B1AB-986DEE16C5CD}" presName="linNode" presStyleCnt="0"/>
      <dgm:spPr/>
    </dgm:pt>
    <dgm:pt modelId="{BE037849-2FE8-8A4C-8663-04FBA7F266AE}" type="pres">
      <dgm:prSet presAssocID="{11EE7217-7736-8641-B1AB-986DEE16C5CD}" presName="parentText" presStyleLbl="node1" presStyleIdx="0" presStyleCnt="3">
        <dgm:presLayoutVars>
          <dgm:chMax val="1"/>
          <dgm:bulletEnabled val="1"/>
        </dgm:presLayoutVars>
      </dgm:prSet>
      <dgm:spPr/>
    </dgm:pt>
    <dgm:pt modelId="{C7B6CE67-1CC7-F34B-B15D-FB1806B2EDDF}" type="pres">
      <dgm:prSet presAssocID="{3E4D7B1C-15C0-264C-B2A2-D8887FE74ECF}" presName="sp" presStyleCnt="0"/>
      <dgm:spPr/>
    </dgm:pt>
    <dgm:pt modelId="{F0594F5C-3D90-3B4C-95E1-369E9F99AA75}" type="pres">
      <dgm:prSet presAssocID="{D58895CF-FDE8-5F4D-839C-DFED67E17A8C}" presName="linNode" presStyleCnt="0"/>
      <dgm:spPr/>
    </dgm:pt>
    <dgm:pt modelId="{77F80EB9-5649-9A40-8D29-FCD36C2EDC4F}" type="pres">
      <dgm:prSet presAssocID="{D58895CF-FDE8-5F4D-839C-DFED67E17A8C}" presName="parentText" presStyleLbl="node1" presStyleIdx="1" presStyleCnt="3">
        <dgm:presLayoutVars>
          <dgm:chMax val="1"/>
          <dgm:bulletEnabled val="1"/>
        </dgm:presLayoutVars>
      </dgm:prSet>
      <dgm:spPr/>
    </dgm:pt>
    <dgm:pt modelId="{07234DA0-99D9-8846-8506-0C033513E1AA}" type="pres">
      <dgm:prSet presAssocID="{C5DCC0EF-DA0B-3B40-8403-683A05E94E84}" presName="sp" presStyleCnt="0"/>
      <dgm:spPr/>
    </dgm:pt>
    <dgm:pt modelId="{308B7E3E-82CC-D848-93B3-C107B14C0CFE}" type="pres">
      <dgm:prSet presAssocID="{60C6B166-2819-6040-9652-1C54DFE6B1B4}" presName="linNode" presStyleCnt="0"/>
      <dgm:spPr/>
    </dgm:pt>
    <dgm:pt modelId="{E3BAE583-90F4-8548-A4A2-C503F0A8B5C4}" type="pres">
      <dgm:prSet presAssocID="{60C6B166-2819-6040-9652-1C54DFE6B1B4}" presName="parentText" presStyleLbl="node1" presStyleIdx="2" presStyleCnt="3">
        <dgm:presLayoutVars>
          <dgm:chMax val="1"/>
          <dgm:bulletEnabled val="1"/>
        </dgm:presLayoutVars>
      </dgm:prSet>
      <dgm:spPr/>
    </dgm:pt>
  </dgm:ptLst>
  <dgm:cxnLst>
    <dgm:cxn modelId="{6CBA0D03-5EBB-AB4F-8B58-7AB034752F50}" type="presOf" srcId="{332A984E-DA15-C94C-B956-D0EEE1D56FB1}" destId="{B1D72DC2-ADCA-6449-99F3-F698420B0B46}" srcOrd="0" destOrd="0" presId="urn:microsoft.com/office/officeart/2005/8/layout/vList5"/>
    <dgm:cxn modelId="{7867AE39-89CD-7A4A-84DC-A3C793AE0417}" srcId="{332A984E-DA15-C94C-B956-D0EEE1D56FB1}" destId="{11EE7217-7736-8641-B1AB-986DEE16C5CD}" srcOrd="0" destOrd="0" parTransId="{814F32D7-163D-7E42-BB14-D9F679D19EF1}" sibTransId="{3E4D7B1C-15C0-264C-B2A2-D8887FE74ECF}"/>
    <dgm:cxn modelId="{7A895349-3DE2-1743-990B-8D20F90A2332}" type="presOf" srcId="{11EE7217-7736-8641-B1AB-986DEE16C5CD}" destId="{BE037849-2FE8-8A4C-8663-04FBA7F266AE}" srcOrd="0" destOrd="0" presId="urn:microsoft.com/office/officeart/2005/8/layout/vList5"/>
    <dgm:cxn modelId="{4E44ED5A-D0E4-224D-A597-BCFBD4D443CC}" srcId="{332A984E-DA15-C94C-B956-D0EEE1D56FB1}" destId="{60C6B166-2819-6040-9652-1C54DFE6B1B4}" srcOrd="2" destOrd="0" parTransId="{2B853042-6CE9-204E-8488-2AFBFE9FB5FE}" sibTransId="{D3D354AB-B344-234E-8AD6-CFE8B1BAB356}"/>
    <dgm:cxn modelId="{C8D916B3-8B94-644F-8752-4A6DF8FB672B}" srcId="{332A984E-DA15-C94C-B956-D0EEE1D56FB1}" destId="{D58895CF-FDE8-5F4D-839C-DFED67E17A8C}" srcOrd="1" destOrd="0" parTransId="{6B76DDB5-0F24-5641-8F28-8AEBFD4D2026}" sibTransId="{C5DCC0EF-DA0B-3B40-8403-683A05E94E84}"/>
    <dgm:cxn modelId="{FEEE99D5-6F29-9545-A8FA-ECDE82CFA9B9}" type="presOf" srcId="{60C6B166-2819-6040-9652-1C54DFE6B1B4}" destId="{E3BAE583-90F4-8548-A4A2-C503F0A8B5C4}" srcOrd="0" destOrd="0" presId="urn:microsoft.com/office/officeart/2005/8/layout/vList5"/>
    <dgm:cxn modelId="{D7BDD7F5-75FC-E94D-963A-497F4CC5F5A5}" type="presOf" srcId="{D58895CF-FDE8-5F4D-839C-DFED67E17A8C}" destId="{77F80EB9-5649-9A40-8D29-FCD36C2EDC4F}" srcOrd="0" destOrd="0" presId="urn:microsoft.com/office/officeart/2005/8/layout/vList5"/>
    <dgm:cxn modelId="{3046C437-D725-FC46-841C-DF7DCBCF7911}" type="presParOf" srcId="{B1D72DC2-ADCA-6449-99F3-F698420B0B46}" destId="{F06FF1EF-1661-864F-8431-1E20067C5A86}" srcOrd="0" destOrd="0" presId="urn:microsoft.com/office/officeart/2005/8/layout/vList5"/>
    <dgm:cxn modelId="{746E9795-D0CC-464F-86C6-319CFCD57B65}" type="presParOf" srcId="{F06FF1EF-1661-864F-8431-1E20067C5A86}" destId="{BE037849-2FE8-8A4C-8663-04FBA7F266AE}" srcOrd="0" destOrd="0" presId="urn:microsoft.com/office/officeart/2005/8/layout/vList5"/>
    <dgm:cxn modelId="{6F74C1C6-7E02-4140-90E9-9C8F5A71B161}" type="presParOf" srcId="{B1D72DC2-ADCA-6449-99F3-F698420B0B46}" destId="{C7B6CE67-1CC7-F34B-B15D-FB1806B2EDDF}" srcOrd="1" destOrd="0" presId="urn:microsoft.com/office/officeart/2005/8/layout/vList5"/>
    <dgm:cxn modelId="{4F1F229F-6A6E-0947-B2EA-D286DD5C350A}" type="presParOf" srcId="{B1D72DC2-ADCA-6449-99F3-F698420B0B46}" destId="{F0594F5C-3D90-3B4C-95E1-369E9F99AA75}" srcOrd="2" destOrd="0" presId="urn:microsoft.com/office/officeart/2005/8/layout/vList5"/>
    <dgm:cxn modelId="{97C2DEF4-4806-314E-9A52-8BCD9CBDB844}" type="presParOf" srcId="{F0594F5C-3D90-3B4C-95E1-369E9F99AA75}" destId="{77F80EB9-5649-9A40-8D29-FCD36C2EDC4F}" srcOrd="0" destOrd="0" presId="urn:microsoft.com/office/officeart/2005/8/layout/vList5"/>
    <dgm:cxn modelId="{7854B72A-EBA2-2B44-8232-E508851D5DA8}" type="presParOf" srcId="{B1D72DC2-ADCA-6449-99F3-F698420B0B46}" destId="{07234DA0-99D9-8846-8506-0C033513E1AA}" srcOrd="3" destOrd="0" presId="urn:microsoft.com/office/officeart/2005/8/layout/vList5"/>
    <dgm:cxn modelId="{4BA0FDF3-0238-C041-9F42-88BC54DAC40F}" type="presParOf" srcId="{B1D72DC2-ADCA-6449-99F3-F698420B0B46}" destId="{308B7E3E-82CC-D848-93B3-C107B14C0CFE}" srcOrd="4" destOrd="0" presId="urn:microsoft.com/office/officeart/2005/8/layout/vList5"/>
    <dgm:cxn modelId="{7BBA842E-447A-C148-BD33-DD6583E4EFA9}" type="presParOf" srcId="{308B7E3E-82CC-D848-93B3-C107B14C0CFE}" destId="{E3BAE583-90F4-8548-A4A2-C503F0A8B5C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2A984E-DA15-C94C-B956-D0EEE1D56FB1}" type="doc">
      <dgm:prSet loTypeId="urn:microsoft.com/office/officeart/2005/8/layout/vList5" loCatId="" qsTypeId="urn:microsoft.com/office/officeart/2005/8/quickstyle/3d2" qsCatId="3D" csTypeId="urn:microsoft.com/office/officeart/2005/8/colors/accent1_2" csCatId="accent1" phldr="1"/>
      <dgm:spPr/>
      <dgm:t>
        <a:bodyPr/>
        <a:lstStyle/>
        <a:p>
          <a:endParaRPr lang="en-US"/>
        </a:p>
      </dgm:t>
    </dgm:pt>
    <dgm:pt modelId="{11EE7217-7736-8641-B1AB-986DEE16C5CD}">
      <dgm:prSet phldrT="[Text]" custT="1"/>
      <dgm:spPr/>
      <dgm:t>
        <a:bodyPr/>
        <a:lstStyle/>
        <a:p>
          <a:r>
            <a:rPr lang="en-US" sz="2800" dirty="0"/>
            <a:t>Outcome measures</a:t>
          </a:r>
        </a:p>
      </dgm:t>
    </dgm:pt>
    <dgm:pt modelId="{814F32D7-163D-7E42-BB14-D9F679D19EF1}" type="parTrans" cxnId="{7867AE39-89CD-7A4A-84DC-A3C793AE0417}">
      <dgm:prSet/>
      <dgm:spPr/>
      <dgm:t>
        <a:bodyPr/>
        <a:lstStyle/>
        <a:p>
          <a:endParaRPr lang="en-US"/>
        </a:p>
      </dgm:t>
    </dgm:pt>
    <dgm:pt modelId="{3E4D7B1C-15C0-264C-B2A2-D8887FE74ECF}" type="sibTrans" cxnId="{7867AE39-89CD-7A4A-84DC-A3C793AE0417}">
      <dgm:prSet/>
      <dgm:spPr/>
      <dgm:t>
        <a:bodyPr/>
        <a:lstStyle/>
        <a:p>
          <a:endParaRPr lang="en-US"/>
        </a:p>
      </dgm:t>
    </dgm:pt>
    <dgm:pt modelId="{D58895CF-FDE8-5F4D-839C-DFED67E17A8C}">
      <dgm:prSet phldrT="[Text]" custT="1"/>
      <dgm:spPr/>
      <dgm:t>
        <a:bodyPr/>
        <a:lstStyle/>
        <a:p>
          <a:r>
            <a:rPr lang="en-US" sz="2800" dirty="0"/>
            <a:t>Process measures</a:t>
          </a:r>
        </a:p>
      </dgm:t>
    </dgm:pt>
    <dgm:pt modelId="{6B76DDB5-0F24-5641-8F28-8AEBFD4D2026}" type="parTrans" cxnId="{C8D916B3-8B94-644F-8752-4A6DF8FB672B}">
      <dgm:prSet/>
      <dgm:spPr/>
      <dgm:t>
        <a:bodyPr/>
        <a:lstStyle/>
        <a:p>
          <a:endParaRPr lang="en-US"/>
        </a:p>
      </dgm:t>
    </dgm:pt>
    <dgm:pt modelId="{C5DCC0EF-DA0B-3B40-8403-683A05E94E84}" type="sibTrans" cxnId="{C8D916B3-8B94-644F-8752-4A6DF8FB672B}">
      <dgm:prSet/>
      <dgm:spPr/>
      <dgm:t>
        <a:bodyPr/>
        <a:lstStyle/>
        <a:p>
          <a:endParaRPr lang="en-US"/>
        </a:p>
      </dgm:t>
    </dgm:pt>
    <dgm:pt modelId="{60C6B166-2819-6040-9652-1C54DFE6B1B4}">
      <dgm:prSet phldrT="[Text]" custT="1"/>
      <dgm:spPr/>
      <dgm:t>
        <a:bodyPr/>
        <a:lstStyle/>
        <a:p>
          <a:r>
            <a:rPr lang="en-US" sz="2800" dirty="0"/>
            <a:t>Balancing measures</a:t>
          </a:r>
        </a:p>
      </dgm:t>
    </dgm:pt>
    <dgm:pt modelId="{2B853042-6CE9-204E-8488-2AFBFE9FB5FE}" type="parTrans" cxnId="{4E44ED5A-D0E4-224D-A597-BCFBD4D443CC}">
      <dgm:prSet/>
      <dgm:spPr/>
      <dgm:t>
        <a:bodyPr/>
        <a:lstStyle/>
        <a:p>
          <a:endParaRPr lang="en-US"/>
        </a:p>
      </dgm:t>
    </dgm:pt>
    <dgm:pt modelId="{D3D354AB-B344-234E-8AD6-CFE8B1BAB356}" type="sibTrans" cxnId="{4E44ED5A-D0E4-224D-A597-BCFBD4D443CC}">
      <dgm:prSet/>
      <dgm:spPr/>
      <dgm:t>
        <a:bodyPr/>
        <a:lstStyle/>
        <a:p>
          <a:endParaRPr lang="en-US"/>
        </a:p>
      </dgm:t>
    </dgm:pt>
    <dgm:pt modelId="{B1D72DC2-ADCA-6449-99F3-F698420B0B46}" type="pres">
      <dgm:prSet presAssocID="{332A984E-DA15-C94C-B956-D0EEE1D56FB1}" presName="Name0" presStyleCnt="0">
        <dgm:presLayoutVars>
          <dgm:dir/>
          <dgm:animLvl val="lvl"/>
          <dgm:resizeHandles val="exact"/>
        </dgm:presLayoutVars>
      </dgm:prSet>
      <dgm:spPr/>
    </dgm:pt>
    <dgm:pt modelId="{F06FF1EF-1661-864F-8431-1E20067C5A86}" type="pres">
      <dgm:prSet presAssocID="{11EE7217-7736-8641-B1AB-986DEE16C5CD}" presName="linNode" presStyleCnt="0"/>
      <dgm:spPr/>
    </dgm:pt>
    <dgm:pt modelId="{BE037849-2FE8-8A4C-8663-04FBA7F266AE}" type="pres">
      <dgm:prSet presAssocID="{11EE7217-7736-8641-B1AB-986DEE16C5CD}" presName="parentText" presStyleLbl="node1" presStyleIdx="0" presStyleCnt="3">
        <dgm:presLayoutVars>
          <dgm:chMax val="1"/>
          <dgm:bulletEnabled val="1"/>
        </dgm:presLayoutVars>
      </dgm:prSet>
      <dgm:spPr/>
    </dgm:pt>
    <dgm:pt modelId="{C7B6CE67-1CC7-F34B-B15D-FB1806B2EDDF}" type="pres">
      <dgm:prSet presAssocID="{3E4D7B1C-15C0-264C-B2A2-D8887FE74ECF}" presName="sp" presStyleCnt="0"/>
      <dgm:spPr/>
    </dgm:pt>
    <dgm:pt modelId="{F0594F5C-3D90-3B4C-95E1-369E9F99AA75}" type="pres">
      <dgm:prSet presAssocID="{D58895CF-FDE8-5F4D-839C-DFED67E17A8C}" presName="linNode" presStyleCnt="0"/>
      <dgm:spPr/>
    </dgm:pt>
    <dgm:pt modelId="{77F80EB9-5649-9A40-8D29-FCD36C2EDC4F}" type="pres">
      <dgm:prSet presAssocID="{D58895CF-FDE8-5F4D-839C-DFED67E17A8C}" presName="parentText" presStyleLbl="node1" presStyleIdx="1" presStyleCnt="3">
        <dgm:presLayoutVars>
          <dgm:chMax val="1"/>
          <dgm:bulletEnabled val="1"/>
        </dgm:presLayoutVars>
      </dgm:prSet>
      <dgm:spPr/>
    </dgm:pt>
    <dgm:pt modelId="{07234DA0-99D9-8846-8506-0C033513E1AA}" type="pres">
      <dgm:prSet presAssocID="{C5DCC0EF-DA0B-3B40-8403-683A05E94E84}" presName="sp" presStyleCnt="0"/>
      <dgm:spPr/>
    </dgm:pt>
    <dgm:pt modelId="{308B7E3E-82CC-D848-93B3-C107B14C0CFE}" type="pres">
      <dgm:prSet presAssocID="{60C6B166-2819-6040-9652-1C54DFE6B1B4}" presName="linNode" presStyleCnt="0"/>
      <dgm:spPr/>
    </dgm:pt>
    <dgm:pt modelId="{E3BAE583-90F4-8548-A4A2-C503F0A8B5C4}" type="pres">
      <dgm:prSet presAssocID="{60C6B166-2819-6040-9652-1C54DFE6B1B4}" presName="parentText" presStyleLbl="node1" presStyleIdx="2" presStyleCnt="3">
        <dgm:presLayoutVars>
          <dgm:chMax val="1"/>
          <dgm:bulletEnabled val="1"/>
        </dgm:presLayoutVars>
      </dgm:prSet>
      <dgm:spPr/>
    </dgm:pt>
  </dgm:ptLst>
  <dgm:cxnLst>
    <dgm:cxn modelId="{6CBA0D03-5EBB-AB4F-8B58-7AB034752F50}" type="presOf" srcId="{332A984E-DA15-C94C-B956-D0EEE1D56FB1}" destId="{B1D72DC2-ADCA-6449-99F3-F698420B0B46}" srcOrd="0" destOrd="0" presId="urn:microsoft.com/office/officeart/2005/8/layout/vList5"/>
    <dgm:cxn modelId="{7867AE39-89CD-7A4A-84DC-A3C793AE0417}" srcId="{332A984E-DA15-C94C-B956-D0EEE1D56FB1}" destId="{11EE7217-7736-8641-B1AB-986DEE16C5CD}" srcOrd="0" destOrd="0" parTransId="{814F32D7-163D-7E42-BB14-D9F679D19EF1}" sibTransId="{3E4D7B1C-15C0-264C-B2A2-D8887FE74ECF}"/>
    <dgm:cxn modelId="{7A895349-3DE2-1743-990B-8D20F90A2332}" type="presOf" srcId="{11EE7217-7736-8641-B1AB-986DEE16C5CD}" destId="{BE037849-2FE8-8A4C-8663-04FBA7F266AE}" srcOrd="0" destOrd="0" presId="urn:microsoft.com/office/officeart/2005/8/layout/vList5"/>
    <dgm:cxn modelId="{4E44ED5A-D0E4-224D-A597-BCFBD4D443CC}" srcId="{332A984E-DA15-C94C-B956-D0EEE1D56FB1}" destId="{60C6B166-2819-6040-9652-1C54DFE6B1B4}" srcOrd="2" destOrd="0" parTransId="{2B853042-6CE9-204E-8488-2AFBFE9FB5FE}" sibTransId="{D3D354AB-B344-234E-8AD6-CFE8B1BAB356}"/>
    <dgm:cxn modelId="{C8D916B3-8B94-644F-8752-4A6DF8FB672B}" srcId="{332A984E-DA15-C94C-B956-D0EEE1D56FB1}" destId="{D58895CF-FDE8-5F4D-839C-DFED67E17A8C}" srcOrd="1" destOrd="0" parTransId="{6B76DDB5-0F24-5641-8F28-8AEBFD4D2026}" sibTransId="{C5DCC0EF-DA0B-3B40-8403-683A05E94E84}"/>
    <dgm:cxn modelId="{FEEE99D5-6F29-9545-A8FA-ECDE82CFA9B9}" type="presOf" srcId="{60C6B166-2819-6040-9652-1C54DFE6B1B4}" destId="{E3BAE583-90F4-8548-A4A2-C503F0A8B5C4}" srcOrd="0" destOrd="0" presId="urn:microsoft.com/office/officeart/2005/8/layout/vList5"/>
    <dgm:cxn modelId="{D7BDD7F5-75FC-E94D-963A-497F4CC5F5A5}" type="presOf" srcId="{D58895CF-FDE8-5F4D-839C-DFED67E17A8C}" destId="{77F80EB9-5649-9A40-8D29-FCD36C2EDC4F}" srcOrd="0" destOrd="0" presId="urn:microsoft.com/office/officeart/2005/8/layout/vList5"/>
    <dgm:cxn modelId="{3046C437-D725-FC46-841C-DF7DCBCF7911}" type="presParOf" srcId="{B1D72DC2-ADCA-6449-99F3-F698420B0B46}" destId="{F06FF1EF-1661-864F-8431-1E20067C5A86}" srcOrd="0" destOrd="0" presId="urn:microsoft.com/office/officeart/2005/8/layout/vList5"/>
    <dgm:cxn modelId="{746E9795-D0CC-464F-86C6-319CFCD57B65}" type="presParOf" srcId="{F06FF1EF-1661-864F-8431-1E20067C5A86}" destId="{BE037849-2FE8-8A4C-8663-04FBA7F266AE}" srcOrd="0" destOrd="0" presId="urn:microsoft.com/office/officeart/2005/8/layout/vList5"/>
    <dgm:cxn modelId="{6F74C1C6-7E02-4140-90E9-9C8F5A71B161}" type="presParOf" srcId="{B1D72DC2-ADCA-6449-99F3-F698420B0B46}" destId="{C7B6CE67-1CC7-F34B-B15D-FB1806B2EDDF}" srcOrd="1" destOrd="0" presId="urn:microsoft.com/office/officeart/2005/8/layout/vList5"/>
    <dgm:cxn modelId="{4F1F229F-6A6E-0947-B2EA-D286DD5C350A}" type="presParOf" srcId="{B1D72DC2-ADCA-6449-99F3-F698420B0B46}" destId="{F0594F5C-3D90-3B4C-95E1-369E9F99AA75}" srcOrd="2" destOrd="0" presId="urn:microsoft.com/office/officeart/2005/8/layout/vList5"/>
    <dgm:cxn modelId="{97C2DEF4-4806-314E-9A52-8BCD9CBDB844}" type="presParOf" srcId="{F0594F5C-3D90-3B4C-95E1-369E9F99AA75}" destId="{77F80EB9-5649-9A40-8D29-FCD36C2EDC4F}" srcOrd="0" destOrd="0" presId="urn:microsoft.com/office/officeart/2005/8/layout/vList5"/>
    <dgm:cxn modelId="{7854B72A-EBA2-2B44-8232-E508851D5DA8}" type="presParOf" srcId="{B1D72DC2-ADCA-6449-99F3-F698420B0B46}" destId="{07234DA0-99D9-8846-8506-0C033513E1AA}" srcOrd="3" destOrd="0" presId="urn:microsoft.com/office/officeart/2005/8/layout/vList5"/>
    <dgm:cxn modelId="{4BA0FDF3-0238-C041-9F42-88BC54DAC40F}" type="presParOf" srcId="{B1D72DC2-ADCA-6449-99F3-F698420B0B46}" destId="{308B7E3E-82CC-D848-93B3-C107B14C0CFE}" srcOrd="4" destOrd="0" presId="urn:microsoft.com/office/officeart/2005/8/layout/vList5"/>
    <dgm:cxn modelId="{7BBA842E-447A-C148-BD33-DD6583E4EFA9}" type="presParOf" srcId="{308B7E3E-82CC-D848-93B3-C107B14C0CFE}" destId="{E3BAE583-90F4-8548-A4A2-C503F0A8B5C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2A984E-DA15-C94C-B956-D0EEE1D56FB1}" type="doc">
      <dgm:prSet loTypeId="urn:microsoft.com/office/officeart/2005/8/layout/vList5" loCatId="" qsTypeId="urn:microsoft.com/office/officeart/2005/8/quickstyle/3d2" qsCatId="3D" csTypeId="urn:microsoft.com/office/officeart/2005/8/colors/accent1_2" csCatId="accent1" phldr="1"/>
      <dgm:spPr/>
      <dgm:t>
        <a:bodyPr/>
        <a:lstStyle/>
        <a:p>
          <a:endParaRPr lang="en-US"/>
        </a:p>
      </dgm:t>
    </dgm:pt>
    <dgm:pt modelId="{11EE7217-7736-8641-B1AB-986DEE16C5CD}">
      <dgm:prSet phldrT="[Text]" custT="1"/>
      <dgm:spPr/>
      <dgm:t>
        <a:bodyPr/>
        <a:lstStyle/>
        <a:p>
          <a:r>
            <a:rPr lang="en-US" sz="2800" dirty="0"/>
            <a:t>Outcome measures</a:t>
          </a:r>
        </a:p>
      </dgm:t>
    </dgm:pt>
    <dgm:pt modelId="{814F32D7-163D-7E42-BB14-D9F679D19EF1}" type="parTrans" cxnId="{7867AE39-89CD-7A4A-84DC-A3C793AE0417}">
      <dgm:prSet/>
      <dgm:spPr/>
      <dgm:t>
        <a:bodyPr/>
        <a:lstStyle/>
        <a:p>
          <a:endParaRPr lang="en-US"/>
        </a:p>
      </dgm:t>
    </dgm:pt>
    <dgm:pt modelId="{3E4D7B1C-15C0-264C-B2A2-D8887FE74ECF}" type="sibTrans" cxnId="{7867AE39-89CD-7A4A-84DC-A3C793AE0417}">
      <dgm:prSet/>
      <dgm:spPr/>
      <dgm:t>
        <a:bodyPr/>
        <a:lstStyle/>
        <a:p>
          <a:endParaRPr lang="en-US"/>
        </a:p>
      </dgm:t>
    </dgm:pt>
    <dgm:pt modelId="{D58895CF-FDE8-5F4D-839C-DFED67E17A8C}">
      <dgm:prSet phldrT="[Text]" custT="1"/>
      <dgm:spPr/>
      <dgm:t>
        <a:bodyPr/>
        <a:lstStyle/>
        <a:p>
          <a:r>
            <a:rPr lang="en-US" sz="2800" dirty="0"/>
            <a:t>Process measures</a:t>
          </a:r>
        </a:p>
      </dgm:t>
    </dgm:pt>
    <dgm:pt modelId="{6B76DDB5-0F24-5641-8F28-8AEBFD4D2026}" type="parTrans" cxnId="{C8D916B3-8B94-644F-8752-4A6DF8FB672B}">
      <dgm:prSet/>
      <dgm:spPr/>
      <dgm:t>
        <a:bodyPr/>
        <a:lstStyle/>
        <a:p>
          <a:endParaRPr lang="en-US"/>
        </a:p>
      </dgm:t>
    </dgm:pt>
    <dgm:pt modelId="{C5DCC0EF-DA0B-3B40-8403-683A05E94E84}" type="sibTrans" cxnId="{C8D916B3-8B94-644F-8752-4A6DF8FB672B}">
      <dgm:prSet/>
      <dgm:spPr/>
      <dgm:t>
        <a:bodyPr/>
        <a:lstStyle/>
        <a:p>
          <a:endParaRPr lang="en-US"/>
        </a:p>
      </dgm:t>
    </dgm:pt>
    <dgm:pt modelId="{60C6B166-2819-6040-9652-1C54DFE6B1B4}">
      <dgm:prSet phldrT="[Text]" custT="1"/>
      <dgm:spPr/>
      <dgm:t>
        <a:bodyPr/>
        <a:lstStyle/>
        <a:p>
          <a:r>
            <a:rPr lang="en-US" sz="2800" dirty="0"/>
            <a:t>Balancing measures</a:t>
          </a:r>
        </a:p>
      </dgm:t>
    </dgm:pt>
    <dgm:pt modelId="{2B853042-6CE9-204E-8488-2AFBFE9FB5FE}" type="parTrans" cxnId="{4E44ED5A-D0E4-224D-A597-BCFBD4D443CC}">
      <dgm:prSet/>
      <dgm:spPr/>
      <dgm:t>
        <a:bodyPr/>
        <a:lstStyle/>
        <a:p>
          <a:endParaRPr lang="en-US"/>
        </a:p>
      </dgm:t>
    </dgm:pt>
    <dgm:pt modelId="{D3D354AB-B344-234E-8AD6-CFE8B1BAB356}" type="sibTrans" cxnId="{4E44ED5A-D0E4-224D-A597-BCFBD4D443CC}">
      <dgm:prSet/>
      <dgm:spPr/>
      <dgm:t>
        <a:bodyPr/>
        <a:lstStyle/>
        <a:p>
          <a:endParaRPr lang="en-US"/>
        </a:p>
      </dgm:t>
    </dgm:pt>
    <dgm:pt modelId="{B1D72DC2-ADCA-6449-99F3-F698420B0B46}" type="pres">
      <dgm:prSet presAssocID="{332A984E-DA15-C94C-B956-D0EEE1D56FB1}" presName="Name0" presStyleCnt="0">
        <dgm:presLayoutVars>
          <dgm:dir/>
          <dgm:animLvl val="lvl"/>
          <dgm:resizeHandles val="exact"/>
        </dgm:presLayoutVars>
      </dgm:prSet>
      <dgm:spPr/>
    </dgm:pt>
    <dgm:pt modelId="{F06FF1EF-1661-864F-8431-1E20067C5A86}" type="pres">
      <dgm:prSet presAssocID="{11EE7217-7736-8641-B1AB-986DEE16C5CD}" presName="linNode" presStyleCnt="0"/>
      <dgm:spPr/>
    </dgm:pt>
    <dgm:pt modelId="{BE037849-2FE8-8A4C-8663-04FBA7F266AE}" type="pres">
      <dgm:prSet presAssocID="{11EE7217-7736-8641-B1AB-986DEE16C5CD}" presName="parentText" presStyleLbl="node1" presStyleIdx="0" presStyleCnt="3">
        <dgm:presLayoutVars>
          <dgm:chMax val="1"/>
          <dgm:bulletEnabled val="1"/>
        </dgm:presLayoutVars>
      </dgm:prSet>
      <dgm:spPr/>
    </dgm:pt>
    <dgm:pt modelId="{C7B6CE67-1CC7-F34B-B15D-FB1806B2EDDF}" type="pres">
      <dgm:prSet presAssocID="{3E4D7B1C-15C0-264C-B2A2-D8887FE74ECF}" presName="sp" presStyleCnt="0"/>
      <dgm:spPr/>
    </dgm:pt>
    <dgm:pt modelId="{F0594F5C-3D90-3B4C-95E1-369E9F99AA75}" type="pres">
      <dgm:prSet presAssocID="{D58895CF-FDE8-5F4D-839C-DFED67E17A8C}" presName="linNode" presStyleCnt="0"/>
      <dgm:spPr/>
    </dgm:pt>
    <dgm:pt modelId="{77F80EB9-5649-9A40-8D29-FCD36C2EDC4F}" type="pres">
      <dgm:prSet presAssocID="{D58895CF-FDE8-5F4D-839C-DFED67E17A8C}" presName="parentText" presStyleLbl="node1" presStyleIdx="1" presStyleCnt="3">
        <dgm:presLayoutVars>
          <dgm:chMax val="1"/>
          <dgm:bulletEnabled val="1"/>
        </dgm:presLayoutVars>
      </dgm:prSet>
      <dgm:spPr/>
    </dgm:pt>
    <dgm:pt modelId="{07234DA0-99D9-8846-8506-0C033513E1AA}" type="pres">
      <dgm:prSet presAssocID="{C5DCC0EF-DA0B-3B40-8403-683A05E94E84}" presName="sp" presStyleCnt="0"/>
      <dgm:spPr/>
    </dgm:pt>
    <dgm:pt modelId="{308B7E3E-82CC-D848-93B3-C107B14C0CFE}" type="pres">
      <dgm:prSet presAssocID="{60C6B166-2819-6040-9652-1C54DFE6B1B4}" presName="linNode" presStyleCnt="0"/>
      <dgm:spPr/>
    </dgm:pt>
    <dgm:pt modelId="{E3BAE583-90F4-8548-A4A2-C503F0A8B5C4}" type="pres">
      <dgm:prSet presAssocID="{60C6B166-2819-6040-9652-1C54DFE6B1B4}" presName="parentText" presStyleLbl="node1" presStyleIdx="2" presStyleCnt="3">
        <dgm:presLayoutVars>
          <dgm:chMax val="1"/>
          <dgm:bulletEnabled val="1"/>
        </dgm:presLayoutVars>
      </dgm:prSet>
      <dgm:spPr/>
    </dgm:pt>
  </dgm:ptLst>
  <dgm:cxnLst>
    <dgm:cxn modelId="{6CBA0D03-5EBB-AB4F-8B58-7AB034752F50}" type="presOf" srcId="{332A984E-DA15-C94C-B956-D0EEE1D56FB1}" destId="{B1D72DC2-ADCA-6449-99F3-F698420B0B46}" srcOrd="0" destOrd="0" presId="urn:microsoft.com/office/officeart/2005/8/layout/vList5"/>
    <dgm:cxn modelId="{7867AE39-89CD-7A4A-84DC-A3C793AE0417}" srcId="{332A984E-DA15-C94C-B956-D0EEE1D56FB1}" destId="{11EE7217-7736-8641-B1AB-986DEE16C5CD}" srcOrd="0" destOrd="0" parTransId="{814F32D7-163D-7E42-BB14-D9F679D19EF1}" sibTransId="{3E4D7B1C-15C0-264C-B2A2-D8887FE74ECF}"/>
    <dgm:cxn modelId="{7A895349-3DE2-1743-990B-8D20F90A2332}" type="presOf" srcId="{11EE7217-7736-8641-B1AB-986DEE16C5CD}" destId="{BE037849-2FE8-8A4C-8663-04FBA7F266AE}" srcOrd="0" destOrd="0" presId="urn:microsoft.com/office/officeart/2005/8/layout/vList5"/>
    <dgm:cxn modelId="{4E44ED5A-D0E4-224D-A597-BCFBD4D443CC}" srcId="{332A984E-DA15-C94C-B956-D0EEE1D56FB1}" destId="{60C6B166-2819-6040-9652-1C54DFE6B1B4}" srcOrd="2" destOrd="0" parTransId="{2B853042-6CE9-204E-8488-2AFBFE9FB5FE}" sibTransId="{D3D354AB-B344-234E-8AD6-CFE8B1BAB356}"/>
    <dgm:cxn modelId="{C8D916B3-8B94-644F-8752-4A6DF8FB672B}" srcId="{332A984E-DA15-C94C-B956-D0EEE1D56FB1}" destId="{D58895CF-FDE8-5F4D-839C-DFED67E17A8C}" srcOrd="1" destOrd="0" parTransId="{6B76DDB5-0F24-5641-8F28-8AEBFD4D2026}" sibTransId="{C5DCC0EF-DA0B-3B40-8403-683A05E94E84}"/>
    <dgm:cxn modelId="{FEEE99D5-6F29-9545-A8FA-ECDE82CFA9B9}" type="presOf" srcId="{60C6B166-2819-6040-9652-1C54DFE6B1B4}" destId="{E3BAE583-90F4-8548-A4A2-C503F0A8B5C4}" srcOrd="0" destOrd="0" presId="urn:microsoft.com/office/officeart/2005/8/layout/vList5"/>
    <dgm:cxn modelId="{D7BDD7F5-75FC-E94D-963A-497F4CC5F5A5}" type="presOf" srcId="{D58895CF-FDE8-5F4D-839C-DFED67E17A8C}" destId="{77F80EB9-5649-9A40-8D29-FCD36C2EDC4F}" srcOrd="0" destOrd="0" presId="urn:microsoft.com/office/officeart/2005/8/layout/vList5"/>
    <dgm:cxn modelId="{3046C437-D725-FC46-841C-DF7DCBCF7911}" type="presParOf" srcId="{B1D72DC2-ADCA-6449-99F3-F698420B0B46}" destId="{F06FF1EF-1661-864F-8431-1E20067C5A86}" srcOrd="0" destOrd="0" presId="urn:microsoft.com/office/officeart/2005/8/layout/vList5"/>
    <dgm:cxn modelId="{746E9795-D0CC-464F-86C6-319CFCD57B65}" type="presParOf" srcId="{F06FF1EF-1661-864F-8431-1E20067C5A86}" destId="{BE037849-2FE8-8A4C-8663-04FBA7F266AE}" srcOrd="0" destOrd="0" presId="urn:microsoft.com/office/officeart/2005/8/layout/vList5"/>
    <dgm:cxn modelId="{6F74C1C6-7E02-4140-90E9-9C8F5A71B161}" type="presParOf" srcId="{B1D72DC2-ADCA-6449-99F3-F698420B0B46}" destId="{C7B6CE67-1CC7-F34B-B15D-FB1806B2EDDF}" srcOrd="1" destOrd="0" presId="urn:microsoft.com/office/officeart/2005/8/layout/vList5"/>
    <dgm:cxn modelId="{4F1F229F-6A6E-0947-B2EA-D286DD5C350A}" type="presParOf" srcId="{B1D72DC2-ADCA-6449-99F3-F698420B0B46}" destId="{F0594F5C-3D90-3B4C-95E1-369E9F99AA75}" srcOrd="2" destOrd="0" presId="urn:microsoft.com/office/officeart/2005/8/layout/vList5"/>
    <dgm:cxn modelId="{97C2DEF4-4806-314E-9A52-8BCD9CBDB844}" type="presParOf" srcId="{F0594F5C-3D90-3B4C-95E1-369E9F99AA75}" destId="{77F80EB9-5649-9A40-8D29-FCD36C2EDC4F}" srcOrd="0" destOrd="0" presId="urn:microsoft.com/office/officeart/2005/8/layout/vList5"/>
    <dgm:cxn modelId="{7854B72A-EBA2-2B44-8232-E508851D5DA8}" type="presParOf" srcId="{B1D72DC2-ADCA-6449-99F3-F698420B0B46}" destId="{07234DA0-99D9-8846-8506-0C033513E1AA}" srcOrd="3" destOrd="0" presId="urn:microsoft.com/office/officeart/2005/8/layout/vList5"/>
    <dgm:cxn modelId="{4BA0FDF3-0238-C041-9F42-88BC54DAC40F}" type="presParOf" srcId="{B1D72DC2-ADCA-6449-99F3-F698420B0B46}" destId="{308B7E3E-82CC-D848-93B3-C107B14C0CFE}" srcOrd="4" destOrd="0" presId="urn:microsoft.com/office/officeart/2005/8/layout/vList5"/>
    <dgm:cxn modelId="{7BBA842E-447A-C148-BD33-DD6583E4EFA9}" type="presParOf" srcId="{308B7E3E-82CC-D848-93B3-C107B14C0CFE}" destId="{E3BAE583-90F4-8548-A4A2-C503F0A8B5C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1C329-B45C-EB47-AEE8-0657F120DF13}">
      <dsp:nvSpPr>
        <dsp:cNvPr id="0" name=""/>
        <dsp:cNvSpPr/>
      </dsp:nvSpPr>
      <dsp:spPr>
        <a:xfrm rot="5400000">
          <a:off x="5589858" y="-2125096"/>
          <a:ext cx="1290667" cy="586841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rgbClr val="000000"/>
              </a:solidFill>
            </a:rPr>
            <a:t>Measures you want to move</a:t>
          </a:r>
        </a:p>
        <a:p>
          <a:pPr marL="228600" lvl="1" indent="-228600" algn="l" defTabSz="933450">
            <a:lnSpc>
              <a:spcPct val="90000"/>
            </a:lnSpc>
            <a:spcBef>
              <a:spcPct val="0"/>
            </a:spcBef>
            <a:spcAft>
              <a:spcPct val="15000"/>
            </a:spcAft>
            <a:buChar char="•"/>
          </a:pPr>
          <a:r>
            <a:rPr lang="en-US" sz="2100" kern="1200" dirty="0">
              <a:solidFill>
                <a:srgbClr val="000000"/>
              </a:solidFill>
            </a:rPr>
            <a:t>Tell you how the system is performing</a:t>
          </a:r>
        </a:p>
      </dsp:txBody>
      <dsp:txXfrm rot="-5400000">
        <a:off x="3300984" y="226783"/>
        <a:ext cx="5805411" cy="1164657"/>
      </dsp:txXfrm>
    </dsp:sp>
    <dsp:sp modelId="{BE037849-2FE8-8A4C-8663-04FBA7F266AE}">
      <dsp:nvSpPr>
        <dsp:cNvPr id="0" name=""/>
        <dsp:cNvSpPr/>
      </dsp:nvSpPr>
      <dsp:spPr>
        <a:xfrm>
          <a:off x="0" y="2444"/>
          <a:ext cx="3300983" cy="161333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Outcome measures</a:t>
          </a:r>
        </a:p>
      </dsp:txBody>
      <dsp:txXfrm>
        <a:off x="78756" y="81200"/>
        <a:ext cx="3143471" cy="1455822"/>
      </dsp:txXfrm>
    </dsp:sp>
    <dsp:sp modelId="{EE7F9DD2-F088-C84A-9045-4D15076955C7}">
      <dsp:nvSpPr>
        <dsp:cNvPr id="0" name=""/>
        <dsp:cNvSpPr/>
      </dsp:nvSpPr>
      <dsp:spPr>
        <a:xfrm rot="5400000">
          <a:off x="5589858" y="-431095"/>
          <a:ext cx="1290667" cy="586841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rgbClr val="000000"/>
              </a:solidFill>
            </a:rPr>
            <a:t>Tell you if parts in the system are performing as planned</a:t>
          </a:r>
        </a:p>
      </dsp:txBody>
      <dsp:txXfrm rot="-5400000">
        <a:off x="3300984" y="1920784"/>
        <a:ext cx="5805411" cy="1164657"/>
      </dsp:txXfrm>
    </dsp:sp>
    <dsp:sp modelId="{77F80EB9-5649-9A40-8D29-FCD36C2EDC4F}">
      <dsp:nvSpPr>
        <dsp:cNvPr id="0" name=""/>
        <dsp:cNvSpPr/>
      </dsp:nvSpPr>
      <dsp:spPr>
        <a:xfrm>
          <a:off x="0" y="1696445"/>
          <a:ext cx="3300983" cy="161333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Process measures</a:t>
          </a:r>
        </a:p>
      </dsp:txBody>
      <dsp:txXfrm>
        <a:off x="78756" y="1775201"/>
        <a:ext cx="3143471" cy="1455822"/>
      </dsp:txXfrm>
    </dsp:sp>
    <dsp:sp modelId="{519DEB14-DD35-454C-AEF5-02E7B121B206}">
      <dsp:nvSpPr>
        <dsp:cNvPr id="0" name=""/>
        <dsp:cNvSpPr/>
      </dsp:nvSpPr>
      <dsp:spPr>
        <a:xfrm rot="5400000">
          <a:off x="5589858" y="1262906"/>
          <a:ext cx="1290667" cy="586841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solidFill>
                <a:srgbClr val="000000"/>
              </a:solidFill>
            </a:rPr>
            <a:t>Not directly related to the aim</a:t>
          </a:r>
        </a:p>
        <a:p>
          <a:pPr marL="228600" lvl="1" indent="-228600" algn="l" defTabSz="933450">
            <a:lnSpc>
              <a:spcPct val="90000"/>
            </a:lnSpc>
            <a:spcBef>
              <a:spcPct val="0"/>
            </a:spcBef>
            <a:spcAft>
              <a:spcPct val="15000"/>
            </a:spcAft>
            <a:buChar char="•"/>
          </a:pPr>
          <a:r>
            <a:rPr lang="en-US" sz="2100" kern="1200" dirty="0">
              <a:solidFill>
                <a:srgbClr val="000000"/>
              </a:solidFill>
            </a:rPr>
            <a:t>Assess whether the changes designed to improve one part are introducing problems elsewhere</a:t>
          </a:r>
        </a:p>
      </dsp:txBody>
      <dsp:txXfrm rot="-5400000">
        <a:off x="3300984" y="3614786"/>
        <a:ext cx="5805411" cy="1164657"/>
      </dsp:txXfrm>
    </dsp:sp>
    <dsp:sp modelId="{E3BAE583-90F4-8548-A4A2-C503F0A8B5C4}">
      <dsp:nvSpPr>
        <dsp:cNvPr id="0" name=""/>
        <dsp:cNvSpPr/>
      </dsp:nvSpPr>
      <dsp:spPr>
        <a:xfrm>
          <a:off x="0" y="3390447"/>
          <a:ext cx="3300983" cy="161333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Balancing measures</a:t>
          </a:r>
        </a:p>
      </dsp:txBody>
      <dsp:txXfrm>
        <a:off x="78756" y="3469203"/>
        <a:ext cx="3143471" cy="14558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37849-2FE8-8A4C-8663-04FBA7F266AE}">
      <dsp:nvSpPr>
        <dsp:cNvPr id="0" name=""/>
        <dsp:cNvSpPr/>
      </dsp:nvSpPr>
      <dsp:spPr>
        <a:xfrm>
          <a:off x="1652978" y="1725"/>
          <a:ext cx="1859600" cy="11390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Outcome measures</a:t>
          </a:r>
        </a:p>
      </dsp:txBody>
      <dsp:txXfrm>
        <a:off x="1708582" y="57329"/>
        <a:ext cx="1748392" cy="1027839"/>
      </dsp:txXfrm>
    </dsp:sp>
    <dsp:sp modelId="{77F80EB9-5649-9A40-8D29-FCD36C2EDC4F}">
      <dsp:nvSpPr>
        <dsp:cNvPr id="0" name=""/>
        <dsp:cNvSpPr/>
      </dsp:nvSpPr>
      <dsp:spPr>
        <a:xfrm>
          <a:off x="1652978" y="1197725"/>
          <a:ext cx="1859600" cy="11390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Process measures</a:t>
          </a:r>
        </a:p>
      </dsp:txBody>
      <dsp:txXfrm>
        <a:off x="1708582" y="1253329"/>
        <a:ext cx="1748392" cy="1027839"/>
      </dsp:txXfrm>
    </dsp:sp>
    <dsp:sp modelId="{E3BAE583-90F4-8548-A4A2-C503F0A8B5C4}">
      <dsp:nvSpPr>
        <dsp:cNvPr id="0" name=""/>
        <dsp:cNvSpPr/>
      </dsp:nvSpPr>
      <dsp:spPr>
        <a:xfrm>
          <a:off x="1652978" y="2393724"/>
          <a:ext cx="1859600" cy="11390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Balancing measures</a:t>
          </a:r>
        </a:p>
      </dsp:txBody>
      <dsp:txXfrm>
        <a:off x="1708582" y="2449328"/>
        <a:ext cx="1748392" cy="10278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37849-2FE8-8A4C-8663-04FBA7F266AE}">
      <dsp:nvSpPr>
        <dsp:cNvPr id="0" name=""/>
        <dsp:cNvSpPr/>
      </dsp:nvSpPr>
      <dsp:spPr>
        <a:xfrm>
          <a:off x="1652978" y="1725"/>
          <a:ext cx="1859600" cy="11390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Outcome measures</a:t>
          </a:r>
        </a:p>
      </dsp:txBody>
      <dsp:txXfrm>
        <a:off x="1708582" y="57329"/>
        <a:ext cx="1748392" cy="1027839"/>
      </dsp:txXfrm>
    </dsp:sp>
    <dsp:sp modelId="{77F80EB9-5649-9A40-8D29-FCD36C2EDC4F}">
      <dsp:nvSpPr>
        <dsp:cNvPr id="0" name=""/>
        <dsp:cNvSpPr/>
      </dsp:nvSpPr>
      <dsp:spPr>
        <a:xfrm>
          <a:off x="1652978" y="1197725"/>
          <a:ext cx="1859600" cy="11390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Process measures</a:t>
          </a:r>
        </a:p>
      </dsp:txBody>
      <dsp:txXfrm>
        <a:off x="1708582" y="1253329"/>
        <a:ext cx="1748392" cy="1027839"/>
      </dsp:txXfrm>
    </dsp:sp>
    <dsp:sp modelId="{E3BAE583-90F4-8548-A4A2-C503F0A8B5C4}">
      <dsp:nvSpPr>
        <dsp:cNvPr id="0" name=""/>
        <dsp:cNvSpPr/>
      </dsp:nvSpPr>
      <dsp:spPr>
        <a:xfrm>
          <a:off x="1652978" y="2393724"/>
          <a:ext cx="1859600" cy="11390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Balancing measures</a:t>
          </a:r>
        </a:p>
      </dsp:txBody>
      <dsp:txXfrm>
        <a:off x="1708582" y="2449328"/>
        <a:ext cx="1748392" cy="10278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37849-2FE8-8A4C-8663-04FBA7F266AE}">
      <dsp:nvSpPr>
        <dsp:cNvPr id="0" name=""/>
        <dsp:cNvSpPr/>
      </dsp:nvSpPr>
      <dsp:spPr>
        <a:xfrm>
          <a:off x="1652978" y="1725"/>
          <a:ext cx="1859600" cy="11390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Outcome measures</a:t>
          </a:r>
        </a:p>
      </dsp:txBody>
      <dsp:txXfrm>
        <a:off x="1708582" y="57329"/>
        <a:ext cx="1748392" cy="1027839"/>
      </dsp:txXfrm>
    </dsp:sp>
    <dsp:sp modelId="{77F80EB9-5649-9A40-8D29-FCD36C2EDC4F}">
      <dsp:nvSpPr>
        <dsp:cNvPr id="0" name=""/>
        <dsp:cNvSpPr/>
      </dsp:nvSpPr>
      <dsp:spPr>
        <a:xfrm>
          <a:off x="1652978" y="1197725"/>
          <a:ext cx="1859600" cy="11390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Process measures</a:t>
          </a:r>
        </a:p>
      </dsp:txBody>
      <dsp:txXfrm>
        <a:off x="1708582" y="1253329"/>
        <a:ext cx="1748392" cy="1027839"/>
      </dsp:txXfrm>
    </dsp:sp>
    <dsp:sp modelId="{E3BAE583-90F4-8548-A4A2-C503F0A8B5C4}">
      <dsp:nvSpPr>
        <dsp:cNvPr id="0" name=""/>
        <dsp:cNvSpPr/>
      </dsp:nvSpPr>
      <dsp:spPr>
        <a:xfrm>
          <a:off x="1652978" y="2393724"/>
          <a:ext cx="1859600" cy="11390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Balancing measures</a:t>
          </a:r>
        </a:p>
      </dsp:txBody>
      <dsp:txXfrm>
        <a:off x="1708582" y="2449328"/>
        <a:ext cx="1748392" cy="10278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37849-2FE8-8A4C-8663-04FBA7F266AE}">
      <dsp:nvSpPr>
        <dsp:cNvPr id="0" name=""/>
        <dsp:cNvSpPr/>
      </dsp:nvSpPr>
      <dsp:spPr>
        <a:xfrm>
          <a:off x="1652978" y="1725"/>
          <a:ext cx="1859600" cy="11390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Outcome measures</a:t>
          </a:r>
        </a:p>
      </dsp:txBody>
      <dsp:txXfrm>
        <a:off x="1708582" y="57329"/>
        <a:ext cx="1748392" cy="1027839"/>
      </dsp:txXfrm>
    </dsp:sp>
    <dsp:sp modelId="{77F80EB9-5649-9A40-8D29-FCD36C2EDC4F}">
      <dsp:nvSpPr>
        <dsp:cNvPr id="0" name=""/>
        <dsp:cNvSpPr/>
      </dsp:nvSpPr>
      <dsp:spPr>
        <a:xfrm>
          <a:off x="1652978" y="1197725"/>
          <a:ext cx="1859600" cy="11390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Process measures</a:t>
          </a:r>
        </a:p>
      </dsp:txBody>
      <dsp:txXfrm>
        <a:off x="1708582" y="1253329"/>
        <a:ext cx="1748392" cy="1027839"/>
      </dsp:txXfrm>
    </dsp:sp>
    <dsp:sp modelId="{E3BAE583-90F4-8548-A4A2-C503F0A8B5C4}">
      <dsp:nvSpPr>
        <dsp:cNvPr id="0" name=""/>
        <dsp:cNvSpPr/>
      </dsp:nvSpPr>
      <dsp:spPr>
        <a:xfrm>
          <a:off x="1652978" y="2393724"/>
          <a:ext cx="1859600" cy="1139047"/>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Balancing measures</a:t>
          </a:r>
        </a:p>
      </dsp:txBody>
      <dsp:txXfrm>
        <a:off x="1708582" y="2449328"/>
        <a:ext cx="1748392" cy="102783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D5C3C6-93A8-1A45-ACFB-8884C77E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07A194-A1E0-F84A-8E1A-273D814E4E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4A7224-6803-A34E-8929-879467BA3D37}" type="datetimeFigureOut">
              <a:rPr lang="en-US" smtClean="0"/>
              <a:t>8/12/25</a:t>
            </a:fld>
            <a:endParaRPr lang="en-US"/>
          </a:p>
        </p:txBody>
      </p:sp>
      <p:sp>
        <p:nvSpPr>
          <p:cNvPr id="4" name="Footer Placeholder 3">
            <a:extLst>
              <a:ext uri="{FF2B5EF4-FFF2-40B4-BE49-F238E27FC236}">
                <a16:creationId xmlns:a16="http://schemas.microsoft.com/office/drawing/2014/main" id="{FA1BF9A6-5D64-4345-9A8B-C42E171E25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B50B8E-1D52-554D-9327-9D16641681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2C4529-8557-A94B-8AF1-02A63C020F11}" type="slidenum">
              <a:rPr lang="en-US" smtClean="0"/>
              <a:t>‹#›</a:t>
            </a:fld>
            <a:endParaRPr lang="en-US"/>
          </a:p>
        </p:txBody>
      </p:sp>
    </p:spTree>
    <p:extLst>
      <p:ext uri="{BB962C8B-B14F-4D97-AF65-F5344CB8AC3E}">
        <p14:creationId xmlns:p14="http://schemas.microsoft.com/office/powerpoint/2010/main" val="1800206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37805-86E6-FA49-A07C-AC34F5A09D52}" type="datetimeFigureOut">
              <a:rPr lang="en-US" smtClean="0"/>
              <a:t>8/12/25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D7A80-9B6B-BB4D-8DD4-98EC85D5C5BD}" type="slidenum">
              <a:rPr lang="en-US" smtClean="0"/>
              <a:t>‹#›</a:t>
            </a:fld>
            <a:endParaRPr lang="en-US"/>
          </a:p>
        </p:txBody>
      </p:sp>
    </p:spTree>
    <p:extLst>
      <p:ext uri="{BB962C8B-B14F-4D97-AF65-F5344CB8AC3E}">
        <p14:creationId xmlns:p14="http://schemas.microsoft.com/office/powerpoint/2010/main" val="231137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39F24-02F3-AE80-ED47-60A6A8530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78208-4BAC-E15B-0684-50F380B63B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F7AAE1-9912-F87E-43C8-22F2C2EEF6E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C7685F-B8B0-4F52-B102-9D0639A6BA84}"/>
              </a:ext>
            </a:extLst>
          </p:cNvPr>
          <p:cNvSpPr>
            <a:spLocks noGrp="1"/>
          </p:cNvSpPr>
          <p:nvPr>
            <p:ph type="sldNum" sz="quarter" idx="5"/>
          </p:nvPr>
        </p:nvSpPr>
        <p:spPr/>
        <p:txBody>
          <a:bodyPr/>
          <a:lstStyle/>
          <a:p>
            <a:fld id="{FAED7A80-9B6B-BB4D-8DD4-98EC85D5C5BD}" type="slidenum">
              <a:rPr lang="en-US" smtClean="0"/>
              <a:t>6</a:t>
            </a:fld>
            <a:endParaRPr lang="en-US"/>
          </a:p>
        </p:txBody>
      </p:sp>
    </p:spTree>
    <p:extLst>
      <p:ext uri="{BB962C8B-B14F-4D97-AF65-F5344CB8AC3E}">
        <p14:creationId xmlns:p14="http://schemas.microsoft.com/office/powerpoint/2010/main" val="2739357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solidFill>
                  <a:srgbClr val="000000"/>
                </a:solidFill>
              </a:rPr>
              <a:t>There are some change concepts to help improvement teams develop good ideas for changes to test: </a:t>
            </a:r>
          </a:p>
          <a:p>
            <a:pPr>
              <a:lnSpc>
                <a:spcPct val="150000"/>
              </a:lnSpc>
            </a:pPr>
            <a:r>
              <a:rPr lang="en-US" sz="1200" dirty="0">
                <a:solidFill>
                  <a:srgbClr val="000000"/>
                </a:solidFill>
              </a:rPr>
              <a:t>A change concept is “a general notion or approach to change that has been found to be useful in developing specific ideas for changes that lead to improvement.”</a:t>
            </a:r>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23</a:t>
            </a:fld>
            <a:endParaRPr lang="en-US"/>
          </a:p>
        </p:txBody>
      </p:sp>
    </p:spTree>
    <p:extLst>
      <p:ext uri="{BB962C8B-B14F-4D97-AF65-F5344CB8AC3E}">
        <p14:creationId xmlns:p14="http://schemas.microsoft.com/office/powerpoint/2010/main" val="246341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Illustrate concepts #1 and 6</a:t>
            </a:r>
          </a:p>
          <a:p>
            <a:pPr fontAlgn="auto"/>
            <a:r>
              <a:rPr lang="en-US" sz="1200" b="0" i="0" u="none" strike="noStrike" kern="1200" dirty="0">
                <a:solidFill>
                  <a:schemeClr val="tx1"/>
                </a:solidFill>
                <a:effectLst/>
                <a:latin typeface="+mn-lt"/>
                <a:ea typeface="+mn-ea"/>
                <a:cs typeface="+mn-cs"/>
              </a:rPr>
              <a:t>After using change concepts to brainstorm, you have many ideas for improvement: Move the volunteer meetings to a different night; move them to a different location; make them shorter; provide food and play music; review everyone’s accomplishments publicly; send out a reminder email. </a:t>
            </a:r>
          </a:p>
          <a:p>
            <a:pPr fontAlgn="auto"/>
            <a:r>
              <a:rPr lang="en-US" sz="1200" b="0" i="0" u="none" strike="noStrike" kern="1200" dirty="0">
                <a:solidFill>
                  <a:schemeClr val="tx1"/>
                </a:solidFill>
                <a:effectLst/>
                <a:latin typeface="+mn-lt"/>
                <a:ea typeface="+mn-ea"/>
                <a:cs typeface="+mn-cs"/>
              </a:rPr>
              <a:t>Now that you’ve seen how to use change concepts for personal improvement, we’ll look at some clinical examples.</a:t>
            </a:r>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24</a:t>
            </a:fld>
            <a:endParaRPr lang="en-US"/>
          </a:p>
        </p:txBody>
      </p:sp>
    </p:spTree>
    <p:extLst>
      <p:ext uri="{BB962C8B-B14F-4D97-AF65-F5344CB8AC3E}">
        <p14:creationId xmlns:p14="http://schemas.microsoft.com/office/powerpoint/2010/main" val="3441597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1745B-AB0F-A602-3C14-1748DF0B7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E12037-E0D3-FE52-42F1-21D663751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7BA79-4CAB-3B66-F35C-489A0A5F1F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2F5C60-B167-D83F-BA3C-B3226907C33D}"/>
              </a:ext>
            </a:extLst>
          </p:cNvPr>
          <p:cNvSpPr>
            <a:spLocks noGrp="1"/>
          </p:cNvSpPr>
          <p:nvPr>
            <p:ph type="sldNum" sz="quarter" idx="5"/>
          </p:nvPr>
        </p:nvSpPr>
        <p:spPr/>
        <p:txBody>
          <a:bodyPr/>
          <a:lstStyle/>
          <a:p>
            <a:fld id="{FAED7A80-9B6B-BB4D-8DD4-98EC85D5C5BD}" type="slidenum">
              <a:rPr lang="en-US" smtClean="0"/>
              <a:t>25</a:t>
            </a:fld>
            <a:endParaRPr lang="en-US"/>
          </a:p>
        </p:txBody>
      </p:sp>
    </p:spTree>
    <p:extLst>
      <p:ext uri="{BB962C8B-B14F-4D97-AF65-F5344CB8AC3E}">
        <p14:creationId xmlns:p14="http://schemas.microsoft.com/office/powerpoint/2010/main" val="920104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the healthcare field, a cause-and-effect diagram (fishbone diagram) is a tool that assists in analyzing the root cause of a quality-related problem, such as poor performance or safety incidents. This tool allows the team to focus on the root cause of a given problem instead of the symptoms. When there is more than one root cause, the team may need to address each one with a separate fishbone diagram process.</a:t>
            </a:r>
          </a:p>
          <a:p>
            <a:r>
              <a:rPr lang="en-US" sz="1200" b="0" i="0" u="none" strike="noStrike" kern="1200" dirty="0">
                <a:solidFill>
                  <a:schemeClr val="tx1"/>
                </a:solidFill>
                <a:effectLst/>
                <a:latin typeface="+mn-lt"/>
                <a:ea typeface="+mn-ea"/>
                <a:cs typeface="+mn-cs"/>
              </a:rPr>
              <a:t>A fishbone diagram is a visual aid that displays the relationship between the various factors that contribute to a particular effect or problem (i.e., causes and effects) in a way that resembles the bone of a fish. The fishbone diagram and the “five-whys” technique are commonly used together to identify the root cause of a problem.</a:t>
            </a:r>
          </a:p>
          <a:p>
            <a:pPr fontAlgn="auto"/>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create a cause-and-effect diagram, write the effect in a box on the right-hand side of the page. </a:t>
            </a:r>
          </a:p>
          <a:p>
            <a:r>
              <a:rPr lang="en-US" sz="1200" b="0" i="0" u="none" strike="noStrike" kern="1200" dirty="0">
                <a:solidFill>
                  <a:schemeClr val="tx1"/>
                </a:solidFill>
                <a:effectLst/>
                <a:latin typeface="+mn-lt"/>
                <a:ea typeface="+mn-ea"/>
                <a:cs typeface="+mn-cs"/>
              </a:rPr>
              <a:t>Then draw a horizontal line across the page. </a:t>
            </a:r>
          </a:p>
          <a:p>
            <a:r>
              <a:rPr lang="en-US" sz="1200" b="0" i="0" u="none" strike="noStrike" kern="1200" dirty="0">
                <a:solidFill>
                  <a:schemeClr val="tx1"/>
                </a:solidFill>
                <a:effectLst/>
                <a:latin typeface="+mn-lt"/>
                <a:ea typeface="+mn-ea"/>
                <a:cs typeface="+mn-cs"/>
              </a:rPr>
              <a:t>Decide on a few categories or causes for the problem. </a:t>
            </a:r>
          </a:p>
          <a:p>
            <a:r>
              <a:rPr lang="en-US" sz="1200" b="0" i="0" u="none" strike="noStrike" kern="1200" dirty="0">
                <a:solidFill>
                  <a:schemeClr val="tx1"/>
                </a:solidFill>
                <a:effectLst/>
                <a:latin typeface="+mn-lt"/>
                <a:ea typeface="+mn-ea"/>
                <a:cs typeface="+mn-cs"/>
              </a:rPr>
              <a:t>Useful categories of causes in the classic fishbone diagram include people, methods, materials, equipment, and environment. </a:t>
            </a:r>
          </a:p>
          <a:p>
            <a:r>
              <a:rPr lang="en-US" sz="1200" b="0" i="0" u="none" strike="noStrike" kern="1200" dirty="0">
                <a:solidFill>
                  <a:schemeClr val="tx1"/>
                </a:solidFill>
                <a:effectLst/>
                <a:latin typeface="+mn-lt"/>
                <a:ea typeface="+mn-ea"/>
                <a:cs typeface="+mn-cs"/>
              </a:rPr>
              <a:t>Then we can draw a diagonal line to each of these, and these are actually the bones of the fish — and hence, its name.</a:t>
            </a:r>
          </a:p>
          <a:p>
            <a:r>
              <a:rPr lang="en-US" sz="1200" b="0" i="0" u="none" strike="noStrike" kern="1200" dirty="0">
                <a:solidFill>
                  <a:schemeClr val="tx1"/>
                </a:solidFill>
                <a:effectLst/>
                <a:latin typeface="+mn-lt"/>
                <a:ea typeface="+mn-ea"/>
                <a:cs typeface="+mn-cs"/>
              </a:rPr>
              <a:t>The process of categorizing potential causes may be very useful to help you to break down a complex problem and focus in on it from various perspectives. </a:t>
            </a:r>
          </a:p>
          <a:p>
            <a:r>
              <a:rPr lang="en-US" sz="1200" b="0" i="0" u="none" strike="noStrike" kern="1200" dirty="0">
                <a:solidFill>
                  <a:schemeClr val="tx1"/>
                </a:solidFill>
                <a:effectLst/>
                <a:latin typeface="+mn-lt"/>
                <a:ea typeface="+mn-ea"/>
                <a:cs typeface="+mn-cs"/>
              </a:rPr>
              <a:t>So as you're looking at each of the categories, you want to generate a list of causes. </a:t>
            </a:r>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26</a:t>
            </a:fld>
            <a:endParaRPr lang="en-US"/>
          </a:p>
        </p:txBody>
      </p:sp>
    </p:spTree>
    <p:extLst>
      <p:ext uri="{BB962C8B-B14F-4D97-AF65-F5344CB8AC3E}">
        <p14:creationId xmlns:p14="http://schemas.microsoft.com/office/powerpoint/2010/main" val="3274524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this with a clinical example. </a:t>
            </a:r>
          </a:p>
          <a:p>
            <a:r>
              <a:rPr lang="en-US" sz="1200" b="0" i="0" u="none" strike="noStrike" kern="1200" dirty="0">
                <a:solidFill>
                  <a:schemeClr val="tx1"/>
                </a:solidFill>
                <a:effectLst/>
                <a:latin typeface="+mn-lt"/>
                <a:ea typeface="+mn-ea"/>
                <a:cs typeface="+mn-cs"/>
              </a:rPr>
              <a:t>In 2018 and 2019, </a:t>
            </a:r>
            <a:r>
              <a:rPr lang="en-US" sz="1200" b="0" i="0" u="none" strike="noStrike" kern="1200" dirty="0" err="1">
                <a:solidFill>
                  <a:schemeClr val="tx1"/>
                </a:solidFill>
                <a:effectLst/>
                <a:latin typeface="+mn-lt"/>
                <a:ea typeface="+mn-ea"/>
                <a:cs typeface="+mn-cs"/>
              </a:rPr>
              <a:t>Nyaho</a:t>
            </a:r>
            <a:r>
              <a:rPr lang="en-US" sz="1200" b="0" i="0" u="none" strike="noStrike" kern="1200" dirty="0">
                <a:solidFill>
                  <a:schemeClr val="tx1"/>
                </a:solidFill>
                <a:effectLst/>
                <a:latin typeface="+mn-lt"/>
                <a:ea typeface="+mn-ea"/>
                <a:cs typeface="+mn-cs"/>
              </a:rPr>
              <a:t> Medical Centre (NMC) recorded a high number of needlestick injuries among staff. This led to the launch of a campaign to raise awareness of needlestick injury risks, processes for reporting and collecting data, and the initiation of a quality improvement project aimed at reducing needlestick injuries among staff at NMC. A fishbone diagram was developed to identify and visually display the many possible causes related to the high incidence of needlestick injuries in the facility. </a:t>
            </a:r>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27</a:t>
            </a:fld>
            <a:endParaRPr lang="en-US"/>
          </a:p>
        </p:txBody>
      </p:sp>
    </p:spTree>
    <p:extLst>
      <p:ext uri="{BB962C8B-B14F-4D97-AF65-F5344CB8AC3E}">
        <p14:creationId xmlns:p14="http://schemas.microsoft.com/office/powerpoint/2010/main" val="982085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&lt;describe the fish bone&gt;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This process helped the facility to test improvement ideas that ultimately led to the reduction of needlestick injuries in NMC from 11 cases in 2018 to 2 cases in 2021.</a:t>
            </a:r>
          </a:p>
          <a:p>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28</a:t>
            </a:fld>
            <a:endParaRPr lang="en-US"/>
          </a:p>
        </p:txBody>
      </p:sp>
    </p:spTree>
    <p:extLst>
      <p:ext uri="{BB962C8B-B14F-4D97-AF65-F5344CB8AC3E}">
        <p14:creationId xmlns:p14="http://schemas.microsoft.com/office/powerpoint/2010/main" val="1858276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578B-D247-90C5-1CBC-4CB11EA226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13A98-0D7B-3B4C-0AFB-83AFA1726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D46C4-27A2-724F-9762-2BB03CC194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1173BB-17FA-92EF-3D04-E74B69608614}"/>
              </a:ext>
            </a:extLst>
          </p:cNvPr>
          <p:cNvSpPr>
            <a:spLocks noGrp="1"/>
          </p:cNvSpPr>
          <p:nvPr>
            <p:ph type="sldNum" sz="quarter" idx="5"/>
          </p:nvPr>
        </p:nvSpPr>
        <p:spPr/>
        <p:txBody>
          <a:bodyPr/>
          <a:lstStyle/>
          <a:p>
            <a:fld id="{FAED7A80-9B6B-BB4D-8DD4-98EC85D5C5BD}" type="slidenum">
              <a:rPr lang="en-US" smtClean="0"/>
              <a:t>10</a:t>
            </a:fld>
            <a:endParaRPr lang="en-US"/>
          </a:p>
        </p:txBody>
      </p:sp>
    </p:spTree>
    <p:extLst>
      <p:ext uri="{BB962C8B-B14F-4D97-AF65-F5344CB8AC3E}">
        <p14:creationId xmlns:p14="http://schemas.microsoft.com/office/powerpoint/2010/main" val="1751777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2243B-9F16-3D02-B977-898F2AF0B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CA91D-9765-F792-2E53-EC72381B2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8F50CB-02E1-A278-78D0-75371BEAD0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8AE2CD-60FA-A45B-9F20-AB96DBE108CC}"/>
              </a:ext>
            </a:extLst>
          </p:cNvPr>
          <p:cNvSpPr>
            <a:spLocks noGrp="1"/>
          </p:cNvSpPr>
          <p:nvPr>
            <p:ph type="sldNum" sz="quarter" idx="5"/>
          </p:nvPr>
        </p:nvSpPr>
        <p:spPr/>
        <p:txBody>
          <a:bodyPr/>
          <a:lstStyle/>
          <a:p>
            <a:fld id="{FAED7A80-9B6B-BB4D-8DD4-98EC85D5C5BD}" type="slidenum">
              <a:rPr lang="en-US" smtClean="0"/>
              <a:t>11</a:t>
            </a:fld>
            <a:endParaRPr lang="en-US"/>
          </a:p>
        </p:txBody>
      </p:sp>
    </p:spTree>
    <p:extLst>
      <p:ext uri="{BB962C8B-B14F-4D97-AF65-F5344CB8AC3E}">
        <p14:creationId xmlns:p14="http://schemas.microsoft.com/office/powerpoint/2010/main" val="41120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1588A-9F8B-074E-7163-2CCA3C4E5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9F8DA-081C-842E-21F1-EEA5A1A79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EDF64-9A5F-04E5-516F-8107438256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C91327-45A3-AC69-A548-44395E485ADE}"/>
              </a:ext>
            </a:extLst>
          </p:cNvPr>
          <p:cNvSpPr>
            <a:spLocks noGrp="1"/>
          </p:cNvSpPr>
          <p:nvPr>
            <p:ph type="sldNum" sz="quarter" idx="5"/>
          </p:nvPr>
        </p:nvSpPr>
        <p:spPr/>
        <p:txBody>
          <a:bodyPr/>
          <a:lstStyle/>
          <a:p>
            <a:fld id="{FAED7A80-9B6B-BB4D-8DD4-98EC85D5C5BD}" type="slidenum">
              <a:rPr lang="en-US" smtClean="0"/>
              <a:t>12</a:t>
            </a:fld>
            <a:endParaRPr lang="en-US"/>
          </a:p>
        </p:txBody>
      </p:sp>
    </p:spTree>
    <p:extLst>
      <p:ext uri="{BB962C8B-B14F-4D97-AF65-F5344CB8AC3E}">
        <p14:creationId xmlns:p14="http://schemas.microsoft.com/office/powerpoint/2010/main" val="275947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Outcome measure</a:t>
            </a:r>
          </a:p>
        </p:txBody>
      </p:sp>
      <p:sp>
        <p:nvSpPr>
          <p:cNvPr id="4" name="Slide Number Placeholder 3"/>
          <p:cNvSpPr>
            <a:spLocks noGrp="1"/>
          </p:cNvSpPr>
          <p:nvPr>
            <p:ph type="sldNum" sz="quarter" idx="5"/>
          </p:nvPr>
        </p:nvSpPr>
        <p:spPr/>
        <p:txBody>
          <a:bodyPr/>
          <a:lstStyle/>
          <a:p>
            <a:fld id="{FAED7A80-9B6B-BB4D-8DD4-98EC85D5C5BD}" type="slidenum">
              <a:rPr lang="en-US" smtClean="0"/>
              <a:t>16</a:t>
            </a:fld>
            <a:endParaRPr lang="en-US"/>
          </a:p>
        </p:txBody>
      </p:sp>
    </p:spTree>
    <p:extLst>
      <p:ext uri="{BB962C8B-B14F-4D97-AF65-F5344CB8AC3E}">
        <p14:creationId xmlns:p14="http://schemas.microsoft.com/office/powerpoint/2010/main" val="32157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878B6-D752-BA9D-0ABE-F62B26BF7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DD65B-A54C-B796-C7CD-D2C7191E6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8EE803-5060-8B20-F4ED-ED1178AA3F61}"/>
              </a:ext>
            </a:extLst>
          </p:cNvPr>
          <p:cNvSpPr>
            <a:spLocks noGrp="1"/>
          </p:cNvSpPr>
          <p:nvPr>
            <p:ph type="body" idx="1"/>
          </p:nvPr>
        </p:nvSpPr>
        <p:spPr/>
        <p:txBody>
          <a:bodyPr/>
          <a:lstStyle/>
          <a:p>
            <a:r>
              <a:rPr lang="en-US" dirty="0"/>
              <a:t>balancing measure</a:t>
            </a:r>
          </a:p>
        </p:txBody>
      </p:sp>
      <p:sp>
        <p:nvSpPr>
          <p:cNvPr id="4" name="Slide Number Placeholder 3">
            <a:extLst>
              <a:ext uri="{FF2B5EF4-FFF2-40B4-BE49-F238E27FC236}">
                <a16:creationId xmlns:a16="http://schemas.microsoft.com/office/drawing/2014/main" id="{FBFC8E1B-C720-4A0E-2FEA-78C202B97521}"/>
              </a:ext>
            </a:extLst>
          </p:cNvPr>
          <p:cNvSpPr>
            <a:spLocks noGrp="1"/>
          </p:cNvSpPr>
          <p:nvPr>
            <p:ph type="sldNum" sz="quarter" idx="5"/>
          </p:nvPr>
        </p:nvSpPr>
        <p:spPr/>
        <p:txBody>
          <a:bodyPr/>
          <a:lstStyle/>
          <a:p>
            <a:fld id="{FAED7A80-9B6B-BB4D-8DD4-98EC85D5C5BD}" type="slidenum">
              <a:rPr lang="en-US" smtClean="0"/>
              <a:t>17</a:t>
            </a:fld>
            <a:endParaRPr lang="en-US"/>
          </a:p>
        </p:txBody>
      </p:sp>
    </p:spTree>
    <p:extLst>
      <p:ext uri="{BB962C8B-B14F-4D97-AF65-F5344CB8AC3E}">
        <p14:creationId xmlns:p14="http://schemas.microsoft.com/office/powerpoint/2010/main" val="395964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46D51-41D5-4A8D-BC6B-8CD548FA4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57846-8E36-548F-FDFC-27CAE5D6B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7367D-6BD7-49F0-5101-51AD8DE1BCB2}"/>
              </a:ext>
            </a:extLst>
          </p:cNvPr>
          <p:cNvSpPr>
            <a:spLocks noGrp="1"/>
          </p:cNvSpPr>
          <p:nvPr>
            <p:ph type="body" idx="1"/>
          </p:nvPr>
        </p:nvSpPr>
        <p:spPr/>
        <p:txBody>
          <a:bodyPr/>
          <a:lstStyle/>
          <a:p>
            <a:r>
              <a:rPr lang="en-US" dirty="0"/>
              <a:t>balancing measure</a:t>
            </a:r>
          </a:p>
        </p:txBody>
      </p:sp>
      <p:sp>
        <p:nvSpPr>
          <p:cNvPr id="4" name="Slide Number Placeholder 3">
            <a:extLst>
              <a:ext uri="{FF2B5EF4-FFF2-40B4-BE49-F238E27FC236}">
                <a16:creationId xmlns:a16="http://schemas.microsoft.com/office/drawing/2014/main" id="{F807268D-B194-D182-CB9D-9FCEB6CC7757}"/>
              </a:ext>
            </a:extLst>
          </p:cNvPr>
          <p:cNvSpPr>
            <a:spLocks noGrp="1"/>
          </p:cNvSpPr>
          <p:nvPr>
            <p:ph type="sldNum" sz="quarter" idx="5"/>
          </p:nvPr>
        </p:nvSpPr>
        <p:spPr/>
        <p:txBody>
          <a:bodyPr/>
          <a:lstStyle/>
          <a:p>
            <a:fld id="{FAED7A80-9B6B-BB4D-8DD4-98EC85D5C5BD}" type="slidenum">
              <a:rPr lang="en-US" smtClean="0"/>
              <a:t>18</a:t>
            </a:fld>
            <a:endParaRPr lang="en-US"/>
          </a:p>
        </p:txBody>
      </p:sp>
    </p:spTree>
    <p:extLst>
      <p:ext uri="{BB962C8B-B14F-4D97-AF65-F5344CB8AC3E}">
        <p14:creationId xmlns:p14="http://schemas.microsoft.com/office/powerpoint/2010/main" val="549483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84F9E-4A1B-2B4A-8155-1ECDD140E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2E274-3673-C2D4-57D2-8ABC2EE4C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FC37AC-4499-47CD-3CDA-24FCBB2FFB69}"/>
              </a:ext>
            </a:extLst>
          </p:cNvPr>
          <p:cNvSpPr>
            <a:spLocks noGrp="1"/>
          </p:cNvSpPr>
          <p:nvPr>
            <p:ph type="body" idx="1"/>
          </p:nvPr>
        </p:nvSpPr>
        <p:spPr/>
        <p:txBody>
          <a:bodyPr/>
          <a:lstStyle/>
          <a:p>
            <a:r>
              <a:rPr lang="en-US" dirty="0"/>
              <a:t>outcome measure</a:t>
            </a:r>
          </a:p>
        </p:txBody>
      </p:sp>
      <p:sp>
        <p:nvSpPr>
          <p:cNvPr id="4" name="Slide Number Placeholder 3">
            <a:extLst>
              <a:ext uri="{FF2B5EF4-FFF2-40B4-BE49-F238E27FC236}">
                <a16:creationId xmlns:a16="http://schemas.microsoft.com/office/drawing/2014/main" id="{22FB4349-6965-651C-7376-2828AFC76E7B}"/>
              </a:ext>
            </a:extLst>
          </p:cNvPr>
          <p:cNvSpPr>
            <a:spLocks noGrp="1"/>
          </p:cNvSpPr>
          <p:nvPr>
            <p:ph type="sldNum" sz="quarter" idx="5"/>
          </p:nvPr>
        </p:nvSpPr>
        <p:spPr/>
        <p:txBody>
          <a:bodyPr/>
          <a:lstStyle/>
          <a:p>
            <a:fld id="{FAED7A80-9B6B-BB4D-8DD4-98EC85D5C5BD}" type="slidenum">
              <a:rPr lang="en-US" smtClean="0"/>
              <a:t>19</a:t>
            </a:fld>
            <a:endParaRPr lang="en-US"/>
          </a:p>
        </p:txBody>
      </p:sp>
    </p:spTree>
    <p:extLst>
      <p:ext uri="{BB962C8B-B14F-4D97-AF65-F5344CB8AC3E}">
        <p14:creationId xmlns:p14="http://schemas.microsoft.com/office/powerpoint/2010/main" val="182492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Time can be the teacher. In the model for improvement, keeping track of things over time allows you to assess the effects of changes. So you could learn if those changes are improvements or not. </a:t>
            </a:r>
            <a:endParaRPr lang="en-US" dirty="0"/>
          </a:p>
        </p:txBody>
      </p:sp>
      <p:sp>
        <p:nvSpPr>
          <p:cNvPr id="4" name="Slide Number Placeholder 3"/>
          <p:cNvSpPr>
            <a:spLocks noGrp="1"/>
          </p:cNvSpPr>
          <p:nvPr>
            <p:ph type="sldNum" sz="quarter" idx="5"/>
          </p:nvPr>
        </p:nvSpPr>
        <p:spPr/>
        <p:txBody>
          <a:bodyPr/>
          <a:lstStyle/>
          <a:p>
            <a:fld id="{FAED7A80-9B6B-BB4D-8DD4-98EC85D5C5BD}" type="slidenum">
              <a:rPr lang="en-US" smtClean="0"/>
              <a:t>20</a:t>
            </a:fld>
            <a:endParaRPr lang="en-US"/>
          </a:p>
        </p:txBody>
      </p:sp>
    </p:spTree>
    <p:extLst>
      <p:ext uri="{BB962C8B-B14F-4D97-AF65-F5344CB8AC3E}">
        <p14:creationId xmlns:p14="http://schemas.microsoft.com/office/powerpoint/2010/main" val="141045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EECF27-A6B8-894C-A6EE-00D80E782769}"/>
              </a:ext>
            </a:extLst>
          </p:cNvPr>
          <p:cNvSpPr/>
          <p:nvPr userDrawn="1"/>
        </p:nvSpPr>
        <p:spPr>
          <a:xfrm>
            <a:off x="0" y="0"/>
            <a:ext cx="12192000"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2BFF7E6-38B1-8142-87F5-2B8B4EBA31E0}"/>
              </a:ext>
            </a:extLst>
          </p:cNvPr>
          <p:cNvSpPr>
            <a:spLocks noGrp="1"/>
          </p:cNvSpPr>
          <p:nvPr>
            <p:ph type="body" sz="quarter" idx="10"/>
          </p:nvPr>
        </p:nvSpPr>
        <p:spPr>
          <a:xfrm>
            <a:off x="1037431" y="3371915"/>
            <a:ext cx="10117137" cy="667594"/>
          </a:xfrm>
        </p:spPr>
        <p:txBody>
          <a:bodyPr/>
          <a:lstStyle>
            <a:lvl1pPr marL="0" indent="0" algn="ctr">
              <a:buNone/>
              <a:defRPr lang="en-US" sz="4400" b="1" i="0" kern="1200" dirty="0" smtClean="0">
                <a:solidFill>
                  <a:schemeClr val="tx2">
                    <a:lumMod val="10000"/>
                  </a:schemeClr>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8" name="Text Placeholder 7">
            <a:extLst>
              <a:ext uri="{FF2B5EF4-FFF2-40B4-BE49-F238E27FC236}">
                <a16:creationId xmlns:a16="http://schemas.microsoft.com/office/drawing/2014/main" id="{E22E3A38-7C06-B944-982B-213A7E3D3D4A}"/>
              </a:ext>
            </a:extLst>
          </p:cNvPr>
          <p:cNvSpPr>
            <a:spLocks noGrp="1"/>
          </p:cNvSpPr>
          <p:nvPr>
            <p:ph type="body" sz="quarter" idx="11"/>
          </p:nvPr>
        </p:nvSpPr>
        <p:spPr>
          <a:xfrm>
            <a:off x="2451099" y="4184714"/>
            <a:ext cx="7289800" cy="773112"/>
          </a:xfrm>
        </p:spPr>
        <p:txBody>
          <a:bodyPr/>
          <a:lstStyle>
            <a:lvl1pPr marL="0" indent="0" algn="ctr">
              <a:buNone/>
              <a:defRPr>
                <a:solidFill>
                  <a:schemeClr val="tx2">
                    <a:lumMod val="50000"/>
                  </a:schemeClr>
                </a:solidFill>
              </a:defRPr>
            </a:lvl1pPr>
            <a:lvl2pPr marL="457200" indent="0">
              <a:buNone/>
              <a:defRPr/>
            </a:lvl2pPr>
          </a:lstStyle>
          <a:p>
            <a:pPr lvl="0"/>
            <a:r>
              <a:rPr lang="en-US"/>
              <a:t>Click to edit Master text styles</a:t>
            </a:r>
          </a:p>
        </p:txBody>
      </p:sp>
      <p:sp>
        <p:nvSpPr>
          <p:cNvPr id="6" name="Text Placeholder 4">
            <a:extLst>
              <a:ext uri="{FF2B5EF4-FFF2-40B4-BE49-F238E27FC236}">
                <a16:creationId xmlns:a16="http://schemas.microsoft.com/office/drawing/2014/main" id="{87E77824-34AF-197B-FDBB-F0BE45F59E99}"/>
              </a:ext>
            </a:extLst>
          </p:cNvPr>
          <p:cNvSpPr>
            <a:spLocks noGrp="1"/>
          </p:cNvSpPr>
          <p:nvPr>
            <p:ph type="body" sz="quarter" idx="12"/>
          </p:nvPr>
        </p:nvSpPr>
        <p:spPr>
          <a:xfrm>
            <a:off x="1037431" y="5272425"/>
            <a:ext cx="10117137" cy="411916"/>
          </a:xfrm>
        </p:spPr>
        <p:txBody>
          <a:bodyPr>
            <a:normAutofit/>
          </a:bodyPr>
          <a:lstStyle>
            <a:lvl1pPr marL="0" indent="0" algn="ctr">
              <a:buNone/>
              <a:defRPr lang="en-US" sz="2200" b="1" i="0" kern="1200" baseline="0" dirty="0" smtClean="0">
                <a:solidFill>
                  <a:schemeClr val="tx2">
                    <a:lumMod val="10000"/>
                  </a:schemeClr>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9" name="Text Placeholder 7">
            <a:extLst>
              <a:ext uri="{FF2B5EF4-FFF2-40B4-BE49-F238E27FC236}">
                <a16:creationId xmlns:a16="http://schemas.microsoft.com/office/drawing/2014/main" id="{4582775C-C5C9-8799-3195-A39B9BC31C39}"/>
              </a:ext>
            </a:extLst>
          </p:cNvPr>
          <p:cNvSpPr>
            <a:spLocks noGrp="1"/>
          </p:cNvSpPr>
          <p:nvPr>
            <p:ph type="body" sz="quarter" idx="13"/>
          </p:nvPr>
        </p:nvSpPr>
        <p:spPr>
          <a:xfrm>
            <a:off x="2451099" y="5722155"/>
            <a:ext cx="7289800" cy="773112"/>
          </a:xfrm>
        </p:spPr>
        <p:txBody>
          <a:bodyPr>
            <a:normAutofit/>
          </a:bodyPr>
          <a:lstStyle>
            <a:lvl1pPr marL="0" indent="0" algn="ctr">
              <a:buNone/>
              <a:defRPr sz="1800" baseline="0">
                <a:solidFill>
                  <a:schemeClr val="tx2">
                    <a:lumMod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4039278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hasCustomPrompt="1"/>
          </p:nvPr>
        </p:nvSpPr>
        <p:spPr>
          <a:xfrm>
            <a:off x="4587934" y="711799"/>
            <a:ext cx="6657582" cy="2577741"/>
          </a:xfrm>
        </p:spPr>
        <p:txBody>
          <a:bodyPr>
            <a:normAutofit/>
          </a:bodyPr>
          <a:lstStyle>
            <a:lvl1pPr marL="0" indent="0">
              <a:buNone/>
              <a:defRPr sz="18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Please list any potential conflicts that you may have (e.g., consultant for a company whose drug will be discussed). If you have no disclosures, please state “None.”</a:t>
            </a:r>
          </a:p>
          <a:p>
            <a:pPr lvl="0"/>
            <a:endParaRPr lang="en-US"/>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hasCustomPrompt="1"/>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Disclosure</a:t>
            </a:r>
          </a:p>
        </p:txBody>
      </p:sp>
      <p:sp>
        <p:nvSpPr>
          <p:cNvPr id="5" name="Text Placeholder 12">
            <a:extLst>
              <a:ext uri="{FF2B5EF4-FFF2-40B4-BE49-F238E27FC236}">
                <a16:creationId xmlns:a16="http://schemas.microsoft.com/office/drawing/2014/main" id="{905FCBA8-592F-7279-C44E-CB8BB58D4157}"/>
              </a:ext>
            </a:extLst>
          </p:cNvPr>
          <p:cNvSpPr>
            <a:spLocks noGrp="1"/>
          </p:cNvSpPr>
          <p:nvPr>
            <p:ph type="body" sz="quarter" idx="14" hasCustomPrompt="1"/>
          </p:nvPr>
        </p:nvSpPr>
        <p:spPr>
          <a:xfrm>
            <a:off x="730369" y="3561566"/>
            <a:ext cx="3657600" cy="617879"/>
          </a:xfrm>
        </p:spPr>
        <p:txBody>
          <a:bodyPr>
            <a:normAutofit/>
          </a:bodyPr>
          <a:lstStyle>
            <a:lvl1pPr marL="0" indent="0" algn="r">
              <a:buFontTx/>
              <a:buNone/>
              <a:defRPr lang="en-US" sz="1600" b="0" kern="1200" cap="all" spc="200" baseline="0" dirty="0">
                <a:solidFill>
                  <a:schemeClr val="bg2"/>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Use statement</a:t>
            </a:r>
          </a:p>
        </p:txBody>
      </p:sp>
      <p:sp>
        <p:nvSpPr>
          <p:cNvPr id="6" name="Text Placeholder 10">
            <a:extLst>
              <a:ext uri="{FF2B5EF4-FFF2-40B4-BE49-F238E27FC236}">
                <a16:creationId xmlns:a16="http://schemas.microsoft.com/office/drawing/2014/main" id="{CF11F04C-810B-FBEC-CB90-892BF30BB3B3}"/>
              </a:ext>
            </a:extLst>
          </p:cNvPr>
          <p:cNvSpPr>
            <a:spLocks noGrp="1"/>
          </p:cNvSpPr>
          <p:nvPr>
            <p:ph type="body" sz="quarter" idx="15" hasCustomPrompt="1"/>
          </p:nvPr>
        </p:nvSpPr>
        <p:spPr>
          <a:xfrm>
            <a:off x="4587934" y="3568462"/>
            <a:ext cx="6657582" cy="2720462"/>
          </a:xfrm>
        </p:spPr>
        <p:txBody>
          <a:bodyPr>
            <a:noAutofit/>
          </a:bodyPr>
          <a:lstStyle>
            <a:lvl1pPr marL="0" indent="0">
              <a:buNone/>
              <a:defRPr sz="16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US">
                <a:latin typeface="Corbel" panose="020B0503020204020204" pitchFamily="34" charset="0"/>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a:t>
            </a:r>
          </a:p>
        </p:txBody>
      </p:sp>
    </p:spTree>
    <p:extLst>
      <p:ext uri="{BB962C8B-B14F-4D97-AF65-F5344CB8AC3E}">
        <p14:creationId xmlns:p14="http://schemas.microsoft.com/office/powerpoint/2010/main" val="19787657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p:nvPr>
        </p:nvSpPr>
        <p:spPr>
          <a:xfrm>
            <a:off x="548640" y="226422"/>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Click here for heading</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hasCustomPrompt="1"/>
          </p:nvPr>
        </p:nvSpPr>
        <p:spPr>
          <a:xfrm>
            <a:off x="548640" y="1828800"/>
            <a:ext cx="8238744" cy="4343400"/>
          </a:xfrm>
        </p:spPr>
        <p:txBody>
          <a:bodyPr>
            <a:normAutofit/>
          </a:bodyPr>
          <a:lstStyle>
            <a:lvl1pPr marL="347472" indent="-347472">
              <a:buFont typeface="+mj-lt"/>
              <a:buAutoNum type="arabicPeriod"/>
              <a:defRPr sz="2400" baseline="0">
                <a:solidFill>
                  <a:schemeClr val="bg2"/>
                </a:solidFill>
              </a:defRPr>
            </a:lvl1pPr>
          </a:lstStyle>
          <a:p>
            <a:pPr lvl="0"/>
            <a:r>
              <a:rPr lang="en-US"/>
              <a:t>Objectives on this slide must match the objectives as provided in </a:t>
            </a:r>
            <a:r>
              <a:rPr lang="en-US" err="1"/>
              <a:t>E.Flo</a:t>
            </a:r>
            <a:r>
              <a:rPr lang="en-US"/>
              <a:t> MD.</a:t>
            </a:r>
          </a:p>
        </p:txBody>
      </p:sp>
    </p:spTree>
    <p:extLst>
      <p:ext uri="{BB962C8B-B14F-4D97-AF65-F5344CB8AC3E}">
        <p14:creationId xmlns:p14="http://schemas.microsoft.com/office/powerpoint/2010/main" val="42685060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pl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hasCustomPrompt="1"/>
          </p:nvPr>
        </p:nvSpPr>
        <p:spPr>
          <a:xfrm>
            <a:off x="548640" y="217707"/>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Content</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p:nvPr>
        </p:nvSpPr>
        <p:spPr>
          <a:xfrm>
            <a:off x="548640" y="1828799"/>
            <a:ext cx="9406467"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Tree>
    <p:extLst>
      <p:ext uri="{BB962C8B-B14F-4D97-AF65-F5344CB8AC3E}">
        <p14:creationId xmlns:p14="http://schemas.microsoft.com/office/powerpoint/2010/main" val="298704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_pl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hasCustomPrompt="1"/>
          </p:nvPr>
        </p:nvSpPr>
        <p:spPr>
          <a:xfrm>
            <a:off x="548640" y="217707"/>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Content</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p:nvPr>
        </p:nvSpPr>
        <p:spPr>
          <a:xfrm>
            <a:off x="548640" y="1828799"/>
            <a:ext cx="5349240"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
        <p:nvSpPr>
          <p:cNvPr id="2" name="Text Placeholder 17">
            <a:extLst>
              <a:ext uri="{FF2B5EF4-FFF2-40B4-BE49-F238E27FC236}">
                <a16:creationId xmlns:a16="http://schemas.microsoft.com/office/drawing/2014/main" id="{08E7C7E7-67BC-0E86-CC6C-3F3D80850F11}"/>
              </a:ext>
            </a:extLst>
          </p:cNvPr>
          <p:cNvSpPr>
            <a:spLocks noGrp="1"/>
          </p:cNvSpPr>
          <p:nvPr>
            <p:ph type="body" sz="quarter" idx="11"/>
          </p:nvPr>
        </p:nvSpPr>
        <p:spPr>
          <a:xfrm>
            <a:off x="6403568" y="1825257"/>
            <a:ext cx="5349240"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Tree>
    <p:extLst>
      <p:ext uri="{BB962C8B-B14F-4D97-AF65-F5344CB8AC3E}">
        <p14:creationId xmlns:p14="http://schemas.microsoft.com/office/powerpoint/2010/main" val="27492540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_pl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Tree>
    <p:extLst>
      <p:ext uri="{BB962C8B-B14F-4D97-AF65-F5344CB8AC3E}">
        <p14:creationId xmlns:p14="http://schemas.microsoft.com/office/powerpoint/2010/main" val="18437027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_pl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hasCustomPrompt="1"/>
          </p:nvPr>
        </p:nvSpPr>
        <p:spPr>
          <a:xfrm>
            <a:off x="548640" y="219456"/>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Content</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2" name="Text Placeholder 17">
            <a:extLst>
              <a:ext uri="{FF2B5EF4-FFF2-40B4-BE49-F238E27FC236}">
                <a16:creationId xmlns:a16="http://schemas.microsoft.com/office/drawing/2014/main" id="{08E7C7E7-67BC-0E86-CC6C-3F3D80850F11}"/>
              </a:ext>
            </a:extLst>
          </p:cNvPr>
          <p:cNvSpPr>
            <a:spLocks noGrp="1"/>
          </p:cNvSpPr>
          <p:nvPr>
            <p:ph type="body" sz="quarter" idx="11"/>
          </p:nvPr>
        </p:nvSpPr>
        <p:spPr>
          <a:xfrm>
            <a:off x="6304748" y="1825257"/>
            <a:ext cx="5349240" cy="4343400"/>
          </a:xfrm>
        </p:spPr>
        <p:txBody>
          <a:bodyPr>
            <a:normAutofit/>
          </a:bodyPr>
          <a:lstStyle>
            <a:lvl1pPr marL="0" indent="0">
              <a:buFontTx/>
              <a:buNone/>
              <a:defRPr sz="2400" baseline="0">
                <a:solidFill>
                  <a:schemeClr val="bg2">
                    <a:lumMod val="40000"/>
                    <a:lumOff val="60000"/>
                  </a:schemeClr>
                </a:solidFill>
              </a:defRPr>
            </a:lvl1pPr>
          </a:lstStyle>
          <a:p>
            <a:pPr lvl="0"/>
            <a:endParaRPr lang="en-US"/>
          </a:p>
        </p:txBody>
      </p:sp>
      <p:sp>
        <p:nvSpPr>
          <p:cNvPr id="4" name="Picture Placeholder 2">
            <a:extLst>
              <a:ext uri="{FF2B5EF4-FFF2-40B4-BE49-F238E27FC236}">
                <a16:creationId xmlns:a16="http://schemas.microsoft.com/office/drawing/2014/main" id="{4A9DCFE2-60FD-3940-95E1-4332BD4A27DD}"/>
              </a:ext>
            </a:extLst>
          </p:cNvPr>
          <p:cNvSpPr>
            <a:spLocks noGrp="1"/>
          </p:cNvSpPr>
          <p:nvPr>
            <p:ph type="pic" sz="quarter" idx="12"/>
          </p:nvPr>
        </p:nvSpPr>
        <p:spPr>
          <a:xfrm>
            <a:off x="548640" y="1828800"/>
            <a:ext cx="5349240" cy="4232885"/>
          </a:xfrm>
        </p:spPr>
        <p:txBody>
          <a:bodyPr/>
          <a:lstStyle/>
          <a:p>
            <a:endParaRPr lang="en-US"/>
          </a:p>
        </p:txBody>
      </p:sp>
    </p:spTree>
    <p:extLst>
      <p:ext uri="{BB962C8B-B14F-4D97-AF65-F5344CB8AC3E}">
        <p14:creationId xmlns:p14="http://schemas.microsoft.com/office/powerpoint/2010/main" val="25822220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tent_plai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Tree>
    <p:extLst>
      <p:ext uri="{BB962C8B-B14F-4D97-AF65-F5344CB8AC3E}">
        <p14:creationId xmlns:p14="http://schemas.microsoft.com/office/powerpoint/2010/main" val="28359607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erence li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91565E-08D0-C9FE-DEC4-53CF1D58BDF6}"/>
              </a:ext>
            </a:extLst>
          </p:cNvPr>
          <p:cNvSpPr>
            <a:spLocks noGrp="1"/>
          </p:cNvSpPr>
          <p:nvPr>
            <p:ph type="ctrTitle"/>
          </p:nvPr>
        </p:nvSpPr>
        <p:spPr>
          <a:xfrm>
            <a:off x="548640" y="216345"/>
            <a:ext cx="7077456" cy="914400"/>
          </a:xfrm>
        </p:spPr>
        <p:txBody>
          <a:bodyPr lIns="0" rIns="0">
            <a:noAutofit/>
          </a:bodyPr>
          <a:lstStyle/>
          <a:p>
            <a:pPr algn="l"/>
            <a:r>
              <a:rPr lang="en-US" b="1" spc="-150">
                <a:solidFill>
                  <a:schemeClr val="tx1">
                    <a:lumMod val="75000"/>
                    <a:lumOff val="25000"/>
                  </a:schemeClr>
                </a:solidFill>
                <a:latin typeface="Corbel" panose="020B0503020204020204" pitchFamily="34" charset="0"/>
                <a:cs typeface="Calibri" panose="020F0502020204030204" pitchFamily="34" charset="0"/>
              </a:rPr>
              <a:t>Click here for heading</a:t>
            </a:r>
          </a:p>
        </p:txBody>
      </p:sp>
      <p:sp>
        <p:nvSpPr>
          <p:cNvPr id="10" name="Rectangle 9">
            <a:extLst>
              <a:ext uri="{FF2B5EF4-FFF2-40B4-BE49-F238E27FC236}">
                <a16:creationId xmlns:a16="http://schemas.microsoft.com/office/drawing/2014/main" id="{5EC514BB-5BE1-42D2-9F25-CDFBF316BB01}"/>
              </a:ext>
            </a:extLst>
          </p:cNvPr>
          <p:cNvSpPr/>
          <p:nvPr userDrawn="1"/>
        </p:nvSpPr>
        <p:spPr>
          <a:xfrm>
            <a:off x="0" y="6766560"/>
            <a:ext cx="12192000" cy="9144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noFill/>
              </a:rPr>
              <a:t>          </a:t>
            </a:r>
          </a:p>
        </p:txBody>
      </p:sp>
      <p:sp>
        <p:nvSpPr>
          <p:cNvPr id="18" name="Text Placeholder 17">
            <a:extLst>
              <a:ext uri="{FF2B5EF4-FFF2-40B4-BE49-F238E27FC236}">
                <a16:creationId xmlns:a16="http://schemas.microsoft.com/office/drawing/2014/main" id="{AE4C842D-4A8F-3148-FC43-3BC97357ADDF}"/>
              </a:ext>
            </a:extLst>
          </p:cNvPr>
          <p:cNvSpPr>
            <a:spLocks noGrp="1"/>
          </p:cNvSpPr>
          <p:nvPr>
            <p:ph type="body" sz="quarter" idx="10" hasCustomPrompt="1"/>
          </p:nvPr>
        </p:nvSpPr>
        <p:spPr>
          <a:xfrm>
            <a:off x="548640" y="1828800"/>
            <a:ext cx="8238744" cy="4343400"/>
          </a:xfrm>
        </p:spPr>
        <p:txBody>
          <a:bodyPr>
            <a:normAutofit/>
          </a:bodyPr>
          <a:lstStyle>
            <a:lvl1pPr marL="347472" indent="-347472">
              <a:spcBef>
                <a:spcPts val="1000"/>
              </a:spcBef>
              <a:buFont typeface="+mj-lt"/>
              <a:buAutoNum type="arabicPeriod"/>
              <a:defRPr sz="2400" baseline="0">
                <a:solidFill>
                  <a:schemeClr val="bg2">
                    <a:lumMod val="40000"/>
                    <a:lumOff val="60000"/>
                  </a:schemeClr>
                </a:solidFill>
              </a:defRPr>
            </a:lvl1pPr>
            <a:lvl2pPr marL="457200" indent="0">
              <a:spcBef>
                <a:spcPts val="1000"/>
              </a:spcBef>
              <a:buNone/>
              <a:defRPr/>
            </a:lvl2pPr>
          </a:lstStyle>
          <a:p>
            <a:pPr lvl="0"/>
            <a:r>
              <a:rPr lang="en-US" sz="2400"/>
              <a:t>Author(s). Chapter title. In Editor(s). Book Title. [Edition number, if it is the second edition or above] ed. City, State (or country) of publisher: Publisher’s name; copyright year. URL. Accessed [date].</a:t>
            </a:r>
          </a:p>
          <a:p>
            <a:pPr lvl="0"/>
            <a:r>
              <a:rPr lang="en-US" sz="2400"/>
              <a:t>Author(s). Title Journal name [using National Library of Medicine abbreviations]. </a:t>
            </a:r>
            <a:r>
              <a:rPr lang="en-US" sz="2400" err="1"/>
              <a:t>Year;vol</a:t>
            </a:r>
            <a:r>
              <a:rPr lang="en-US" sz="2400"/>
              <a:t>.(issue):inclusive pages. URL. Published [date]. Updated [date]. Accessed [date].</a:t>
            </a:r>
          </a:p>
        </p:txBody>
      </p:sp>
    </p:spTree>
    <p:extLst>
      <p:ext uri="{BB962C8B-B14F-4D97-AF65-F5344CB8AC3E}">
        <p14:creationId xmlns:p14="http://schemas.microsoft.com/office/powerpoint/2010/main" val="21420032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orient="horz" pos="528"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61DD6B-3CA3-EF45-8AA4-16946867C592}"/>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29010496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61DD6B-3CA3-EF45-8AA4-16946867C592}"/>
              </a:ext>
            </a:extLst>
          </p:cNvPr>
          <p:cNvSpPr>
            <a:spLocks noGrp="1"/>
          </p:cNvSpPr>
          <p:nvPr>
            <p:ph type="pic" sz="quarter" idx="10"/>
          </p:nvPr>
        </p:nvSpPr>
        <p:spPr>
          <a:xfrm>
            <a:off x="1144514" y="944679"/>
            <a:ext cx="4226830" cy="4232885"/>
          </a:xfrm>
        </p:spPr>
        <p:txBody>
          <a:bodyPr/>
          <a:lstStyle/>
          <a:p>
            <a:endParaRPr lang="en-US"/>
          </a:p>
        </p:txBody>
      </p:sp>
      <p:sp>
        <p:nvSpPr>
          <p:cNvPr id="4" name="Text Placeholder 3">
            <a:extLst>
              <a:ext uri="{FF2B5EF4-FFF2-40B4-BE49-F238E27FC236}">
                <a16:creationId xmlns:a16="http://schemas.microsoft.com/office/drawing/2014/main" id="{76638878-0B70-5D44-92FE-DBDD7867E77F}"/>
              </a:ext>
            </a:extLst>
          </p:cNvPr>
          <p:cNvSpPr>
            <a:spLocks noGrp="1"/>
          </p:cNvSpPr>
          <p:nvPr>
            <p:ph type="body" sz="quarter" idx="11"/>
          </p:nvPr>
        </p:nvSpPr>
        <p:spPr>
          <a:xfrm>
            <a:off x="5897563" y="2428875"/>
            <a:ext cx="2095500" cy="2747963"/>
          </a:xfrm>
        </p:spPr>
        <p:txBody>
          <a:bodyPr/>
          <a:lstStyle/>
          <a:p>
            <a:pPr lvl="0"/>
            <a:r>
              <a:rPr lang="en-US"/>
              <a:t>Click to edit Master text styles</a:t>
            </a:r>
          </a:p>
        </p:txBody>
      </p:sp>
      <p:sp>
        <p:nvSpPr>
          <p:cNvPr id="5" name="Text Placeholder 3">
            <a:extLst>
              <a:ext uri="{FF2B5EF4-FFF2-40B4-BE49-F238E27FC236}">
                <a16:creationId xmlns:a16="http://schemas.microsoft.com/office/drawing/2014/main" id="{2BAFDFCC-C1B4-C84F-BF82-3610B35747E4}"/>
              </a:ext>
            </a:extLst>
          </p:cNvPr>
          <p:cNvSpPr>
            <a:spLocks noGrp="1"/>
          </p:cNvSpPr>
          <p:nvPr>
            <p:ph type="body" sz="quarter" idx="12"/>
          </p:nvPr>
        </p:nvSpPr>
        <p:spPr>
          <a:xfrm>
            <a:off x="8277425" y="2428875"/>
            <a:ext cx="2095500" cy="2747963"/>
          </a:xfrm>
        </p:spPr>
        <p:txBody>
          <a:bodyPr/>
          <a:lstStyle/>
          <a:p>
            <a:pPr lvl="0"/>
            <a:r>
              <a:rPr lang="en-US"/>
              <a:t>Click to edit Master text styles</a:t>
            </a:r>
          </a:p>
        </p:txBody>
      </p:sp>
    </p:spTree>
    <p:extLst>
      <p:ext uri="{BB962C8B-B14F-4D97-AF65-F5344CB8AC3E}">
        <p14:creationId xmlns:p14="http://schemas.microsoft.com/office/powerpoint/2010/main" val="24808135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EECF27-A6B8-894C-A6EE-00D80E782769}"/>
              </a:ext>
            </a:extLst>
          </p:cNvPr>
          <p:cNvSpPr/>
          <p:nvPr userDrawn="1"/>
        </p:nvSpPr>
        <p:spPr>
          <a:xfrm>
            <a:off x="0" y="0"/>
            <a:ext cx="12192000"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D8C1C90A-29A8-123D-85EC-7AD6E3225F68}"/>
              </a:ext>
            </a:extLst>
          </p:cNvPr>
          <p:cNvSpPr>
            <a:spLocks noGrp="1"/>
          </p:cNvSpPr>
          <p:nvPr>
            <p:ph type="body" sz="quarter" idx="12"/>
          </p:nvPr>
        </p:nvSpPr>
        <p:spPr>
          <a:xfrm>
            <a:off x="983643" y="3563939"/>
            <a:ext cx="10117137" cy="667594"/>
          </a:xfrm>
        </p:spPr>
        <p:txBody>
          <a:bodyPr/>
          <a:lstStyle>
            <a:lvl1pPr marL="0" indent="0" algn="ctr">
              <a:buNone/>
              <a:defRPr lang="en-US" sz="4400" b="1" i="0" kern="1200" baseline="0" dirty="0" smtClean="0">
                <a:solidFill>
                  <a:schemeClr val="bg1"/>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9" name="Text Placeholder 7">
            <a:extLst>
              <a:ext uri="{FF2B5EF4-FFF2-40B4-BE49-F238E27FC236}">
                <a16:creationId xmlns:a16="http://schemas.microsoft.com/office/drawing/2014/main" id="{8DDFFCB7-5DB7-21C8-7636-E627506932B8}"/>
              </a:ext>
            </a:extLst>
          </p:cNvPr>
          <p:cNvSpPr>
            <a:spLocks noGrp="1"/>
          </p:cNvSpPr>
          <p:nvPr>
            <p:ph type="body" sz="quarter" idx="13"/>
          </p:nvPr>
        </p:nvSpPr>
        <p:spPr>
          <a:xfrm>
            <a:off x="2397311" y="4376738"/>
            <a:ext cx="7289800" cy="773112"/>
          </a:xfrm>
        </p:spPr>
        <p:txBody>
          <a:bodyPr/>
          <a:lstStyle>
            <a:lvl1pPr marL="0" indent="0" algn="ctr">
              <a:buNone/>
              <a:defRPr baseline="0">
                <a:solidFill>
                  <a:schemeClr val="bg1"/>
                </a:solidFill>
              </a:defRPr>
            </a:lvl1pPr>
            <a:lvl2pPr marL="457200" indent="0">
              <a:buNone/>
              <a:defRPr/>
            </a:lvl2pPr>
          </a:lstStyle>
          <a:p>
            <a:pPr lvl="0"/>
            <a:r>
              <a:rPr lang="en-US"/>
              <a:t>Click to edit Master text styles</a:t>
            </a:r>
          </a:p>
        </p:txBody>
      </p:sp>
      <p:sp>
        <p:nvSpPr>
          <p:cNvPr id="10" name="Text Placeholder 4">
            <a:extLst>
              <a:ext uri="{FF2B5EF4-FFF2-40B4-BE49-F238E27FC236}">
                <a16:creationId xmlns:a16="http://schemas.microsoft.com/office/drawing/2014/main" id="{35C061D5-EAF8-53B7-5EB0-726DDD7A09FE}"/>
              </a:ext>
            </a:extLst>
          </p:cNvPr>
          <p:cNvSpPr>
            <a:spLocks noGrp="1"/>
          </p:cNvSpPr>
          <p:nvPr>
            <p:ph type="body" sz="quarter" idx="14"/>
          </p:nvPr>
        </p:nvSpPr>
        <p:spPr>
          <a:xfrm>
            <a:off x="983643" y="5464449"/>
            <a:ext cx="10117137" cy="411916"/>
          </a:xfrm>
        </p:spPr>
        <p:txBody>
          <a:bodyPr>
            <a:normAutofit/>
          </a:bodyPr>
          <a:lstStyle>
            <a:lvl1pPr marL="0" indent="0" algn="ctr">
              <a:buNone/>
              <a:defRPr lang="en-US" sz="2200" b="1" i="0" kern="1200" baseline="0" dirty="0" smtClean="0">
                <a:solidFill>
                  <a:schemeClr val="bg1"/>
                </a:solidFill>
                <a:latin typeface="Corbel" panose="020B0503020204020204" pitchFamily="34" charset="0"/>
                <a:ea typeface="+mj-ea"/>
                <a:cs typeface="+mj-cs"/>
              </a:defRPr>
            </a:lvl1pPr>
            <a:lvl2pPr marL="457200" indent="0">
              <a:buNone/>
              <a:defRPr lang="en-US" sz="4400" b="1" i="0" kern="1200" dirty="0" smtClean="0">
                <a:solidFill>
                  <a:schemeClr val="bg2"/>
                </a:solidFill>
                <a:latin typeface="Corbel" panose="020B0503020204020204" pitchFamily="34" charset="0"/>
                <a:ea typeface="+mj-ea"/>
                <a:cs typeface="+mj-cs"/>
              </a:defRPr>
            </a:lvl2pPr>
          </a:lstStyle>
          <a:p>
            <a:pPr lvl="0"/>
            <a:r>
              <a:rPr lang="en-US"/>
              <a:t>Click to edit Master text styles</a:t>
            </a:r>
          </a:p>
        </p:txBody>
      </p:sp>
      <p:sp>
        <p:nvSpPr>
          <p:cNvPr id="11" name="Text Placeholder 7">
            <a:extLst>
              <a:ext uri="{FF2B5EF4-FFF2-40B4-BE49-F238E27FC236}">
                <a16:creationId xmlns:a16="http://schemas.microsoft.com/office/drawing/2014/main" id="{AA6924FA-81D5-8F65-46FA-1DB241F2DFCE}"/>
              </a:ext>
            </a:extLst>
          </p:cNvPr>
          <p:cNvSpPr>
            <a:spLocks noGrp="1"/>
          </p:cNvSpPr>
          <p:nvPr>
            <p:ph type="body" sz="quarter" idx="15"/>
          </p:nvPr>
        </p:nvSpPr>
        <p:spPr>
          <a:xfrm>
            <a:off x="2397311" y="5914179"/>
            <a:ext cx="7289800" cy="773112"/>
          </a:xfrm>
        </p:spPr>
        <p:txBody>
          <a:bodyPr>
            <a:normAutofit/>
          </a:bodyPr>
          <a:lstStyle>
            <a:lvl1pPr marL="0" indent="0" algn="ctr">
              <a:buNone/>
              <a:defRPr sz="1800"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6847895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9FD68AF-E693-7E40-8BFD-AA578DB0DCA4}"/>
              </a:ext>
            </a:extLst>
          </p:cNvPr>
          <p:cNvSpPr>
            <a:spLocks noGrp="1"/>
          </p:cNvSpPr>
          <p:nvPr>
            <p:ph type="pic" sz="quarter" idx="10"/>
          </p:nvPr>
        </p:nvSpPr>
        <p:spPr>
          <a:xfrm>
            <a:off x="442608" y="454172"/>
            <a:ext cx="11317424" cy="5952685"/>
          </a:xfrm>
        </p:spPr>
        <p:txBody>
          <a:bodyPr/>
          <a:lstStyle/>
          <a:p>
            <a:endParaRPr lang="en-US"/>
          </a:p>
        </p:txBody>
      </p:sp>
    </p:spTree>
    <p:extLst>
      <p:ext uri="{BB962C8B-B14F-4D97-AF65-F5344CB8AC3E}">
        <p14:creationId xmlns:p14="http://schemas.microsoft.com/office/powerpoint/2010/main" val="21652481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83DC028F-AAA9-6047-A457-6AECFABF9DEA}"/>
              </a:ext>
            </a:extLst>
          </p:cNvPr>
          <p:cNvSpPr>
            <a:spLocks noGrp="1"/>
          </p:cNvSpPr>
          <p:nvPr>
            <p:ph type="chart" sz="quarter" idx="10"/>
          </p:nvPr>
        </p:nvSpPr>
        <p:spPr>
          <a:xfrm>
            <a:off x="5806781" y="952500"/>
            <a:ext cx="5438775" cy="4953000"/>
          </a:xfrm>
        </p:spPr>
        <p:txBody>
          <a:bodyPr/>
          <a:lstStyle/>
          <a:p>
            <a:endParaRPr lang="en-US"/>
          </a:p>
        </p:txBody>
      </p:sp>
      <p:sp>
        <p:nvSpPr>
          <p:cNvPr id="6" name="Picture Placeholder 5">
            <a:extLst>
              <a:ext uri="{FF2B5EF4-FFF2-40B4-BE49-F238E27FC236}">
                <a16:creationId xmlns:a16="http://schemas.microsoft.com/office/drawing/2014/main" id="{4B194767-F43A-454C-8B7C-728A710D8270}"/>
              </a:ext>
            </a:extLst>
          </p:cNvPr>
          <p:cNvSpPr>
            <a:spLocks noGrp="1"/>
          </p:cNvSpPr>
          <p:nvPr>
            <p:ph type="pic" sz="quarter" idx="11"/>
          </p:nvPr>
        </p:nvSpPr>
        <p:spPr>
          <a:xfrm>
            <a:off x="1157288" y="1004888"/>
            <a:ext cx="3984625" cy="5853112"/>
          </a:xfrm>
        </p:spPr>
        <p:txBody>
          <a:bodyPr/>
          <a:lstStyle/>
          <a:p>
            <a:endParaRPr lang="en-US"/>
          </a:p>
        </p:txBody>
      </p:sp>
    </p:spTree>
    <p:extLst>
      <p:ext uri="{BB962C8B-B14F-4D97-AF65-F5344CB8AC3E}">
        <p14:creationId xmlns:p14="http://schemas.microsoft.com/office/powerpoint/2010/main" val="3130082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A21E-D5A3-D481-612E-80B41A55B373}"/>
              </a:ext>
            </a:extLst>
          </p:cNvPr>
          <p:cNvSpPr/>
          <p:nvPr userDrawn="1"/>
        </p:nvSpPr>
        <p:spPr>
          <a:xfrm>
            <a:off x="656646" y="681197"/>
            <a:ext cx="11092441" cy="5529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EADE760-1FA6-0575-0F4C-65728D947363}"/>
              </a:ext>
            </a:extLst>
          </p:cNvPr>
          <p:cNvSpPr>
            <a:spLocks noGrp="1"/>
          </p:cNvSpPr>
          <p:nvPr>
            <p:ph type="body" sz="quarter" idx="13" hasCustomPrompt="1"/>
          </p:nvPr>
        </p:nvSpPr>
        <p:spPr>
          <a:xfrm>
            <a:off x="1296656" y="2734069"/>
            <a:ext cx="6281011" cy="1033476"/>
          </a:xfrm>
        </p:spPr>
        <p:txBody>
          <a:bodyPr>
            <a:noAutofit/>
          </a:bodyPr>
          <a:lstStyle>
            <a:lvl1pPr>
              <a:defRPr sz="1800">
                <a:solidFill>
                  <a:schemeClr val="bg1"/>
                </a:solidFill>
              </a:defRPr>
            </a:lvl1pPr>
          </a:lstStyle>
          <a:p>
            <a:r>
              <a:rPr lang="en-US" sz="2800" b="0">
                <a:solidFill>
                  <a:schemeClr val="tx1">
                    <a:lumMod val="40000"/>
                    <a:lumOff val="60000"/>
                  </a:schemeClr>
                </a:solidFill>
              </a:rPr>
              <a:t>Pause for questions every 5 slides or after completing a topic.</a:t>
            </a:r>
          </a:p>
        </p:txBody>
      </p:sp>
      <p:sp>
        <p:nvSpPr>
          <p:cNvPr id="4" name="Date Placeholder 3"/>
          <p:cNvSpPr>
            <a:spLocks noGrp="1"/>
          </p:cNvSpPr>
          <p:nvPr>
            <p:ph type="dt" sz="half" idx="10"/>
          </p:nvPr>
        </p:nvSpPr>
        <p:spPr/>
        <p:txBody>
          <a:bodyPr/>
          <a:lstStyle/>
          <a:p>
            <a:fld id="{91F9259A-1FE3-4FF9-8A07-BDD8177164ED}" type="datetime4">
              <a:rPr lang="en-US" smtClean="0"/>
              <a:t>August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
        <p:nvSpPr>
          <p:cNvPr id="8" name="Text Placeholder 2">
            <a:extLst>
              <a:ext uri="{FF2B5EF4-FFF2-40B4-BE49-F238E27FC236}">
                <a16:creationId xmlns:a16="http://schemas.microsoft.com/office/drawing/2014/main" id="{BA9630C8-D216-ADF6-B1AB-8E7C3E78B702}"/>
              </a:ext>
            </a:extLst>
          </p:cNvPr>
          <p:cNvSpPr txBox="1">
            <a:spLocks/>
          </p:cNvSpPr>
          <p:nvPr userDrawn="1"/>
        </p:nvSpPr>
        <p:spPr>
          <a:xfrm>
            <a:off x="1296658" y="194640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chemeClr val="accent1"/>
                </a:solidFill>
              </a:rPr>
              <a:t>Any questions?</a:t>
            </a:r>
          </a:p>
        </p:txBody>
      </p:sp>
      <p:sp>
        <p:nvSpPr>
          <p:cNvPr id="10" name="Text Placeholder 4">
            <a:extLst>
              <a:ext uri="{FF2B5EF4-FFF2-40B4-BE49-F238E27FC236}">
                <a16:creationId xmlns:a16="http://schemas.microsoft.com/office/drawing/2014/main" id="{C3DDE015-4845-41F6-3726-EFF7F4A6AB99}"/>
              </a:ext>
            </a:extLst>
          </p:cNvPr>
          <p:cNvSpPr txBox="1">
            <a:spLocks/>
          </p:cNvSpPr>
          <p:nvPr userDrawn="1"/>
        </p:nvSpPr>
        <p:spPr>
          <a:xfrm>
            <a:off x="5497182" y="2093558"/>
            <a:ext cx="5124323" cy="26162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Tx/>
              <a:buNone/>
              <a:defRPr sz="2000" b="1" kern="1200">
                <a:solidFill>
                  <a:schemeClr val="bg2"/>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2"/>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chemeClr val="bg2"/>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a:solidFill>
                <a:schemeClr val="tx1">
                  <a:lumMod val="40000"/>
                  <a:lumOff val="60000"/>
                </a:schemeClr>
              </a:solidFill>
            </a:endParaRPr>
          </a:p>
        </p:txBody>
      </p:sp>
      <p:pic>
        <p:nvPicPr>
          <p:cNvPr id="11" name="Picture 10">
            <a:extLst>
              <a:ext uri="{FF2B5EF4-FFF2-40B4-BE49-F238E27FC236}">
                <a16:creationId xmlns:a16="http://schemas.microsoft.com/office/drawing/2014/main" id="{C4947BBB-32FA-92C4-1BE6-4CF9666E55B9}"/>
              </a:ext>
            </a:extLst>
          </p:cNvPr>
          <p:cNvPicPr>
            <a:picLocks noChangeAspect="1"/>
          </p:cNvPicPr>
          <p:nvPr userDrawn="1"/>
        </p:nvPicPr>
        <p:blipFill>
          <a:blip r:embed="rId2"/>
          <a:stretch>
            <a:fillRect/>
          </a:stretch>
        </p:blipFill>
        <p:spPr>
          <a:xfrm>
            <a:off x="8894146" y="5332112"/>
            <a:ext cx="2641208" cy="650017"/>
          </a:xfrm>
          <a:prstGeom prst="rect">
            <a:avLst/>
          </a:prstGeom>
        </p:spPr>
      </p:pic>
      <p:sp>
        <p:nvSpPr>
          <p:cNvPr id="14" name="Text Placeholder 12">
            <a:extLst>
              <a:ext uri="{FF2B5EF4-FFF2-40B4-BE49-F238E27FC236}">
                <a16:creationId xmlns:a16="http://schemas.microsoft.com/office/drawing/2014/main" id="{5A215582-DA54-DF03-6AE8-E678DE3C2E34}"/>
              </a:ext>
            </a:extLst>
          </p:cNvPr>
          <p:cNvSpPr>
            <a:spLocks noGrp="1"/>
          </p:cNvSpPr>
          <p:nvPr>
            <p:ph type="body" sz="quarter" idx="14" hasCustomPrompt="1"/>
          </p:nvPr>
        </p:nvSpPr>
        <p:spPr>
          <a:xfrm>
            <a:off x="1296658" y="3885539"/>
            <a:ext cx="6281011" cy="1446573"/>
          </a:xfrm>
        </p:spPr>
        <p:txBody>
          <a:bodyPr>
            <a:noAutofit/>
          </a:bodyPr>
          <a:lstStyle>
            <a:lvl1pPr>
              <a:defRPr sz="1800">
                <a:solidFill>
                  <a:schemeClr val="bg1"/>
                </a:solidFill>
              </a:defRPr>
            </a:lvl1pPr>
          </a:lstStyle>
          <a:p>
            <a:r>
              <a:rPr lang="en-US" sz="2800" b="0">
                <a:solidFill>
                  <a:schemeClr val="tx1">
                    <a:lumMod val="40000"/>
                    <a:lumOff val="60000"/>
                  </a:schemeClr>
                </a:solidFill>
              </a:rPr>
              <a:t>If this is a virtual or hybrid session, let students know if you prefer for them to unmute or ask questions in the chat.</a:t>
            </a:r>
            <a:endParaRPr lang="en-US" b="0"/>
          </a:p>
          <a:p>
            <a:pPr lvl="0"/>
            <a:endParaRPr lang="en-US"/>
          </a:p>
        </p:txBody>
      </p:sp>
      <p:sp>
        <p:nvSpPr>
          <p:cNvPr id="17" name="TextBox 16">
            <a:extLst>
              <a:ext uri="{FF2B5EF4-FFF2-40B4-BE49-F238E27FC236}">
                <a16:creationId xmlns:a16="http://schemas.microsoft.com/office/drawing/2014/main" id="{BAD067D7-6558-8DAC-C306-3C99CA10C2AD}"/>
              </a:ext>
            </a:extLst>
          </p:cNvPr>
          <p:cNvSpPr txBox="1"/>
          <p:nvPr userDrawn="1"/>
        </p:nvSpPr>
        <p:spPr>
          <a:xfrm>
            <a:off x="1296655" y="5524951"/>
            <a:ext cx="6281011" cy="590931"/>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baseline="0">
                <a:solidFill>
                  <a:schemeClr val="bg1"/>
                </a:solidFill>
              </a:rPr>
              <a:t>Presenter’s email or contact information</a:t>
            </a:r>
            <a:br>
              <a:rPr lang="en-US" baseline="0">
                <a:solidFill>
                  <a:schemeClr val="bg1"/>
                </a:solidFill>
              </a:rPr>
            </a:br>
            <a:r>
              <a:rPr lang="en-US" baseline="0">
                <a:solidFill>
                  <a:schemeClr val="bg1"/>
                </a:solidFill>
              </a:rPr>
              <a:t>Component Office Hours: Time and Day of Week, Location</a:t>
            </a:r>
          </a:p>
        </p:txBody>
      </p:sp>
    </p:spTree>
    <p:extLst>
      <p:ext uri="{BB962C8B-B14F-4D97-AF65-F5344CB8AC3E}">
        <p14:creationId xmlns:p14="http://schemas.microsoft.com/office/powerpoint/2010/main" val="1402352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A21E-D5A3-D481-612E-80B41A55B373}"/>
              </a:ext>
            </a:extLst>
          </p:cNvPr>
          <p:cNvSpPr/>
          <p:nvPr userDrawn="1"/>
        </p:nvSpPr>
        <p:spPr>
          <a:xfrm>
            <a:off x="656646" y="681197"/>
            <a:ext cx="11092441" cy="5529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EADE760-1FA6-0575-0F4C-65728D947363}"/>
              </a:ext>
            </a:extLst>
          </p:cNvPr>
          <p:cNvSpPr>
            <a:spLocks noGrp="1"/>
          </p:cNvSpPr>
          <p:nvPr>
            <p:ph type="body" sz="quarter" idx="13" hasCustomPrompt="1"/>
          </p:nvPr>
        </p:nvSpPr>
        <p:spPr>
          <a:xfrm>
            <a:off x="1296656" y="2734069"/>
            <a:ext cx="6281011" cy="1033476"/>
          </a:xfrm>
        </p:spPr>
        <p:txBody>
          <a:bodyPr>
            <a:noAutofit/>
          </a:bodyPr>
          <a:lstStyle>
            <a:lvl1pPr>
              <a:defRPr sz="1800">
                <a:solidFill>
                  <a:schemeClr val="bg1"/>
                </a:solidFill>
              </a:defRPr>
            </a:lvl1pPr>
          </a:lstStyle>
          <a:p>
            <a:r>
              <a:rPr lang="en-US" sz="2800" b="0">
                <a:solidFill>
                  <a:schemeClr val="tx1">
                    <a:lumMod val="40000"/>
                    <a:lumOff val="60000"/>
                  </a:schemeClr>
                </a:solidFill>
              </a:rPr>
              <a:t>Pause for questions every 5 slides or after completing a topic.</a:t>
            </a:r>
          </a:p>
        </p:txBody>
      </p:sp>
      <p:sp>
        <p:nvSpPr>
          <p:cNvPr id="4" name="Date Placeholder 3"/>
          <p:cNvSpPr>
            <a:spLocks noGrp="1"/>
          </p:cNvSpPr>
          <p:nvPr>
            <p:ph type="dt" sz="half" idx="10"/>
          </p:nvPr>
        </p:nvSpPr>
        <p:spPr/>
        <p:txBody>
          <a:bodyPr/>
          <a:lstStyle/>
          <a:p>
            <a:fld id="{91F9259A-1FE3-4FF9-8A07-BDD8177164ED}" type="datetime4">
              <a:rPr lang="en-US" smtClean="0"/>
              <a:t>August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
        <p:nvSpPr>
          <p:cNvPr id="8" name="Text Placeholder 2">
            <a:extLst>
              <a:ext uri="{FF2B5EF4-FFF2-40B4-BE49-F238E27FC236}">
                <a16:creationId xmlns:a16="http://schemas.microsoft.com/office/drawing/2014/main" id="{BA9630C8-D216-ADF6-B1AB-8E7C3E78B702}"/>
              </a:ext>
            </a:extLst>
          </p:cNvPr>
          <p:cNvSpPr txBox="1">
            <a:spLocks/>
          </p:cNvSpPr>
          <p:nvPr userDrawn="1"/>
        </p:nvSpPr>
        <p:spPr>
          <a:xfrm>
            <a:off x="1296658" y="194640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chemeClr val="accent1"/>
                </a:solidFill>
              </a:rPr>
              <a:t>Any questions?</a:t>
            </a:r>
          </a:p>
        </p:txBody>
      </p:sp>
      <p:sp>
        <p:nvSpPr>
          <p:cNvPr id="10" name="Text Placeholder 4">
            <a:extLst>
              <a:ext uri="{FF2B5EF4-FFF2-40B4-BE49-F238E27FC236}">
                <a16:creationId xmlns:a16="http://schemas.microsoft.com/office/drawing/2014/main" id="{C3DDE015-4845-41F6-3726-EFF7F4A6AB99}"/>
              </a:ext>
            </a:extLst>
          </p:cNvPr>
          <p:cNvSpPr txBox="1">
            <a:spLocks/>
          </p:cNvSpPr>
          <p:nvPr userDrawn="1"/>
        </p:nvSpPr>
        <p:spPr>
          <a:xfrm>
            <a:off x="5497182" y="2093558"/>
            <a:ext cx="5124323" cy="26162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Tx/>
              <a:buNone/>
              <a:defRPr sz="2000" b="1" kern="1200">
                <a:solidFill>
                  <a:schemeClr val="bg2"/>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2"/>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chemeClr val="bg2"/>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a:solidFill>
                <a:schemeClr val="tx1">
                  <a:lumMod val="40000"/>
                  <a:lumOff val="60000"/>
                </a:schemeClr>
              </a:solidFill>
            </a:endParaRPr>
          </a:p>
        </p:txBody>
      </p:sp>
      <p:pic>
        <p:nvPicPr>
          <p:cNvPr id="11" name="Picture 10">
            <a:extLst>
              <a:ext uri="{FF2B5EF4-FFF2-40B4-BE49-F238E27FC236}">
                <a16:creationId xmlns:a16="http://schemas.microsoft.com/office/drawing/2014/main" id="{C4947BBB-32FA-92C4-1BE6-4CF9666E55B9}"/>
              </a:ext>
            </a:extLst>
          </p:cNvPr>
          <p:cNvPicPr>
            <a:picLocks noChangeAspect="1"/>
          </p:cNvPicPr>
          <p:nvPr userDrawn="1"/>
        </p:nvPicPr>
        <p:blipFill>
          <a:blip r:embed="rId2"/>
          <a:stretch>
            <a:fillRect/>
          </a:stretch>
        </p:blipFill>
        <p:spPr>
          <a:xfrm>
            <a:off x="8894146" y="5332112"/>
            <a:ext cx="2641208" cy="650017"/>
          </a:xfrm>
          <a:prstGeom prst="rect">
            <a:avLst/>
          </a:prstGeom>
        </p:spPr>
      </p:pic>
      <p:sp>
        <p:nvSpPr>
          <p:cNvPr id="14" name="Text Placeholder 12">
            <a:extLst>
              <a:ext uri="{FF2B5EF4-FFF2-40B4-BE49-F238E27FC236}">
                <a16:creationId xmlns:a16="http://schemas.microsoft.com/office/drawing/2014/main" id="{5A215582-DA54-DF03-6AE8-E678DE3C2E34}"/>
              </a:ext>
            </a:extLst>
          </p:cNvPr>
          <p:cNvSpPr>
            <a:spLocks noGrp="1"/>
          </p:cNvSpPr>
          <p:nvPr>
            <p:ph type="body" sz="quarter" idx="14" hasCustomPrompt="1"/>
          </p:nvPr>
        </p:nvSpPr>
        <p:spPr>
          <a:xfrm>
            <a:off x="1296658" y="3885539"/>
            <a:ext cx="6281011" cy="1446573"/>
          </a:xfrm>
        </p:spPr>
        <p:txBody>
          <a:bodyPr>
            <a:noAutofit/>
          </a:bodyPr>
          <a:lstStyle>
            <a:lvl1pPr>
              <a:defRPr sz="1800">
                <a:solidFill>
                  <a:schemeClr val="bg1"/>
                </a:solidFill>
              </a:defRPr>
            </a:lvl1pPr>
          </a:lstStyle>
          <a:p>
            <a:r>
              <a:rPr lang="en-US" sz="2800" b="0">
                <a:solidFill>
                  <a:schemeClr val="tx1">
                    <a:lumMod val="40000"/>
                    <a:lumOff val="60000"/>
                  </a:schemeClr>
                </a:solidFill>
              </a:rPr>
              <a:t>If this is a virtual or hybrid session, let students know if you prefer for them to unmute or ask questions in the chat.</a:t>
            </a:r>
            <a:endParaRPr lang="en-US" b="0"/>
          </a:p>
          <a:p>
            <a:pPr lvl="0"/>
            <a:endParaRPr lang="en-US"/>
          </a:p>
        </p:txBody>
      </p:sp>
      <p:sp>
        <p:nvSpPr>
          <p:cNvPr id="17" name="TextBox 16">
            <a:extLst>
              <a:ext uri="{FF2B5EF4-FFF2-40B4-BE49-F238E27FC236}">
                <a16:creationId xmlns:a16="http://schemas.microsoft.com/office/drawing/2014/main" id="{BAD067D7-6558-8DAC-C306-3C99CA10C2AD}"/>
              </a:ext>
            </a:extLst>
          </p:cNvPr>
          <p:cNvSpPr txBox="1"/>
          <p:nvPr userDrawn="1"/>
        </p:nvSpPr>
        <p:spPr>
          <a:xfrm>
            <a:off x="1296655" y="5524951"/>
            <a:ext cx="6281011" cy="590931"/>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baseline="0">
                <a:solidFill>
                  <a:schemeClr val="bg1"/>
                </a:solidFill>
              </a:rPr>
              <a:t>Presenter’s email or contact information</a:t>
            </a:r>
            <a:br>
              <a:rPr lang="en-US" baseline="0">
                <a:solidFill>
                  <a:schemeClr val="bg1"/>
                </a:solidFill>
              </a:rPr>
            </a:br>
            <a:r>
              <a:rPr lang="en-US" baseline="0">
                <a:solidFill>
                  <a:schemeClr val="bg1"/>
                </a:solidFill>
              </a:rPr>
              <a:t>Component Office Hours: Time and Day of Week, Location</a:t>
            </a:r>
          </a:p>
        </p:txBody>
      </p:sp>
    </p:spTree>
    <p:extLst>
      <p:ext uri="{BB962C8B-B14F-4D97-AF65-F5344CB8AC3E}">
        <p14:creationId xmlns:p14="http://schemas.microsoft.com/office/powerpoint/2010/main" val="1402352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7CA21E-D5A3-D481-612E-80B41A55B373}"/>
              </a:ext>
            </a:extLst>
          </p:cNvPr>
          <p:cNvSpPr/>
          <p:nvPr userDrawn="1"/>
        </p:nvSpPr>
        <p:spPr>
          <a:xfrm>
            <a:off x="656646" y="681197"/>
            <a:ext cx="11092441" cy="552910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EADE760-1FA6-0575-0F4C-65728D947363}"/>
              </a:ext>
            </a:extLst>
          </p:cNvPr>
          <p:cNvSpPr>
            <a:spLocks noGrp="1"/>
          </p:cNvSpPr>
          <p:nvPr>
            <p:ph type="body" sz="quarter" idx="13" hasCustomPrompt="1"/>
          </p:nvPr>
        </p:nvSpPr>
        <p:spPr>
          <a:xfrm>
            <a:off x="1296656" y="2734069"/>
            <a:ext cx="6281011" cy="1033476"/>
          </a:xfrm>
        </p:spPr>
        <p:txBody>
          <a:bodyPr>
            <a:noAutofit/>
          </a:bodyPr>
          <a:lstStyle>
            <a:lvl1pPr>
              <a:defRPr sz="1800">
                <a:solidFill>
                  <a:schemeClr val="bg1"/>
                </a:solidFill>
              </a:defRPr>
            </a:lvl1pPr>
          </a:lstStyle>
          <a:p>
            <a:r>
              <a:rPr lang="en-US" sz="2800" b="0">
                <a:solidFill>
                  <a:schemeClr val="tx1">
                    <a:lumMod val="40000"/>
                    <a:lumOff val="60000"/>
                  </a:schemeClr>
                </a:solidFill>
              </a:rPr>
              <a:t>Pause for questions every 5 slides or after completing a topic.</a:t>
            </a:r>
          </a:p>
        </p:txBody>
      </p:sp>
      <p:sp>
        <p:nvSpPr>
          <p:cNvPr id="4" name="Date Placeholder 3"/>
          <p:cNvSpPr>
            <a:spLocks noGrp="1"/>
          </p:cNvSpPr>
          <p:nvPr>
            <p:ph type="dt" sz="half" idx="10"/>
          </p:nvPr>
        </p:nvSpPr>
        <p:spPr/>
        <p:txBody>
          <a:bodyPr/>
          <a:lstStyle/>
          <a:p>
            <a:fld id="{91F9259A-1FE3-4FF9-8A07-BDD8177164ED}" type="datetime4">
              <a:rPr lang="en-US" smtClean="0"/>
              <a:t>August 12,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
        <p:nvSpPr>
          <p:cNvPr id="8" name="Text Placeholder 2">
            <a:extLst>
              <a:ext uri="{FF2B5EF4-FFF2-40B4-BE49-F238E27FC236}">
                <a16:creationId xmlns:a16="http://schemas.microsoft.com/office/drawing/2014/main" id="{BA9630C8-D216-ADF6-B1AB-8E7C3E78B702}"/>
              </a:ext>
            </a:extLst>
          </p:cNvPr>
          <p:cNvSpPr txBox="1">
            <a:spLocks/>
          </p:cNvSpPr>
          <p:nvPr userDrawn="1"/>
        </p:nvSpPr>
        <p:spPr>
          <a:xfrm>
            <a:off x="1296658" y="1946401"/>
            <a:ext cx="5375935" cy="817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a:solidFill>
                  <a:schemeClr val="accent1"/>
                </a:solidFill>
              </a:rPr>
              <a:t>Any questions?</a:t>
            </a:r>
          </a:p>
        </p:txBody>
      </p:sp>
      <p:sp>
        <p:nvSpPr>
          <p:cNvPr id="10" name="Text Placeholder 4">
            <a:extLst>
              <a:ext uri="{FF2B5EF4-FFF2-40B4-BE49-F238E27FC236}">
                <a16:creationId xmlns:a16="http://schemas.microsoft.com/office/drawing/2014/main" id="{C3DDE015-4845-41F6-3726-EFF7F4A6AB99}"/>
              </a:ext>
            </a:extLst>
          </p:cNvPr>
          <p:cNvSpPr txBox="1">
            <a:spLocks/>
          </p:cNvSpPr>
          <p:nvPr userDrawn="1"/>
        </p:nvSpPr>
        <p:spPr>
          <a:xfrm>
            <a:off x="5497182" y="2093558"/>
            <a:ext cx="5124323" cy="261625"/>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Tx/>
              <a:buNone/>
              <a:defRPr sz="2000" b="1" kern="1200">
                <a:solidFill>
                  <a:schemeClr val="bg2"/>
                </a:solidFill>
                <a:latin typeface="Corbel" panose="020B0503020204020204"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bg2"/>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Tx/>
              <a:buNone/>
              <a:defRPr sz="2000" kern="1200">
                <a:solidFill>
                  <a:schemeClr val="bg2"/>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Tx/>
              <a:buNone/>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600" b="0">
              <a:solidFill>
                <a:schemeClr val="tx1">
                  <a:lumMod val="40000"/>
                  <a:lumOff val="60000"/>
                </a:schemeClr>
              </a:solidFill>
            </a:endParaRPr>
          </a:p>
        </p:txBody>
      </p:sp>
      <p:pic>
        <p:nvPicPr>
          <p:cNvPr id="11" name="Picture 10">
            <a:extLst>
              <a:ext uri="{FF2B5EF4-FFF2-40B4-BE49-F238E27FC236}">
                <a16:creationId xmlns:a16="http://schemas.microsoft.com/office/drawing/2014/main" id="{C4947BBB-32FA-92C4-1BE6-4CF9666E55B9}"/>
              </a:ext>
            </a:extLst>
          </p:cNvPr>
          <p:cNvPicPr>
            <a:picLocks noChangeAspect="1"/>
          </p:cNvPicPr>
          <p:nvPr userDrawn="1"/>
        </p:nvPicPr>
        <p:blipFill>
          <a:blip r:embed="rId2"/>
          <a:stretch>
            <a:fillRect/>
          </a:stretch>
        </p:blipFill>
        <p:spPr>
          <a:xfrm>
            <a:off x="8894146" y="5332112"/>
            <a:ext cx="2641208" cy="650017"/>
          </a:xfrm>
          <a:prstGeom prst="rect">
            <a:avLst/>
          </a:prstGeom>
        </p:spPr>
      </p:pic>
      <p:sp>
        <p:nvSpPr>
          <p:cNvPr id="14" name="Text Placeholder 12">
            <a:extLst>
              <a:ext uri="{FF2B5EF4-FFF2-40B4-BE49-F238E27FC236}">
                <a16:creationId xmlns:a16="http://schemas.microsoft.com/office/drawing/2014/main" id="{5A215582-DA54-DF03-6AE8-E678DE3C2E34}"/>
              </a:ext>
            </a:extLst>
          </p:cNvPr>
          <p:cNvSpPr>
            <a:spLocks noGrp="1"/>
          </p:cNvSpPr>
          <p:nvPr>
            <p:ph type="body" sz="quarter" idx="14" hasCustomPrompt="1"/>
          </p:nvPr>
        </p:nvSpPr>
        <p:spPr>
          <a:xfrm>
            <a:off x="1296658" y="3885539"/>
            <a:ext cx="6281011" cy="1446573"/>
          </a:xfrm>
        </p:spPr>
        <p:txBody>
          <a:bodyPr>
            <a:noAutofit/>
          </a:bodyPr>
          <a:lstStyle>
            <a:lvl1pPr>
              <a:defRPr sz="1800">
                <a:solidFill>
                  <a:schemeClr val="bg1"/>
                </a:solidFill>
              </a:defRPr>
            </a:lvl1pPr>
          </a:lstStyle>
          <a:p>
            <a:r>
              <a:rPr lang="en-US" sz="2800" b="0">
                <a:solidFill>
                  <a:schemeClr val="tx1">
                    <a:lumMod val="40000"/>
                    <a:lumOff val="60000"/>
                  </a:schemeClr>
                </a:solidFill>
              </a:rPr>
              <a:t>If this is a virtual or hybrid session, let students know if you prefer for them to unmute or ask questions in the chat.</a:t>
            </a:r>
            <a:endParaRPr lang="en-US" b="0"/>
          </a:p>
          <a:p>
            <a:pPr lvl="0"/>
            <a:endParaRPr lang="en-US"/>
          </a:p>
        </p:txBody>
      </p:sp>
    </p:spTree>
    <p:extLst>
      <p:ext uri="{BB962C8B-B14F-4D97-AF65-F5344CB8AC3E}">
        <p14:creationId xmlns:p14="http://schemas.microsoft.com/office/powerpoint/2010/main" val="14023523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Dark Grey">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69E047-4A63-9E48-8C73-0842A613B283}"/>
              </a:ext>
            </a:extLst>
          </p:cNvPr>
          <p:cNvSpPr>
            <a:spLocks noGrp="1"/>
          </p:cNvSpPr>
          <p:nvPr>
            <p:ph type="pic" sz="quarter" idx="10"/>
          </p:nvPr>
        </p:nvSpPr>
        <p:spPr>
          <a:xfrm>
            <a:off x="1990516" y="1858962"/>
            <a:ext cx="4203700" cy="3140075"/>
          </a:xfrm>
        </p:spPr>
        <p:txBody>
          <a:bodyPr/>
          <a:lstStyle/>
          <a:p>
            <a:endParaRPr lang="en-US"/>
          </a:p>
        </p:txBody>
      </p:sp>
    </p:spTree>
    <p:extLst>
      <p:ext uri="{BB962C8B-B14F-4D97-AF65-F5344CB8AC3E}">
        <p14:creationId xmlns:p14="http://schemas.microsoft.com/office/powerpoint/2010/main" val="18085405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677225E-008F-5D47-A03D-C2707AE1C01B}"/>
              </a:ext>
            </a:extLst>
          </p:cNvPr>
          <p:cNvSpPr>
            <a:spLocks noGrp="1"/>
          </p:cNvSpPr>
          <p:nvPr>
            <p:ph type="body" sz="quarter" idx="11"/>
          </p:nvPr>
        </p:nvSpPr>
        <p:spPr>
          <a:xfrm>
            <a:off x="1363064" y="4065917"/>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0">
            <a:extLst>
              <a:ext uri="{FF2B5EF4-FFF2-40B4-BE49-F238E27FC236}">
                <a16:creationId xmlns:a16="http://schemas.microsoft.com/office/drawing/2014/main" id="{1920A4AF-D039-3F43-A019-02EC95682F80}"/>
              </a:ext>
            </a:extLst>
          </p:cNvPr>
          <p:cNvSpPr>
            <a:spLocks noGrp="1"/>
          </p:cNvSpPr>
          <p:nvPr>
            <p:ph type="body" sz="quarter" idx="12"/>
          </p:nvPr>
        </p:nvSpPr>
        <p:spPr>
          <a:xfrm>
            <a:off x="6383547" y="4065917"/>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3" name="Text Placeholder 10">
            <a:extLst>
              <a:ext uri="{FF2B5EF4-FFF2-40B4-BE49-F238E27FC236}">
                <a16:creationId xmlns:a16="http://schemas.microsoft.com/office/drawing/2014/main" id="{FDE25F45-F8A3-6844-84FC-70675A668A63}"/>
              </a:ext>
            </a:extLst>
          </p:cNvPr>
          <p:cNvSpPr>
            <a:spLocks noGrp="1"/>
          </p:cNvSpPr>
          <p:nvPr>
            <p:ph type="body" sz="quarter" idx="13"/>
          </p:nvPr>
        </p:nvSpPr>
        <p:spPr>
          <a:xfrm>
            <a:off x="8948512" y="4043843"/>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0">
            <a:extLst>
              <a:ext uri="{FF2B5EF4-FFF2-40B4-BE49-F238E27FC236}">
                <a16:creationId xmlns:a16="http://schemas.microsoft.com/office/drawing/2014/main" id="{837E829C-18A8-8641-8915-7ED6C4703CC5}"/>
              </a:ext>
            </a:extLst>
          </p:cNvPr>
          <p:cNvSpPr>
            <a:spLocks noGrp="1"/>
          </p:cNvSpPr>
          <p:nvPr>
            <p:ph type="body" sz="quarter" idx="14"/>
          </p:nvPr>
        </p:nvSpPr>
        <p:spPr>
          <a:xfrm>
            <a:off x="3849343" y="4060166"/>
            <a:ext cx="1805706" cy="1765300"/>
          </a:xfrm>
        </p:spPr>
        <p:txBody>
          <a:bodyPr>
            <a:normAutofit/>
          </a:bodyPr>
          <a:lstStyle>
            <a:lvl1pPr marL="0" indent="0" algn="ctr">
              <a:buFontTx/>
              <a:buNone/>
              <a:defRPr sz="20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2" name="Picture Placeholder 21">
            <a:extLst>
              <a:ext uri="{FF2B5EF4-FFF2-40B4-BE49-F238E27FC236}">
                <a16:creationId xmlns:a16="http://schemas.microsoft.com/office/drawing/2014/main" id="{41A2D967-593C-7346-BF15-B1AA9A81ACBD}"/>
              </a:ext>
            </a:extLst>
          </p:cNvPr>
          <p:cNvSpPr>
            <a:spLocks noGrp="1"/>
          </p:cNvSpPr>
          <p:nvPr>
            <p:ph type="pic" sz="quarter" idx="15"/>
          </p:nvPr>
        </p:nvSpPr>
        <p:spPr>
          <a:xfrm>
            <a:off x="0" y="0"/>
            <a:ext cx="12192000" cy="2674187"/>
          </a:xfrm>
        </p:spPr>
        <p:txBody>
          <a:bodyPr/>
          <a:lstStyle/>
          <a:p>
            <a:endParaRPr lang="en-US"/>
          </a:p>
        </p:txBody>
      </p:sp>
    </p:spTree>
    <p:extLst>
      <p:ext uri="{BB962C8B-B14F-4D97-AF65-F5344CB8AC3E}">
        <p14:creationId xmlns:p14="http://schemas.microsoft.com/office/powerpoint/2010/main" val="25868616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A7D8A48-680D-3543-99AA-51D7D8E80FE3}"/>
              </a:ext>
            </a:extLst>
          </p:cNvPr>
          <p:cNvSpPr>
            <a:spLocks noGrp="1"/>
          </p:cNvSpPr>
          <p:nvPr>
            <p:ph type="pic" sz="quarter" idx="10"/>
          </p:nvPr>
        </p:nvSpPr>
        <p:spPr>
          <a:xfrm>
            <a:off x="0" y="0"/>
            <a:ext cx="4170363" cy="6858000"/>
          </a:xfrm>
        </p:spPr>
        <p:txBody>
          <a:bodyPr/>
          <a:lstStyle/>
          <a:p>
            <a:endParaRPr lang="en-US"/>
          </a:p>
        </p:txBody>
      </p:sp>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8021637" y="654290"/>
            <a:ext cx="3233738"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4321370" y="1028101"/>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4321370" y="654290"/>
            <a:ext cx="3657600" cy="2330450"/>
          </a:xfrm>
        </p:spPr>
        <p:txBody>
          <a:bodyPr>
            <a:normAutofit/>
          </a:bodyPr>
          <a:lstStyle>
            <a:lvl1pPr marL="0" indent="0" algn="r" defTabSz="914400" rtl="0" eaLnBrk="1" latinLnBrk="0" hangingPunct="1">
              <a:lnSpc>
                <a:spcPct val="90000"/>
              </a:lnSpc>
              <a:spcBef>
                <a:spcPts val="1000"/>
              </a:spcBef>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lvl="0" indent="0" algn="r" defTabSz="914400" rtl="0" eaLnBrk="1" latinLnBrk="0" hangingPunct="1">
              <a:lnSpc>
                <a:spcPct val="90000"/>
              </a:lnSpc>
              <a:spcBef>
                <a:spcPts val="1000"/>
              </a:spcBef>
              <a:buFontTx/>
              <a:buNone/>
            </a:pPr>
            <a:r>
              <a:rPr lang="en-US"/>
              <a:t>CLICK TO EDIT MASTER TEXT STYLES</a:t>
            </a:r>
          </a:p>
        </p:txBody>
      </p:sp>
    </p:spTree>
    <p:extLst>
      <p:ext uri="{BB962C8B-B14F-4D97-AF65-F5344CB8AC3E}">
        <p14:creationId xmlns:p14="http://schemas.microsoft.com/office/powerpoint/2010/main" val="28256014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ull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A7D8A48-680D-3543-99AA-51D7D8E80FE3}"/>
              </a:ext>
            </a:extLst>
          </p:cNvPr>
          <p:cNvSpPr>
            <a:spLocks noGrp="1"/>
          </p:cNvSpPr>
          <p:nvPr>
            <p:ph type="pic" sz="quarter" idx="10"/>
          </p:nvPr>
        </p:nvSpPr>
        <p:spPr>
          <a:xfrm>
            <a:off x="8021637" y="0"/>
            <a:ext cx="4170363" cy="6858000"/>
          </a:xfrm>
        </p:spPr>
        <p:txBody>
          <a:bodyPr/>
          <a:lstStyle/>
          <a:p>
            <a:endParaRPr lang="en-US"/>
          </a:p>
        </p:txBody>
      </p:sp>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4587934" y="711799"/>
            <a:ext cx="3233738"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730369" y="585279"/>
            <a:ext cx="3657600" cy="2330450"/>
          </a:xfrm>
        </p:spPr>
        <p:txBody>
          <a:bodyPr>
            <a:normAutofit/>
          </a:bodyPr>
          <a:lstStyle>
            <a:lvl1pPr marL="0" indent="0" algn="r">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1799661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Full Tex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p:nvPr>
        </p:nvSpPr>
        <p:spPr>
          <a:xfrm>
            <a:off x="4587934" y="711799"/>
            <a:ext cx="6657582" cy="4571880"/>
          </a:xfrm>
        </p:spPr>
        <p:txBody>
          <a:bodyPr>
            <a:normAutofit/>
          </a:bodyPr>
          <a:lstStyle>
            <a:lvl1pPr marL="0" indent="0">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73E8F4AC-A7FA-9F44-A584-FE5DE8238E1E}"/>
              </a:ext>
            </a:extLst>
          </p:cNvPr>
          <p:cNvSpPr>
            <a:spLocks noGrp="1"/>
          </p:cNvSpPr>
          <p:nvPr>
            <p:ph type="body" sz="quarter" idx="13" hasCustomPrompt="1"/>
          </p:nvPr>
        </p:nvSpPr>
        <p:spPr>
          <a:xfrm>
            <a:off x="730369" y="585279"/>
            <a:ext cx="3657600" cy="617879"/>
          </a:xfrm>
        </p:spPr>
        <p:txBody>
          <a:bodyPr>
            <a:normAutofit/>
          </a:bodyPr>
          <a:lstStyle>
            <a:lvl1pPr marL="0" indent="0" algn="r">
              <a:buFontTx/>
              <a:buNone/>
              <a:defRPr lang="en-US" sz="1600" b="0" kern="1200" dirty="0">
                <a:solidFill>
                  <a:schemeClr val="tx1"/>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3962202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hasCustomPrompt="1"/>
          </p:nvPr>
        </p:nvSpPr>
        <p:spPr>
          <a:xfrm>
            <a:off x="4587934" y="711799"/>
            <a:ext cx="6657582" cy="2577741"/>
          </a:xfrm>
        </p:spPr>
        <p:txBody>
          <a:bodyPr>
            <a:normAutofit/>
          </a:bodyPr>
          <a:lstStyle>
            <a:lvl1pPr marL="0" indent="0">
              <a:buNone/>
              <a:defRPr sz="1800" b="0" i="0" baseline="0">
                <a:solidFill>
                  <a:schemeClr val="bg2"/>
                </a:solidFill>
                <a:latin typeface="Corbel" panose="020B05030202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Please list any potential conflicts that you may have (e.g., consultant for a company whose drug will be discussed). If you have no disclosures, please state “None.”</a:t>
            </a:r>
          </a:p>
          <a:p>
            <a:pPr lvl="0"/>
            <a:endParaRPr lang="en-US"/>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hasCustomPrompt="1"/>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Disclosure</a:t>
            </a:r>
          </a:p>
        </p:txBody>
      </p:sp>
      <p:sp>
        <p:nvSpPr>
          <p:cNvPr id="5" name="Text Placeholder 12">
            <a:extLst>
              <a:ext uri="{FF2B5EF4-FFF2-40B4-BE49-F238E27FC236}">
                <a16:creationId xmlns:a16="http://schemas.microsoft.com/office/drawing/2014/main" id="{905FCBA8-592F-7279-C44E-CB8BB58D4157}"/>
              </a:ext>
            </a:extLst>
          </p:cNvPr>
          <p:cNvSpPr>
            <a:spLocks noGrp="1"/>
          </p:cNvSpPr>
          <p:nvPr>
            <p:ph type="body" sz="quarter" idx="14" hasCustomPrompt="1"/>
          </p:nvPr>
        </p:nvSpPr>
        <p:spPr>
          <a:xfrm>
            <a:off x="730369" y="3561566"/>
            <a:ext cx="3657600" cy="617879"/>
          </a:xfrm>
        </p:spPr>
        <p:txBody>
          <a:bodyPr>
            <a:normAutofit/>
          </a:bodyPr>
          <a:lstStyle>
            <a:lvl1pPr marL="0" indent="0" algn="r">
              <a:buFontTx/>
              <a:buNone/>
              <a:defRPr lang="en-US" sz="1600" b="0" kern="1200" cap="all" spc="200" baseline="0" dirty="0">
                <a:solidFill>
                  <a:schemeClr val="bg2"/>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Use statement</a:t>
            </a:r>
          </a:p>
        </p:txBody>
      </p:sp>
      <p:sp>
        <p:nvSpPr>
          <p:cNvPr id="6" name="Text Placeholder 10">
            <a:extLst>
              <a:ext uri="{FF2B5EF4-FFF2-40B4-BE49-F238E27FC236}">
                <a16:creationId xmlns:a16="http://schemas.microsoft.com/office/drawing/2014/main" id="{CF11F04C-810B-FBEC-CB90-892BF30BB3B3}"/>
              </a:ext>
            </a:extLst>
          </p:cNvPr>
          <p:cNvSpPr>
            <a:spLocks noGrp="1"/>
          </p:cNvSpPr>
          <p:nvPr>
            <p:ph type="body" sz="quarter" idx="15" hasCustomPrompt="1"/>
          </p:nvPr>
        </p:nvSpPr>
        <p:spPr>
          <a:xfrm>
            <a:off x="4587934" y="3568462"/>
            <a:ext cx="6657582" cy="2720462"/>
          </a:xfrm>
        </p:spPr>
        <p:txBody>
          <a:bodyPr>
            <a:noAutofit/>
          </a:bodyPr>
          <a:lstStyle>
            <a:lvl1pPr marL="0" indent="0">
              <a:buNone/>
              <a:defRPr sz="16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US">
                <a:latin typeface="Corbel" panose="020B0503020204020204" pitchFamily="34" charset="0"/>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a:t>
            </a:r>
          </a:p>
        </p:txBody>
      </p:sp>
    </p:spTree>
    <p:extLst>
      <p:ext uri="{BB962C8B-B14F-4D97-AF65-F5344CB8AC3E}">
        <p14:creationId xmlns:p14="http://schemas.microsoft.com/office/powerpoint/2010/main" val="19787657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095D9C-F83F-774C-A29D-6E1F09A4A432}"/>
              </a:ext>
            </a:extLst>
          </p:cNvPr>
          <p:cNvSpPr>
            <a:spLocks noGrp="1"/>
          </p:cNvSpPr>
          <p:nvPr>
            <p:ph type="body" sz="quarter" idx="11" hasCustomPrompt="1"/>
          </p:nvPr>
        </p:nvSpPr>
        <p:spPr>
          <a:xfrm>
            <a:off x="4587934" y="711799"/>
            <a:ext cx="6657582" cy="2577741"/>
          </a:xfrm>
        </p:spPr>
        <p:txBody>
          <a:bodyPr>
            <a:normAutofit/>
          </a:bodyPr>
          <a:lstStyle>
            <a:lvl1pPr marL="0" indent="0">
              <a:buNone/>
              <a:defRPr sz="1800" b="0" i="0" baseline="0">
                <a:solidFill>
                  <a:schemeClr val="bg2"/>
                </a:solidFill>
                <a:latin typeface="Corbel" panose="020B05030202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Please list any potential conflicts that you may have (e.g., consultant for a company whose drug will be discussed). If you have no disclosures, please state “None.”</a:t>
            </a:r>
          </a:p>
          <a:p>
            <a:pPr lvl="0"/>
            <a:endParaRPr lang="en-US"/>
          </a:p>
        </p:txBody>
      </p:sp>
      <p:sp>
        <p:nvSpPr>
          <p:cNvPr id="13" name="Text Placeholder 12">
            <a:extLst>
              <a:ext uri="{FF2B5EF4-FFF2-40B4-BE49-F238E27FC236}">
                <a16:creationId xmlns:a16="http://schemas.microsoft.com/office/drawing/2014/main" id="{5843C1EF-11BD-E54F-9F40-ED61E8450A6C}"/>
              </a:ext>
            </a:extLst>
          </p:cNvPr>
          <p:cNvSpPr>
            <a:spLocks noGrp="1"/>
          </p:cNvSpPr>
          <p:nvPr>
            <p:ph type="body" sz="quarter" idx="12" hasCustomPrompt="1"/>
          </p:nvPr>
        </p:nvSpPr>
        <p:spPr>
          <a:xfrm>
            <a:off x="730370" y="959090"/>
            <a:ext cx="3657600" cy="2330450"/>
          </a:xfrm>
        </p:spPr>
        <p:txBody>
          <a:bodyPr>
            <a:normAutofit/>
          </a:bodyPr>
          <a:lstStyle>
            <a:lvl1pPr marL="0" indent="0" algn="r">
              <a:buFontTx/>
              <a:buNone/>
              <a:defRPr sz="4800"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Disclosure</a:t>
            </a:r>
          </a:p>
        </p:txBody>
      </p:sp>
      <p:sp>
        <p:nvSpPr>
          <p:cNvPr id="5" name="Text Placeholder 12">
            <a:extLst>
              <a:ext uri="{FF2B5EF4-FFF2-40B4-BE49-F238E27FC236}">
                <a16:creationId xmlns:a16="http://schemas.microsoft.com/office/drawing/2014/main" id="{905FCBA8-592F-7279-C44E-CB8BB58D4157}"/>
              </a:ext>
            </a:extLst>
          </p:cNvPr>
          <p:cNvSpPr>
            <a:spLocks noGrp="1"/>
          </p:cNvSpPr>
          <p:nvPr>
            <p:ph type="body" sz="quarter" idx="14" hasCustomPrompt="1"/>
          </p:nvPr>
        </p:nvSpPr>
        <p:spPr>
          <a:xfrm>
            <a:off x="730369" y="3561566"/>
            <a:ext cx="3657600" cy="617879"/>
          </a:xfrm>
        </p:spPr>
        <p:txBody>
          <a:bodyPr>
            <a:normAutofit/>
          </a:bodyPr>
          <a:lstStyle>
            <a:lvl1pPr marL="0" indent="0" algn="r">
              <a:buFontTx/>
              <a:buNone/>
              <a:defRPr lang="en-US" sz="1600" b="0" kern="1200" cap="all" spc="200" baseline="0" dirty="0">
                <a:solidFill>
                  <a:schemeClr val="bg2"/>
                </a:solidFill>
                <a:latin typeface="Corbel" panose="020B0503020204020204" pitchFamily="34" charset="0"/>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Use statement</a:t>
            </a:r>
          </a:p>
        </p:txBody>
      </p:sp>
      <p:sp>
        <p:nvSpPr>
          <p:cNvPr id="6" name="Text Placeholder 10">
            <a:extLst>
              <a:ext uri="{FF2B5EF4-FFF2-40B4-BE49-F238E27FC236}">
                <a16:creationId xmlns:a16="http://schemas.microsoft.com/office/drawing/2014/main" id="{CF11F04C-810B-FBEC-CB90-892BF30BB3B3}"/>
              </a:ext>
            </a:extLst>
          </p:cNvPr>
          <p:cNvSpPr>
            <a:spLocks noGrp="1"/>
          </p:cNvSpPr>
          <p:nvPr>
            <p:ph type="body" sz="quarter" idx="15" hasCustomPrompt="1"/>
          </p:nvPr>
        </p:nvSpPr>
        <p:spPr>
          <a:xfrm>
            <a:off x="4587934" y="3568462"/>
            <a:ext cx="6657582" cy="2720462"/>
          </a:xfrm>
        </p:spPr>
        <p:txBody>
          <a:bodyPr>
            <a:noAutofit/>
          </a:bodyPr>
          <a:lstStyle>
            <a:lvl1pPr marL="0" indent="0">
              <a:buNone/>
              <a:defRPr sz="1600" baseline="0">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r>
              <a:rPr lang="en-US">
                <a:latin typeface="Corbel" panose="020B0503020204020204" pitchFamily="34" charset="0"/>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a:t>
            </a:r>
          </a:p>
        </p:txBody>
      </p:sp>
    </p:spTree>
    <p:extLst>
      <p:ext uri="{BB962C8B-B14F-4D97-AF65-F5344CB8AC3E}">
        <p14:creationId xmlns:p14="http://schemas.microsoft.com/office/powerpoint/2010/main" val="19787657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2A46E6-DEEC-2841-973F-2EFA7548D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E0290-5896-F84C-8A4A-7C2C01200E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p:txBody>
      </p:sp>
    </p:spTree>
    <p:extLst>
      <p:ext uri="{BB962C8B-B14F-4D97-AF65-F5344CB8AC3E}">
        <p14:creationId xmlns:p14="http://schemas.microsoft.com/office/powerpoint/2010/main" val="4273940026"/>
      </p:ext>
    </p:extLst>
  </p:cSld>
  <p:clrMap bg1="lt1" tx1="dk1" bg2="lt2" tx2="dk2" accent1="accent1" accent2="accent2" accent3="accent3" accent4="accent4" accent5="accent5" accent6="accent6" hlink="hlink" folHlink="folHlink"/>
  <p:sldLayoutIdLst>
    <p:sldLayoutId id="2147483650" r:id="rId1"/>
    <p:sldLayoutId id="2147483674" r:id="rId2"/>
    <p:sldLayoutId id="2147483662" r:id="rId3"/>
    <p:sldLayoutId id="2147483670" r:id="rId4"/>
    <p:sldLayoutId id="2147483660" r:id="rId5"/>
    <p:sldLayoutId id="2147483672" r:id="rId6"/>
    <p:sldLayoutId id="2147483678" r:id="rId7"/>
    <p:sldLayoutId id="2147483689" r:id="rId8"/>
    <p:sldLayoutId id="2147483692" r:id="rId9"/>
    <p:sldLayoutId id="2147483679" r:id="rId10"/>
    <p:sldLayoutId id="2147483680" r:id="rId11"/>
    <p:sldLayoutId id="2147483683" r:id="rId12"/>
    <p:sldLayoutId id="2147483685" r:id="rId13"/>
    <p:sldLayoutId id="2147483688" r:id="rId14"/>
    <p:sldLayoutId id="2147483686" r:id="rId15"/>
    <p:sldLayoutId id="2147483687" r:id="rId16"/>
    <p:sldLayoutId id="2147483681" r:id="rId17"/>
    <p:sldLayoutId id="2147483671" r:id="rId18"/>
    <p:sldLayoutId id="2147483675" r:id="rId19"/>
    <p:sldLayoutId id="2147483676" r:id="rId20"/>
    <p:sldLayoutId id="2147483677" r:id="rId21"/>
    <p:sldLayoutId id="2147483691" r:id="rId22"/>
    <p:sldLayoutId id="2147483694" r:id="rId23"/>
    <p:sldLayoutId id="2147483684" r:id="rId24"/>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lang="en-US" sz="4400" b="1" i="0" kern="1200" dirty="0">
          <a:solidFill>
            <a:schemeClr val="bg2"/>
          </a:solidFill>
          <a:latin typeface="Corbel" panose="020B0503020204020204"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image" Target="../media/image19.svg"/><Relationship Id="rId5" Type="http://schemas.openxmlformats.org/officeDocument/2006/relationships/diagramQuickStyle" Target="../diagrams/quickStyle2.xml"/><Relationship Id="rId10" Type="http://schemas.openxmlformats.org/officeDocument/2006/relationships/image" Target="../media/image18.png"/><Relationship Id="rId4" Type="http://schemas.openxmlformats.org/officeDocument/2006/relationships/diagramLayout" Target="../diagrams/layout2.xml"/><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image" Target="../media/image19.svg"/><Relationship Id="rId5" Type="http://schemas.openxmlformats.org/officeDocument/2006/relationships/diagramQuickStyle" Target="../diagrams/quickStyle3.xml"/><Relationship Id="rId10" Type="http://schemas.openxmlformats.org/officeDocument/2006/relationships/image" Target="../media/image18.png"/><Relationship Id="rId4" Type="http://schemas.openxmlformats.org/officeDocument/2006/relationships/diagramLayout" Target="../diagrams/layout3.xml"/><Relationship Id="rId9" Type="http://schemas.openxmlformats.org/officeDocument/2006/relationships/image" Target="../media/image22.sv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4.xml"/><Relationship Id="rId11" Type="http://schemas.openxmlformats.org/officeDocument/2006/relationships/image" Target="../media/image19.svg"/><Relationship Id="rId5" Type="http://schemas.openxmlformats.org/officeDocument/2006/relationships/diagramQuickStyle" Target="../diagrams/quickStyle4.xml"/><Relationship Id="rId10" Type="http://schemas.openxmlformats.org/officeDocument/2006/relationships/image" Target="../media/image18.png"/><Relationship Id="rId4" Type="http://schemas.openxmlformats.org/officeDocument/2006/relationships/diagramLayout" Target="../diagrams/layout4.xml"/><Relationship Id="rId9" Type="http://schemas.openxmlformats.org/officeDocument/2006/relationships/image" Target="../media/image22.sv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5.xml"/><Relationship Id="rId11" Type="http://schemas.openxmlformats.org/officeDocument/2006/relationships/image" Target="../media/image19.svg"/><Relationship Id="rId5" Type="http://schemas.openxmlformats.org/officeDocument/2006/relationships/diagramQuickStyle" Target="../diagrams/quickStyle5.xml"/><Relationship Id="rId10" Type="http://schemas.openxmlformats.org/officeDocument/2006/relationships/image" Target="../media/image18.png"/><Relationship Id="rId4" Type="http://schemas.openxmlformats.org/officeDocument/2006/relationships/diagramLayout" Target="../diagrams/layout5.xml"/><Relationship Id="rId9" Type="http://schemas.openxmlformats.org/officeDocument/2006/relationships/image" Target="../media/image22.svg"/></Relationships>
</file>

<file path=ppt/slides/_rels/slide2.xml.rels><?xml version="1.0" encoding="UTF-8" standalone="yes"?>
<Relationships xmlns="http://schemas.openxmlformats.org/package/2006/relationships"><Relationship Id="rId2" Type="http://schemas.openxmlformats.org/officeDocument/2006/relationships/hyperlink" Target="http://stock.adobe.com/"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www.youtube.com/watch?v=5GRU9jWpzNE&amp;t=60s" TargetMode="Externa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8c5o1e6PDvM&amp;t=14s"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89CFAF-6953-BA44-924E-E3FCBBDF4658}"/>
              </a:ext>
            </a:extLst>
          </p:cNvPr>
          <p:cNvSpPr>
            <a:spLocks noGrp="1"/>
          </p:cNvSpPr>
          <p:nvPr>
            <p:ph type="body" sz="quarter" idx="12"/>
          </p:nvPr>
        </p:nvSpPr>
        <p:spPr>
          <a:xfrm>
            <a:off x="4778952" y="2033561"/>
            <a:ext cx="6505575" cy="1947742"/>
          </a:xfrm>
        </p:spPr>
        <p:txBody>
          <a:bodyPr vert="horz" lIns="91440" tIns="45720" rIns="91440" bIns="45720" rtlCol="0" anchor="t">
            <a:normAutofit fontScale="92500" lnSpcReduction="10000"/>
          </a:bodyPr>
          <a:lstStyle/>
          <a:p>
            <a:pPr>
              <a:lnSpc>
                <a:spcPct val="150000"/>
              </a:lnSpc>
            </a:pPr>
            <a:r>
              <a:rPr lang="en-US" dirty="0">
                <a:latin typeface="Corbel"/>
              </a:rPr>
              <a:t>Quality Improvement: Model for Improvement</a:t>
            </a:r>
            <a:endParaRPr lang="en-US" dirty="0"/>
          </a:p>
        </p:txBody>
      </p:sp>
      <p:sp>
        <p:nvSpPr>
          <p:cNvPr id="5" name="Text Placeholder 4">
            <a:extLst>
              <a:ext uri="{FF2B5EF4-FFF2-40B4-BE49-F238E27FC236}">
                <a16:creationId xmlns:a16="http://schemas.microsoft.com/office/drawing/2014/main" id="{1ECB26F1-A6D4-CD42-B70C-74B2DEDAFE0B}"/>
              </a:ext>
            </a:extLst>
          </p:cNvPr>
          <p:cNvSpPr>
            <a:spLocks noGrp="1"/>
          </p:cNvSpPr>
          <p:nvPr>
            <p:ph type="body" sz="quarter" idx="13"/>
          </p:nvPr>
        </p:nvSpPr>
        <p:spPr>
          <a:xfrm>
            <a:off x="6380158" y="456120"/>
            <a:ext cx="2735017" cy="1025138"/>
          </a:xfrm>
        </p:spPr>
        <p:txBody>
          <a:bodyPr>
            <a:normAutofit/>
          </a:bodyPr>
          <a:lstStyle/>
          <a:p>
            <a:pPr>
              <a:lnSpc>
                <a:spcPts val="1820"/>
              </a:lnSpc>
              <a:spcAft>
                <a:spcPts val="3200"/>
              </a:spcAft>
            </a:pPr>
            <a:r>
              <a:rPr lang="en-US" sz="1600" b="1" cap="all" spc="300" dirty="0">
                <a:solidFill>
                  <a:schemeClr val="tx1">
                    <a:lumMod val="75000"/>
                  </a:schemeClr>
                </a:solidFill>
                <a:latin typeface="Corbel" panose="020B0503020204020204" pitchFamily="34" charset="0"/>
              </a:rPr>
              <a:t>Leadership Management in Healthcare</a:t>
            </a:r>
          </a:p>
        </p:txBody>
      </p:sp>
      <p:sp>
        <p:nvSpPr>
          <p:cNvPr id="9" name="Rectangle 8">
            <a:extLst>
              <a:ext uri="{FF2B5EF4-FFF2-40B4-BE49-F238E27FC236}">
                <a16:creationId xmlns:a16="http://schemas.microsoft.com/office/drawing/2014/main" id="{A8EA6635-2AD8-464F-8B5B-BDF524557B55}"/>
              </a:ext>
            </a:extLst>
          </p:cNvPr>
          <p:cNvSpPr/>
          <p:nvPr/>
        </p:nvSpPr>
        <p:spPr>
          <a:xfrm>
            <a:off x="8170784" y="3981303"/>
            <a:ext cx="944391" cy="1456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9" descr="A black and white logo&#10;&#10;Description automatically generated">
            <a:extLst>
              <a:ext uri="{FF2B5EF4-FFF2-40B4-BE49-F238E27FC236}">
                <a16:creationId xmlns:a16="http://schemas.microsoft.com/office/drawing/2014/main" id="{97C6557E-56B5-525A-4C99-F1FE79119C92}"/>
              </a:ext>
            </a:extLst>
          </p:cNvPr>
          <p:cNvPicPr>
            <a:picLocks noChangeAspect="1"/>
          </p:cNvPicPr>
          <p:nvPr/>
        </p:nvPicPr>
        <p:blipFill>
          <a:blip r:embed="rId2"/>
          <a:stretch>
            <a:fillRect/>
          </a:stretch>
        </p:blipFill>
        <p:spPr>
          <a:xfrm>
            <a:off x="9115175" y="5918816"/>
            <a:ext cx="2743200" cy="678581"/>
          </a:xfrm>
          <a:prstGeom prst="rect">
            <a:avLst/>
          </a:prstGeom>
        </p:spPr>
      </p:pic>
      <p:sp>
        <p:nvSpPr>
          <p:cNvPr id="2" name="TextBox 1">
            <a:extLst>
              <a:ext uri="{FF2B5EF4-FFF2-40B4-BE49-F238E27FC236}">
                <a16:creationId xmlns:a16="http://schemas.microsoft.com/office/drawing/2014/main" id="{C4C971A3-9863-156B-784B-8A33AB59039C}"/>
              </a:ext>
            </a:extLst>
          </p:cNvPr>
          <p:cNvSpPr txBox="1"/>
          <p:nvPr/>
        </p:nvSpPr>
        <p:spPr>
          <a:xfrm>
            <a:off x="7639388" y="4348390"/>
            <a:ext cx="4570162" cy="1384995"/>
          </a:xfrm>
          <a:prstGeom prst="rect">
            <a:avLst/>
          </a:prstGeom>
          <a:noFill/>
        </p:spPr>
        <p:txBody>
          <a:bodyPr wrap="square" rtlCol="0">
            <a:spAutoFit/>
          </a:bodyPr>
          <a:lstStyle/>
          <a:p>
            <a:r>
              <a:rPr lang="en-US" sz="2400" dirty="0"/>
              <a:t>Lonika Sood, MBBS MHPE FACP</a:t>
            </a:r>
          </a:p>
          <a:p>
            <a:r>
              <a:rPr lang="en-US" sz="2000" dirty="0"/>
              <a:t>Associate Professor of Medical Education and Clinical Sciences</a:t>
            </a:r>
          </a:p>
          <a:p>
            <a:r>
              <a:rPr lang="en-US" sz="2000" dirty="0"/>
              <a:t>Course Director, LMH 521</a:t>
            </a:r>
          </a:p>
        </p:txBody>
      </p:sp>
      <p:pic>
        <p:nvPicPr>
          <p:cNvPr id="18" name="Picture 17" descr="Cars in factory">
            <a:extLst>
              <a:ext uri="{FF2B5EF4-FFF2-40B4-BE49-F238E27FC236}">
                <a16:creationId xmlns:a16="http://schemas.microsoft.com/office/drawing/2014/main" id="{6FEB35BC-1160-2388-92C5-ACCC9A5DA0F0}"/>
              </a:ext>
            </a:extLst>
          </p:cNvPr>
          <p:cNvPicPr>
            <a:picLocks noGrp="1" noRot="1" noChangeAspect="1" noMove="1" noResize="1" noEditPoints="1" noAdjustHandles="1" noChangeArrowheads="1" noChangeShapeType="1" noCrop="1"/>
          </p:cNvPicPr>
          <p:nvPr/>
        </p:nvPicPr>
        <p:blipFill>
          <a:blip r:embed="rId3"/>
          <a:srcRect/>
          <a:stretch/>
        </p:blipFill>
        <p:spPr>
          <a:xfrm>
            <a:off x="0" y="2143642"/>
            <a:ext cx="4570162" cy="2570716"/>
          </a:xfrm>
          <a:prstGeom prst="rect">
            <a:avLst/>
          </a:prstGeom>
        </p:spPr>
      </p:pic>
    </p:spTree>
    <p:extLst>
      <p:ext uri="{BB962C8B-B14F-4D97-AF65-F5344CB8AC3E}">
        <p14:creationId xmlns:p14="http://schemas.microsoft.com/office/powerpoint/2010/main" val="42103436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523D6-B7BB-4031-C584-D8A0C86F66EB}"/>
            </a:ext>
          </a:extLst>
        </p:cNvPr>
        <p:cNvGrpSpPr/>
        <p:nvPr/>
      </p:nvGrpSpPr>
      <p:grpSpPr>
        <a:xfrm>
          <a:off x="0" y="0"/>
          <a:ext cx="0" cy="0"/>
          <a:chOff x="0" y="0"/>
          <a:chExt cx="0" cy="0"/>
        </a:xfrm>
      </p:grpSpPr>
      <p:pic>
        <p:nvPicPr>
          <p:cNvPr id="4" name="Picture 3" descr="Close up of dental instruments">
            <a:extLst>
              <a:ext uri="{FF2B5EF4-FFF2-40B4-BE49-F238E27FC236}">
                <a16:creationId xmlns:a16="http://schemas.microsoft.com/office/drawing/2014/main" id="{1FEBAA2F-F1BC-A25B-DCB5-148F90B6DA96}"/>
              </a:ext>
            </a:extLst>
          </p:cNvPr>
          <p:cNvPicPr>
            <a:picLocks noChangeAspect="1"/>
          </p:cNvPicPr>
          <p:nvPr/>
        </p:nvPicPr>
        <p:blipFill>
          <a:blip r:embed="rId3"/>
          <a:srcRect l="29768" r="29768"/>
          <a:stretch/>
        </p:blipFill>
        <p:spPr>
          <a:xfrm>
            <a:off x="20" y="10"/>
            <a:ext cx="4170343" cy="6857990"/>
          </a:xfrm>
          <a:prstGeom prst="rect">
            <a:avLst/>
          </a:prstGeom>
          <a:noFill/>
        </p:spPr>
      </p:pic>
      <p:sp>
        <p:nvSpPr>
          <p:cNvPr id="7" name="Text Placeholder 2">
            <a:extLst>
              <a:ext uri="{FF2B5EF4-FFF2-40B4-BE49-F238E27FC236}">
                <a16:creationId xmlns:a16="http://schemas.microsoft.com/office/drawing/2014/main" id="{471E9B17-8DBD-7069-8AF8-9A3DF8157C84}"/>
              </a:ext>
            </a:extLst>
          </p:cNvPr>
          <p:cNvSpPr txBox="1">
            <a:spLocks/>
          </p:cNvSpPr>
          <p:nvPr/>
        </p:nvSpPr>
        <p:spPr>
          <a:xfrm>
            <a:off x="4508238" y="1713566"/>
            <a:ext cx="7243478" cy="5043410"/>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en-US" b="0" dirty="0"/>
              <a:t>Brenda, the office manager at a dental practice, noticed many patients were missing their appointments. With the help of her staff, she decided to conduct a small improvement project to improve the process for reminding patients of upcoming visits</a:t>
            </a:r>
            <a:r>
              <a:rPr lang="en-US" dirty="0"/>
              <a:t>, with the goal of having fewer "no shows."</a:t>
            </a:r>
          </a:p>
        </p:txBody>
      </p:sp>
      <p:sp>
        <p:nvSpPr>
          <p:cNvPr id="5" name="Text Placeholder 2">
            <a:extLst>
              <a:ext uri="{FF2B5EF4-FFF2-40B4-BE49-F238E27FC236}">
                <a16:creationId xmlns:a16="http://schemas.microsoft.com/office/drawing/2014/main" id="{8EC84675-8E68-B3E5-D833-E32E7E72EC13}"/>
              </a:ext>
            </a:extLst>
          </p:cNvPr>
          <p:cNvSpPr txBox="1">
            <a:spLocks/>
          </p:cNvSpPr>
          <p:nvPr/>
        </p:nvSpPr>
        <p:spPr>
          <a:xfrm>
            <a:off x="4321369" y="1028101"/>
            <a:ext cx="4950221"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Dental Clinic</a:t>
            </a:r>
          </a:p>
        </p:txBody>
      </p:sp>
      <p:sp>
        <p:nvSpPr>
          <p:cNvPr id="9" name="TextBox 8">
            <a:extLst>
              <a:ext uri="{FF2B5EF4-FFF2-40B4-BE49-F238E27FC236}">
                <a16:creationId xmlns:a16="http://schemas.microsoft.com/office/drawing/2014/main" id="{B88F6426-F95B-6DFB-0BA5-DF8421101180}"/>
              </a:ext>
            </a:extLst>
          </p:cNvPr>
          <p:cNvSpPr txBox="1"/>
          <p:nvPr/>
        </p:nvSpPr>
        <p:spPr>
          <a:xfrm>
            <a:off x="4321370" y="654290"/>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b="0" kern="1200" spc="300" dirty="0">
                <a:latin typeface="Corbel" panose="020B0503020204020204" pitchFamily="34" charset="0"/>
                <a:ea typeface="+mn-ea"/>
                <a:cs typeface="+mn-cs"/>
              </a:rPr>
              <a:t>Case study</a:t>
            </a:r>
          </a:p>
        </p:txBody>
      </p:sp>
    </p:spTree>
    <p:extLst>
      <p:ext uri="{BB962C8B-B14F-4D97-AF65-F5344CB8AC3E}">
        <p14:creationId xmlns:p14="http://schemas.microsoft.com/office/powerpoint/2010/main" val="17249060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5F010-8D21-3F85-150B-DB798A23E53D}"/>
            </a:ext>
          </a:extLst>
        </p:cNvPr>
        <p:cNvGrpSpPr/>
        <p:nvPr/>
      </p:nvGrpSpPr>
      <p:grpSpPr>
        <a:xfrm>
          <a:off x="0" y="0"/>
          <a:ext cx="0" cy="0"/>
          <a:chOff x="0" y="0"/>
          <a:chExt cx="0" cy="0"/>
        </a:xfrm>
      </p:grpSpPr>
      <p:pic>
        <p:nvPicPr>
          <p:cNvPr id="4" name="Picture 3" descr="Close up of dental instruments">
            <a:extLst>
              <a:ext uri="{FF2B5EF4-FFF2-40B4-BE49-F238E27FC236}">
                <a16:creationId xmlns:a16="http://schemas.microsoft.com/office/drawing/2014/main" id="{DC48C6C6-3625-6B50-2A74-28B6A17C4D0A}"/>
              </a:ext>
            </a:extLst>
          </p:cNvPr>
          <p:cNvPicPr>
            <a:picLocks noChangeAspect="1"/>
          </p:cNvPicPr>
          <p:nvPr/>
        </p:nvPicPr>
        <p:blipFill>
          <a:blip r:embed="rId3"/>
          <a:srcRect l="29768" r="29768"/>
          <a:stretch/>
        </p:blipFill>
        <p:spPr>
          <a:xfrm>
            <a:off x="20" y="10"/>
            <a:ext cx="4170343" cy="6857990"/>
          </a:xfrm>
          <a:prstGeom prst="rect">
            <a:avLst/>
          </a:prstGeom>
          <a:noFill/>
        </p:spPr>
      </p:pic>
      <p:sp>
        <p:nvSpPr>
          <p:cNvPr id="7" name="Text Placeholder 2">
            <a:extLst>
              <a:ext uri="{FF2B5EF4-FFF2-40B4-BE49-F238E27FC236}">
                <a16:creationId xmlns:a16="http://schemas.microsoft.com/office/drawing/2014/main" id="{D7B375F6-173B-1DCC-AC58-5400A1AA45DD}"/>
              </a:ext>
            </a:extLst>
          </p:cNvPr>
          <p:cNvSpPr txBox="1">
            <a:spLocks/>
          </p:cNvSpPr>
          <p:nvPr/>
        </p:nvSpPr>
        <p:spPr>
          <a:xfrm>
            <a:off x="4508238" y="1713566"/>
            <a:ext cx="7243478" cy="50434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000" b="1"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pPr>
            <a:r>
              <a:rPr lang="en-US" sz="2800" b="0" dirty="0"/>
              <a:t>Which of the following is the </a:t>
            </a:r>
            <a:r>
              <a:rPr lang="en-US" sz="2800" dirty="0"/>
              <a:t>most effective aim </a:t>
            </a:r>
            <a:r>
              <a:rPr lang="en-US" sz="2800" b="0" dirty="0"/>
              <a:t>statement for this project?</a:t>
            </a:r>
          </a:p>
        </p:txBody>
      </p:sp>
      <p:sp>
        <p:nvSpPr>
          <p:cNvPr id="5" name="Text Placeholder 2">
            <a:extLst>
              <a:ext uri="{FF2B5EF4-FFF2-40B4-BE49-F238E27FC236}">
                <a16:creationId xmlns:a16="http://schemas.microsoft.com/office/drawing/2014/main" id="{06740D61-66CD-A326-8726-41146C33A66A}"/>
              </a:ext>
            </a:extLst>
          </p:cNvPr>
          <p:cNvSpPr txBox="1">
            <a:spLocks/>
          </p:cNvSpPr>
          <p:nvPr/>
        </p:nvSpPr>
        <p:spPr>
          <a:xfrm>
            <a:off x="4321369" y="1028101"/>
            <a:ext cx="4950221" cy="44577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800" kern="1200">
                <a:solidFill>
                  <a:schemeClr val="bg2"/>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b="1" kern="1200" dirty="0">
                <a:latin typeface="Corbel" panose="020B0503020204020204" pitchFamily="34" charset="0"/>
                <a:ea typeface="+mn-ea"/>
                <a:cs typeface="+mn-cs"/>
              </a:rPr>
              <a:t>The Dental Clinic</a:t>
            </a:r>
          </a:p>
        </p:txBody>
      </p:sp>
      <p:sp>
        <p:nvSpPr>
          <p:cNvPr id="9" name="TextBox 8">
            <a:extLst>
              <a:ext uri="{FF2B5EF4-FFF2-40B4-BE49-F238E27FC236}">
                <a16:creationId xmlns:a16="http://schemas.microsoft.com/office/drawing/2014/main" id="{48832EB2-70AF-EAB8-41C8-8EDD05B7B104}"/>
              </a:ext>
            </a:extLst>
          </p:cNvPr>
          <p:cNvSpPr txBox="1"/>
          <p:nvPr/>
        </p:nvSpPr>
        <p:spPr>
          <a:xfrm>
            <a:off x="4321370" y="654290"/>
            <a:ext cx="3657600" cy="2330450"/>
          </a:xfrm>
          <a:prstGeom prst="rect">
            <a:avLst/>
          </a:prstGeom>
        </p:spPr>
        <p:txBody>
          <a:bodyPr vert="horz" lIns="91440" tIns="45720" rIns="91440" bIns="45720" rtlCol="0">
            <a:normAutofit/>
          </a:bodyPr>
          <a:lstStyle/>
          <a:p>
            <a:pPr algn="r">
              <a:lnSpc>
                <a:spcPct val="90000"/>
              </a:lnSpc>
              <a:spcBef>
                <a:spcPts val="1000"/>
              </a:spcBef>
            </a:pPr>
            <a:r>
              <a:rPr lang="en-US" sz="3200" b="0" kern="1200" spc="300" dirty="0">
                <a:latin typeface="Corbel" panose="020B0503020204020204" pitchFamily="34" charset="0"/>
                <a:ea typeface="+mn-ea"/>
                <a:cs typeface="+mn-cs"/>
              </a:rPr>
              <a:t>Case study</a:t>
            </a:r>
          </a:p>
        </p:txBody>
      </p:sp>
      <p:pic>
        <p:nvPicPr>
          <p:cNvPr id="3" name="Picture 2" descr="A white and black text on a white background&#10;&#10;AI-generated content may be incorrect.">
            <a:extLst>
              <a:ext uri="{FF2B5EF4-FFF2-40B4-BE49-F238E27FC236}">
                <a16:creationId xmlns:a16="http://schemas.microsoft.com/office/drawing/2014/main" id="{28FD8379-0568-81F7-ACE9-777A4A230864}"/>
              </a:ext>
            </a:extLst>
          </p:cNvPr>
          <p:cNvPicPr>
            <a:picLocks noChangeAspect="1"/>
          </p:cNvPicPr>
          <p:nvPr/>
        </p:nvPicPr>
        <p:blipFill>
          <a:blip r:embed="rId4"/>
          <a:stretch>
            <a:fillRect/>
          </a:stretch>
        </p:blipFill>
        <p:spPr>
          <a:xfrm>
            <a:off x="6943328" y="2984740"/>
            <a:ext cx="3838085" cy="3793559"/>
          </a:xfrm>
          <a:prstGeom prst="rect">
            <a:avLst/>
          </a:prstGeom>
        </p:spPr>
      </p:pic>
      <p:sp>
        <p:nvSpPr>
          <p:cNvPr id="6" name="Donut 5">
            <a:extLst>
              <a:ext uri="{FF2B5EF4-FFF2-40B4-BE49-F238E27FC236}">
                <a16:creationId xmlns:a16="http://schemas.microsoft.com/office/drawing/2014/main" id="{FD9C98C6-6AD3-3103-2B4C-C4FB288C885E}"/>
              </a:ext>
            </a:extLst>
          </p:cNvPr>
          <p:cNvSpPr/>
          <p:nvPr/>
        </p:nvSpPr>
        <p:spPr>
          <a:xfrm>
            <a:off x="6488044" y="3151924"/>
            <a:ext cx="455283" cy="413254"/>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DFD4995F-30A1-39F9-04FD-0E71CA26BEFE}"/>
              </a:ext>
            </a:extLst>
          </p:cNvPr>
          <p:cNvSpPr/>
          <p:nvPr/>
        </p:nvSpPr>
        <p:spPr>
          <a:xfrm>
            <a:off x="6491589" y="4091130"/>
            <a:ext cx="455283" cy="413254"/>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a:extLst>
              <a:ext uri="{FF2B5EF4-FFF2-40B4-BE49-F238E27FC236}">
                <a16:creationId xmlns:a16="http://schemas.microsoft.com/office/drawing/2014/main" id="{7C24A1C2-F790-C572-7C70-20AED65C4B94}"/>
              </a:ext>
            </a:extLst>
          </p:cNvPr>
          <p:cNvSpPr/>
          <p:nvPr/>
        </p:nvSpPr>
        <p:spPr>
          <a:xfrm>
            <a:off x="6477678" y="5128896"/>
            <a:ext cx="455283" cy="413254"/>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a:extLst>
              <a:ext uri="{FF2B5EF4-FFF2-40B4-BE49-F238E27FC236}">
                <a16:creationId xmlns:a16="http://schemas.microsoft.com/office/drawing/2014/main" id="{CCE5B890-CA2D-3E5C-5C9C-4680D9079B8F}"/>
              </a:ext>
            </a:extLst>
          </p:cNvPr>
          <p:cNvSpPr/>
          <p:nvPr/>
        </p:nvSpPr>
        <p:spPr>
          <a:xfrm>
            <a:off x="6488044" y="6147757"/>
            <a:ext cx="455283" cy="413254"/>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Graphic 11" descr="Checkbox Checked with solid fill">
            <a:extLst>
              <a:ext uri="{FF2B5EF4-FFF2-40B4-BE49-F238E27FC236}">
                <a16:creationId xmlns:a16="http://schemas.microsoft.com/office/drawing/2014/main" id="{D220E4F4-8DD2-E6FD-3B31-D38392E7CB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61773" y="3821648"/>
            <a:ext cx="914400" cy="914400"/>
          </a:xfrm>
          <a:prstGeom prst="rect">
            <a:avLst/>
          </a:prstGeom>
        </p:spPr>
      </p:pic>
    </p:spTree>
    <p:extLst>
      <p:ext uri="{BB962C8B-B14F-4D97-AF65-F5344CB8AC3E}">
        <p14:creationId xmlns:p14="http://schemas.microsoft.com/office/powerpoint/2010/main" val="4189123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EFD88-9B31-4A3F-2611-10DDE8360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97AEAE-B20C-DAF0-2137-355878741B60}"/>
              </a:ext>
            </a:extLst>
          </p:cNvPr>
          <p:cNvSpPr>
            <a:spLocks noGrp="1"/>
          </p:cNvSpPr>
          <p:nvPr>
            <p:ph type="ctrTitle"/>
          </p:nvPr>
        </p:nvSpPr>
        <p:spPr>
          <a:xfrm>
            <a:off x="548640" y="217707"/>
            <a:ext cx="9169518" cy="914400"/>
          </a:xfrm>
        </p:spPr>
        <p:txBody>
          <a:bodyPr/>
          <a:lstStyle/>
          <a:p>
            <a:r>
              <a:rPr lang="en-US" dirty="0"/>
              <a:t>Model for Improvement</a:t>
            </a:r>
            <a:br>
              <a:rPr lang="en-US" dirty="0"/>
            </a:br>
            <a:r>
              <a:rPr lang="en-US" dirty="0">
                <a:solidFill>
                  <a:srgbClr val="C00000"/>
                </a:solidFill>
              </a:rPr>
              <a:t>PDSA cycle: Establishing Measures</a:t>
            </a:r>
          </a:p>
        </p:txBody>
      </p:sp>
      <p:sp>
        <p:nvSpPr>
          <p:cNvPr id="3" name="Text Placeholder 2">
            <a:extLst>
              <a:ext uri="{FF2B5EF4-FFF2-40B4-BE49-F238E27FC236}">
                <a16:creationId xmlns:a16="http://schemas.microsoft.com/office/drawing/2014/main" id="{12CFF651-2EDC-EE14-C40C-E7D6A68CA3F3}"/>
              </a:ext>
            </a:extLst>
          </p:cNvPr>
          <p:cNvSpPr>
            <a:spLocks noGrp="1"/>
          </p:cNvSpPr>
          <p:nvPr>
            <p:ph type="body" sz="quarter" idx="10"/>
          </p:nvPr>
        </p:nvSpPr>
        <p:spPr>
          <a:xfrm>
            <a:off x="5133399" y="1341657"/>
            <a:ext cx="7058601" cy="5600700"/>
          </a:xfrm>
        </p:spPr>
        <p:txBody>
          <a:bodyPr>
            <a:normAutofit lnSpcReduction="10000"/>
          </a:bodyPr>
          <a:lstStyle/>
          <a:p>
            <a:pPr>
              <a:lnSpc>
                <a:spcPct val="150000"/>
              </a:lnSpc>
            </a:pPr>
            <a:r>
              <a:rPr lang="en-US" sz="2800" dirty="0">
                <a:solidFill>
                  <a:srgbClr val="000000"/>
                </a:solidFill>
              </a:rPr>
              <a:t>Specifically, data will help you:</a:t>
            </a:r>
          </a:p>
          <a:p>
            <a:pPr marL="514350" indent="-514350">
              <a:lnSpc>
                <a:spcPct val="150000"/>
              </a:lnSpc>
              <a:buFont typeface="+mj-lt"/>
              <a:buAutoNum type="arabicPeriod"/>
            </a:pPr>
            <a:r>
              <a:rPr lang="en-US" sz="2800" dirty="0">
                <a:solidFill>
                  <a:srgbClr val="000000"/>
                </a:solidFill>
              </a:rPr>
              <a:t>Understand current performance</a:t>
            </a:r>
          </a:p>
          <a:p>
            <a:pPr marL="514350" indent="-514350">
              <a:lnSpc>
                <a:spcPct val="150000"/>
              </a:lnSpc>
              <a:buFont typeface="+mj-lt"/>
              <a:buAutoNum type="arabicPeriod"/>
            </a:pPr>
            <a:r>
              <a:rPr lang="en-US" sz="2800" dirty="0">
                <a:solidFill>
                  <a:srgbClr val="000000"/>
                </a:solidFill>
              </a:rPr>
              <a:t>Come up with ideas to improve the process.</a:t>
            </a:r>
          </a:p>
          <a:p>
            <a:pPr marL="514350" indent="-514350">
              <a:lnSpc>
                <a:spcPct val="150000"/>
              </a:lnSpc>
              <a:buFont typeface="+mj-lt"/>
              <a:buAutoNum type="arabicPeriod"/>
            </a:pPr>
            <a:r>
              <a:rPr lang="en-US" sz="2800" dirty="0">
                <a:solidFill>
                  <a:srgbClr val="000000"/>
                </a:solidFill>
              </a:rPr>
              <a:t>Test changes to see if they lead to improvement</a:t>
            </a:r>
          </a:p>
          <a:p>
            <a:pPr marL="514350" indent="-514350">
              <a:lnSpc>
                <a:spcPct val="150000"/>
              </a:lnSpc>
              <a:buFont typeface="+mj-lt"/>
              <a:buAutoNum type="arabicPeriod"/>
            </a:pPr>
            <a:r>
              <a:rPr lang="en-US" sz="2800" dirty="0">
                <a:solidFill>
                  <a:srgbClr val="000000"/>
                </a:solidFill>
              </a:rPr>
              <a:t>Ensure improvements are being maintained.</a:t>
            </a:r>
          </a:p>
        </p:txBody>
      </p:sp>
      <p:pic>
        <p:nvPicPr>
          <p:cNvPr id="5" name="Picture 4" descr="A diagram of a diagram&#10;&#10;AI-generated content may be incorrect.">
            <a:extLst>
              <a:ext uri="{FF2B5EF4-FFF2-40B4-BE49-F238E27FC236}">
                <a16:creationId xmlns:a16="http://schemas.microsoft.com/office/drawing/2014/main" id="{66824084-31D2-9FD8-919F-0325BD8A094C}"/>
              </a:ext>
            </a:extLst>
          </p:cNvPr>
          <p:cNvPicPr>
            <a:picLocks noChangeAspect="1"/>
          </p:cNvPicPr>
          <p:nvPr/>
        </p:nvPicPr>
        <p:blipFill>
          <a:blip r:embed="rId3"/>
          <a:stretch>
            <a:fillRect/>
          </a:stretch>
        </p:blipFill>
        <p:spPr>
          <a:xfrm>
            <a:off x="379908" y="1341657"/>
            <a:ext cx="3526372" cy="4974588"/>
          </a:xfrm>
          <a:prstGeom prst="rect">
            <a:avLst/>
          </a:prstGeom>
        </p:spPr>
      </p:pic>
      <p:pic>
        <p:nvPicPr>
          <p:cNvPr id="6" name="Graphic 5" descr="Arrow: Straight with solid fill">
            <a:extLst>
              <a:ext uri="{FF2B5EF4-FFF2-40B4-BE49-F238E27FC236}">
                <a16:creationId xmlns:a16="http://schemas.microsoft.com/office/drawing/2014/main" id="{847993A8-F3CF-2162-F875-E0F4426C8A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06280" y="1963658"/>
            <a:ext cx="914400" cy="914400"/>
          </a:xfrm>
          <a:prstGeom prst="rect">
            <a:avLst/>
          </a:prstGeom>
        </p:spPr>
      </p:pic>
    </p:spTree>
    <p:extLst>
      <p:ext uri="{BB962C8B-B14F-4D97-AF65-F5344CB8AC3E}">
        <p14:creationId xmlns:p14="http://schemas.microsoft.com/office/powerpoint/2010/main" val="711987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8BBED3-4DA8-525E-335E-09210CB054C3}"/>
              </a:ext>
            </a:extLst>
          </p:cNvPr>
          <p:cNvSpPr>
            <a:spLocks noGrp="1"/>
          </p:cNvSpPr>
          <p:nvPr>
            <p:ph type="ctrTitle"/>
          </p:nvPr>
        </p:nvSpPr>
        <p:spPr/>
        <p:txBody>
          <a:bodyPr/>
          <a:lstStyle/>
          <a:p>
            <a:r>
              <a:rPr lang="en-US" b="0" dirty="0"/>
              <a:t>Three types of measures:</a:t>
            </a:r>
            <a:endParaRPr lang="en-US" dirty="0"/>
          </a:p>
        </p:txBody>
      </p:sp>
      <p:graphicFrame>
        <p:nvGraphicFramePr>
          <p:cNvPr id="8" name="Diagram 7">
            <a:extLst>
              <a:ext uri="{FF2B5EF4-FFF2-40B4-BE49-F238E27FC236}">
                <a16:creationId xmlns:a16="http://schemas.microsoft.com/office/drawing/2014/main" id="{3AE5C188-19A8-EA6A-B5D6-304F3D3E329E}"/>
              </a:ext>
            </a:extLst>
          </p:cNvPr>
          <p:cNvGraphicFramePr/>
          <p:nvPr>
            <p:extLst>
              <p:ext uri="{D42A27DB-BD31-4B8C-83A1-F6EECF244321}">
                <p14:modId xmlns:p14="http://schemas.microsoft.com/office/powerpoint/2010/main" val="518629874"/>
              </p:ext>
            </p:extLst>
          </p:nvPr>
        </p:nvGraphicFramePr>
        <p:xfrm>
          <a:off x="1646238" y="1303557"/>
          <a:ext cx="9169400" cy="5006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53123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CFD51C-56B8-BBEA-2259-D12AE3E5616D}"/>
              </a:ext>
            </a:extLst>
          </p:cNvPr>
          <p:cNvSpPr>
            <a:spLocks noGrp="1"/>
          </p:cNvSpPr>
          <p:nvPr>
            <p:ph type="body" sz="quarter" idx="10"/>
          </p:nvPr>
        </p:nvSpPr>
        <p:spPr/>
        <p:txBody>
          <a:bodyPr/>
          <a:lstStyle/>
          <a:p>
            <a:endParaRPr lang="en-US"/>
          </a:p>
        </p:txBody>
      </p:sp>
      <p:pic>
        <p:nvPicPr>
          <p:cNvPr id="5" name="Picture 4" descr="A screenshot of a medical chart&#10;&#10;AI-generated content may be incorrect.">
            <a:extLst>
              <a:ext uri="{FF2B5EF4-FFF2-40B4-BE49-F238E27FC236}">
                <a16:creationId xmlns:a16="http://schemas.microsoft.com/office/drawing/2014/main" id="{B6B9D09D-8D8B-6D58-DC20-1B7F3869A36A}"/>
              </a:ext>
            </a:extLst>
          </p:cNvPr>
          <p:cNvPicPr>
            <a:picLocks noChangeAspect="1"/>
          </p:cNvPicPr>
          <p:nvPr/>
        </p:nvPicPr>
        <p:blipFill>
          <a:blip r:embed="rId2"/>
          <a:stretch>
            <a:fillRect/>
          </a:stretch>
        </p:blipFill>
        <p:spPr>
          <a:xfrm>
            <a:off x="548640" y="941866"/>
            <a:ext cx="10792169" cy="5230333"/>
          </a:xfrm>
          <a:prstGeom prst="rect">
            <a:avLst/>
          </a:prstGeom>
        </p:spPr>
      </p:pic>
      <p:sp>
        <p:nvSpPr>
          <p:cNvPr id="6" name="Frame 5">
            <a:extLst>
              <a:ext uri="{FF2B5EF4-FFF2-40B4-BE49-F238E27FC236}">
                <a16:creationId xmlns:a16="http://schemas.microsoft.com/office/drawing/2014/main" id="{E844C1BD-2896-DA53-60A8-5DBF1A4A8C26}"/>
              </a:ext>
            </a:extLst>
          </p:cNvPr>
          <p:cNvSpPr/>
          <p:nvPr/>
        </p:nvSpPr>
        <p:spPr>
          <a:xfrm>
            <a:off x="2294021" y="721895"/>
            <a:ext cx="4523874" cy="1106904"/>
          </a:xfrm>
          <a:prstGeom prst="frame">
            <a:avLst>
              <a:gd name="adj1" fmla="val 81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9E93997C-7E7D-FD7E-3632-F61C8E5D6EE5}"/>
              </a:ext>
            </a:extLst>
          </p:cNvPr>
          <p:cNvSpPr/>
          <p:nvPr/>
        </p:nvSpPr>
        <p:spPr>
          <a:xfrm>
            <a:off x="6817415" y="735627"/>
            <a:ext cx="4523874" cy="1106904"/>
          </a:xfrm>
          <a:prstGeom prst="frame">
            <a:avLst>
              <a:gd name="adj1" fmla="val 81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2A49AC3E-DAE5-5CAF-E27D-A9C6A71BEB48}"/>
              </a:ext>
            </a:extLst>
          </p:cNvPr>
          <p:cNvSpPr/>
          <p:nvPr/>
        </p:nvSpPr>
        <p:spPr>
          <a:xfrm>
            <a:off x="6817894" y="721894"/>
            <a:ext cx="4700337" cy="56628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83031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33F4C-A543-9D84-3798-680E998983E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A5D1104-A3CC-9911-5828-3125239B5B24}"/>
              </a:ext>
            </a:extLst>
          </p:cNvPr>
          <p:cNvSpPr>
            <a:spLocks noGrp="1"/>
          </p:cNvSpPr>
          <p:nvPr>
            <p:ph type="body" sz="quarter" idx="10"/>
          </p:nvPr>
        </p:nvSpPr>
        <p:spPr/>
        <p:txBody>
          <a:bodyPr/>
          <a:lstStyle/>
          <a:p>
            <a:endParaRPr lang="en-US"/>
          </a:p>
        </p:txBody>
      </p:sp>
      <p:pic>
        <p:nvPicPr>
          <p:cNvPr id="5" name="Picture 4" descr="A screenshot of a medical chart&#10;&#10;AI-generated content may be incorrect.">
            <a:extLst>
              <a:ext uri="{FF2B5EF4-FFF2-40B4-BE49-F238E27FC236}">
                <a16:creationId xmlns:a16="http://schemas.microsoft.com/office/drawing/2014/main" id="{831ABFF6-FF06-F01B-BC90-A1325FF69C48}"/>
              </a:ext>
            </a:extLst>
          </p:cNvPr>
          <p:cNvPicPr>
            <a:picLocks noChangeAspect="1"/>
          </p:cNvPicPr>
          <p:nvPr/>
        </p:nvPicPr>
        <p:blipFill>
          <a:blip r:embed="rId2"/>
          <a:stretch>
            <a:fillRect/>
          </a:stretch>
        </p:blipFill>
        <p:spPr>
          <a:xfrm>
            <a:off x="548640" y="941866"/>
            <a:ext cx="10792169" cy="5230333"/>
          </a:xfrm>
          <a:prstGeom prst="rect">
            <a:avLst/>
          </a:prstGeom>
        </p:spPr>
      </p:pic>
      <p:sp>
        <p:nvSpPr>
          <p:cNvPr id="6" name="Frame 5">
            <a:extLst>
              <a:ext uri="{FF2B5EF4-FFF2-40B4-BE49-F238E27FC236}">
                <a16:creationId xmlns:a16="http://schemas.microsoft.com/office/drawing/2014/main" id="{7522F216-4614-E280-F2C5-DD07123DCBF6}"/>
              </a:ext>
            </a:extLst>
          </p:cNvPr>
          <p:cNvSpPr/>
          <p:nvPr/>
        </p:nvSpPr>
        <p:spPr>
          <a:xfrm>
            <a:off x="2294021" y="721895"/>
            <a:ext cx="4523874" cy="1106904"/>
          </a:xfrm>
          <a:prstGeom prst="frame">
            <a:avLst>
              <a:gd name="adj1" fmla="val 81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2D07ABF3-CFDB-796F-5B76-7579E5F6A77D}"/>
              </a:ext>
            </a:extLst>
          </p:cNvPr>
          <p:cNvSpPr/>
          <p:nvPr/>
        </p:nvSpPr>
        <p:spPr>
          <a:xfrm>
            <a:off x="6817415" y="735627"/>
            <a:ext cx="4523874" cy="1106904"/>
          </a:xfrm>
          <a:prstGeom prst="frame">
            <a:avLst>
              <a:gd name="adj1" fmla="val 815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11E6417F-3810-8727-F526-54AD8C614C5D}"/>
              </a:ext>
            </a:extLst>
          </p:cNvPr>
          <p:cNvSpPr/>
          <p:nvPr/>
        </p:nvSpPr>
        <p:spPr>
          <a:xfrm>
            <a:off x="2236893" y="685801"/>
            <a:ext cx="4580523" cy="5698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53614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6A43-B6A8-64B2-C0C4-79F8EBF82E81}"/>
              </a:ext>
            </a:extLst>
          </p:cNvPr>
          <p:cNvSpPr>
            <a:spLocks noGrp="1"/>
          </p:cNvSpPr>
          <p:nvPr>
            <p:ph type="ctrTitle"/>
          </p:nvPr>
        </p:nvSpPr>
        <p:spPr/>
        <p:txBody>
          <a:bodyPr/>
          <a:lstStyle/>
          <a:p>
            <a:r>
              <a:rPr lang="en-US" dirty="0"/>
              <a:t>Quiz</a:t>
            </a:r>
          </a:p>
        </p:txBody>
      </p:sp>
      <p:sp>
        <p:nvSpPr>
          <p:cNvPr id="3" name="Text Placeholder 2">
            <a:extLst>
              <a:ext uri="{FF2B5EF4-FFF2-40B4-BE49-F238E27FC236}">
                <a16:creationId xmlns:a16="http://schemas.microsoft.com/office/drawing/2014/main" id="{BB110B3F-5AF0-5EC9-F4A9-23E7676EC2F0}"/>
              </a:ext>
            </a:extLst>
          </p:cNvPr>
          <p:cNvSpPr>
            <a:spLocks noGrp="1"/>
          </p:cNvSpPr>
          <p:nvPr>
            <p:ph type="body" sz="quarter" idx="10"/>
          </p:nvPr>
        </p:nvSpPr>
        <p:spPr>
          <a:xfrm>
            <a:off x="436345" y="1491915"/>
            <a:ext cx="7841381" cy="4343400"/>
          </a:xfrm>
        </p:spPr>
        <p:txBody>
          <a:bodyPr>
            <a:normAutofit lnSpcReduction="10000"/>
          </a:bodyPr>
          <a:lstStyle/>
          <a:p>
            <a:pPr>
              <a:lnSpc>
                <a:spcPct val="150000"/>
              </a:lnSpc>
            </a:pPr>
            <a:r>
              <a:rPr lang="en-US" sz="2800" b="1" dirty="0">
                <a:solidFill>
                  <a:srgbClr val="000000"/>
                </a:solidFill>
              </a:rPr>
              <a:t>Aim:</a:t>
            </a:r>
            <a:r>
              <a:rPr lang="en-US" sz="2800" dirty="0">
                <a:solidFill>
                  <a:srgbClr val="000000"/>
                </a:solidFill>
              </a:rPr>
              <a:t> Reduce the average waiting time for all patients to under 20 minutes by next December.</a:t>
            </a:r>
            <a:br>
              <a:rPr lang="en-US" sz="2800" dirty="0">
                <a:solidFill>
                  <a:srgbClr val="000000"/>
                </a:solidFill>
              </a:rPr>
            </a:br>
            <a:br>
              <a:rPr lang="en-US" sz="2800" dirty="0">
                <a:solidFill>
                  <a:srgbClr val="000000"/>
                </a:solidFill>
              </a:rPr>
            </a:br>
            <a:r>
              <a:rPr lang="en-US" sz="2800" b="1" dirty="0">
                <a:solidFill>
                  <a:srgbClr val="000000"/>
                </a:solidFill>
              </a:rPr>
              <a:t>Measure:</a:t>
            </a:r>
            <a:r>
              <a:rPr lang="en-US" sz="2800" dirty="0">
                <a:solidFill>
                  <a:srgbClr val="000000"/>
                </a:solidFill>
              </a:rPr>
              <a:t> Patient cycle times (e.g., time to registration, time from arrival to triage, time from triage to bed placement) and the percentage of time staff arrive for their shifts on time</a:t>
            </a:r>
          </a:p>
        </p:txBody>
      </p:sp>
      <p:graphicFrame>
        <p:nvGraphicFramePr>
          <p:cNvPr id="7" name="Diagram 6">
            <a:extLst>
              <a:ext uri="{FF2B5EF4-FFF2-40B4-BE49-F238E27FC236}">
                <a16:creationId xmlns:a16="http://schemas.microsoft.com/office/drawing/2014/main" id="{58A9997D-A241-E6BE-31E5-05AF86F66185}"/>
              </a:ext>
            </a:extLst>
          </p:cNvPr>
          <p:cNvGraphicFramePr/>
          <p:nvPr>
            <p:extLst>
              <p:ext uri="{D42A27DB-BD31-4B8C-83A1-F6EECF244321}">
                <p14:modId xmlns:p14="http://schemas.microsoft.com/office/powerpoint/2010/main" val="1331477636"/>
              </p:ext>
            </p:extLst>
          </p:nvPr>
        </p:nvGraphicFramePr>
        <p:xfrm>
          <a:off x="7026443" y="1896366"/>
          <a:ext cx="5165558" cy="3534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Badge Question Mark with solid fill">
            <a:extLst>
              <a:ext uri="{FF2B5EF4-FFF2-40B4-BE49-F238E27FC236}">
                <a16:creationId xmlns:a16="http://schemas.microsoft.com/office/drawing/2014/main" id="{BC0BB080-678A-AB90-97CF-F21D7C0F3D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44316" y="217707"/>
            <a:ext cx="914400" cy="914400"/>
          </a:xfrm>
          <a:prstGeom prst="rect">
            <a:avLst/>
          </a:prstGeom>
        </p:spPr>
      </p:pic>
      <p:pic>
        <p:nvPicPr>
          <p:cNvPr id="8" name="Graphic 7" descr="Checkbox Checked with solid fill">
            <a:extLst>
              <a:ext uri="{FF2B5EF4-FFF2-40B4-BE49-F238E27FC236}">
                <a16:creationId xmlns:a16="http://schemas.microsoft.com/office/drawing/2014/main" id="{DD65CEC4-933F-A742-835C-A8359678CB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01745" y="2098964"/>
            <a:ext cx="914400" cy="914400"/>
          </a:xfrm>
          <a:prstGeom prst="rect">
            <a:avLst/>
          </a:prstGeom>
        </p:spPr>
      </p:pic>
    </p:spTree>
    <p:extLst>
      <p:ext uri="{BB962C8B-B14F-4D97-AF65-F5344CB8AC3E}">
        <p14:creationId xmlns:p14="http://schemas.microsoft.com/office/powerpoint/2010/main" val="13377272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883C9-8795-0B3D-DFD9-031F05E77AE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2194137-49A4-D600-39C7-5DE933209CAF}"/>
              </a:ext>
            </a:extLst>
          </p:cNvPr>
          <p:cNvSpPr>
            <a:spLocks noGrp="1"/>
          </p:cNvSpPr>
          <p:nvPr>
            <p:ph type="body" sz="quarter" idx="10"/>
          </p:nvPr>
        </p:nvSpPr>
        <p:spPr>
          <a:xfrm>
            <a:off x="436345" y="1491915"/>
            <a:ext cx="7841381" cy="4343400"/>
          </a:xfrm>
        </p:spPr>
        <p:txBody>
          <a:bodyPr>
            <a:normAutofit/>
          </a:bodyPr>
          <a:lstStyle/>
          <a:p>
            <a:pPr fontAlgn="auto">
              <a:lnSpc>
                <a:spcPct val="150000"/>
              </a:lnSpc>
            </a:pPr>
            <a:r>
              <a:rPr lang="en-US" sz="2800" b="1" dirty="0">
                <a:solidFill>
                  <a:srgbClr val="000000"/>
                </a:solidFill>
              </a:rPr>
              <a:t>Aim:</a:t>
            </a:r>
            <a:r>
              <a:rPr lang="en-US" sz="2800" dirty="0">
                <a:solidFill>
                  <a:srgbClr val="000000"/>
                </a:solidFill>
              </a:rPr>
              <a:t> Reduce the average waiting time for all patients to under 20 minutes by next August.</a:t>
            </a:r>
          </a:p>
          <a:p>
            <a:pPr fontAlgn="auto">
              <a:lnSpc>
                <a:spcPct val="150000"/>
              </a:lnSpc>
            </a:pPr>
            <a:endParaRPr lang="en-US" sz="2800" dirty="0">
              <a:solidFill>
                <a:srgbClr val="000000"/>
              </a:solidFill>
            </a:endParaRPr>
          </a:p>
          <a:p>
            <a:pPr fontAlgn="auto">
              <a:lnSpc>
                <a:spcPct val="150000"/>
              </a:lnSpc>
            </a:pPr>
            <a:r>
              <a:rPr lang="en-US" sz="2800" b="1" dirty="0">
                <a:solidFill>
                  <a:srgbClr val="000000"/>
                </a:solidFill>
              </a:rPr>
              <a:t>Measure:</a:t>
            </a:r>
            <a:r>
              <a:rPr lang="en-US" sz="2800" dirty="0">
                <a:solidFill>
                  <a:srgbClr val="000000"/>
                </a:solidFill>
              </a:rPr>
              <a:t> Percentage of staff reporting they’re satisfied at work and total staffing costs </a:t>
            </a:r>
          </a:p>
        </p:txBody>
      </p:sp>
      <p:graphicFrame>
        <p:nvGraphicFramePr>
          <p:cNvPr id="7" name="Diagram 6">
            <a:extLst>
              <a:ext uri="{FF2B5EF4-FFF2-40B4-BE49-F238E27FC236}">
                <a16:creationId xmlns:a16="http://schemas.microsoft.com/office/drawing/2014/main" id="{E3AD53C9-2A3B-7537-1C10-C7C1CBABC00B}"/>
              </a:ext>
            </a:extLst>
          </p:cNvPr>
          <p:cNvGraphicFramePr/>
          <p:nvPr/>
        </p:nvGraphicFramePr>
        <p:xfrm>
          <a:off x="7026443" y="1896366"/>
          <a:ext cx="5165558" cy="3534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48176E63-CE2A-BA24-1B7C-C5B2B05EAE0E}"/>
              </a:ext>
            </a:extLst>
          </p:cNvPr>
          <p:cNvSpPr>
            <a:spLocks noGrp="1"/>
          </p:cNvSpPr>
          <p:nvPr>
            <p:ph type="ctrTitle"/>
          </p:nvPr>
        </p:nvSpPr>
        <p:spPr/>
        <p:txBody>
          <a:bodyPr/>
          <a:lstStyle/>
          <a:p>
            <a:endParaRPr lang="en-US" dirty="0"/>
          </a:p>
        </p:txBody>
      </p:sp>
      <p:sp>
        <p:nvSpPr>
          <p:cNvPr id="6" name="Title 1">
            <a:extLst>
              <a:ext uri="{FF2B5EF4-FFF2-40B4-BE49-F238E27FC236}">
                <a16:creationId xmlns:a16="http://schemas.microsoft.com/office/drawing/2014/main" id="{02E3D326-57E6-42AA-3A51-354D427A8CE0}"/>
              </a:ext>
            </a:extLst>
          </p:cNvPr>
          <p:cNvSpPr txBox="1">
            <a:spLocks/>
          </p:cNvSpPr>
          <p:nvPr/>
        </p:nvSpPr>
        <p:spPr>
          <a:xfrm>
            <a:off x="548640" y="217707"/>
            <a:ext cx="7077456" cy="91440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lang="en-US" sz="4400" b="1" i="0" kern="1200" dirty="0">
                <a:solidFill>
                  <a:schemeClr val="bg2"/>
                </a:solidFill>
                <a:latin typeface="Corbel" panose="020B0503020204020204" pitchFamily="34" charset="0"/>
                <a:ea typeface="+mj-ea"/>
                <a:cs typeface="+mj-cs"/>
              </a:defRPr>
            </a:lvl1pPr>
          </a:lstStyle>
          <a:p>
            <a:r>
              <a:rPr lang="en-US"/>
              <a:t>Quiz</a:t>
            </a:r>
          </a:p>
        </p:txBody>
      </p:sp>
      <p:pic>
        <p:nvPicPr>
          <p:cNvPr id="8" name="Graphic 7" descr="Badge Question Mark with solid fill">
            <a:extLst>
              <a:ext uri="{FF2B5EF4-FFF2-40B4-BE49-F238E27FC236}">
                <a16:creationId xmlns:a16="http://schemas.microsoft.com/office/drawing/2014/main" id="{005026BF-45AB-4BAA-B72F-EE32301437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44316" y="217707"/>
            <a:ext cx="914400" cy="914400"/>
          </a:xfrm>
          <a:prstGeom prst="rect">
            <a:avLst/>
          </a:prstGeom>
        </p:spPr>
      </p:pic>
      <p:pic>
        <p:nvPicPr>
          <p:cNvPr id="2" name="Graphic 1" descr="Checkbox Checked with solid fill">
            <a:extLst>
              <a:ext uri="{FF2B5EF4-FFF2-40B4-BE49-F238E27FC236}">
                <a16:creationId xmlns:a16="http://schemas.microsoft.com/office/drawing/2014/main" id="{EA09813A-EA05-1555-4248-A01D3EAB12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01745" y="4261490"/>
            <a:ext cx="914400" cy="914400"/>
          </a:xfrm>
          <a:prstGeom prst="rect">
            <a:avLst/>
          </a:prstGeom>
        </p:spPr>
      </p:pic>
    </p:spTree>
    <p:extLst>
      <p:ext uri="{BB962C8B-B14F-4D97-AF65-F5344CB8AC3E}">
        <p14:creationId xmlns:p14="http://schemas.microsoft.com/office/powerpoint/2010/main" val="2113264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2F96B-21B8-B1BA-4D4D-4366B3CB3E0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2FF9EC-10A4-C20F-4D44-10AAFF092C1F}"/>
              </a:ext>
            </a:extLst>
          </p:cNvPr>
          <p:cNvSpPr>
            <a:spLocks noGrp="1"/>
          </p:cNvSpPr>
          <p:nvPr>
            <p:ph type="body" sz="quarter" idx="10"/>
          </p:nvPr>
        </p:nvSpPr>
        <p:spPr>
          <a:xfrm>
            <a:off x="436345" y="1491915"/>
            <a:ext cx="7841381" cy="4343400"/>
          </a:xfrm>
        </p:spPr>
        <p:txBody>
          <a:bodyPr>
            <a:normAutofit/>
          </a:bodyPr>
          <a:lstStyle/>
          <a:p>
            <a:pPr fontAlgn="auto">
              <a:lnSpc>
                <a:spcPct val="150000"/>
              </a:lnSpc>
            </a:pPr>
            <a:r>
              <a:rPr lang="en-US" sz="2800" b="1" dirty="0">
                <a:solidFill>
                  <a:srgbClr val="000000"/>
                </a:solidFill>
              </a:rPr>
              <a:t>Aim:</a:t>
            </a:r>
            <a:r>
              <a:rPr lang="en-US" sz="2800" dirty="0">
                <a:solidFill>
                  <a:srgbClr val="000000"/>
                </a:solidFill>
              </a:rPr>
              <a:t> Reduce the incidence of ventilator-associated pneumonia (VAP) by reducing the number of ventilator days in the intensive care unit (ICU) by 20 percent within five months.</a:t>
            </a:r>
          </a:p>
          <a:p>
            <a:pPr>
              <a:lnSpc>
                <a:spcPct val="150000"/>
              </a:lnSpc>
            </a:pPr>
            <a:r>
              <a:rPr lang="en-US" sz="2800" b="1" dirty="0">
                <a:solidFill>
                  <a:srgbClr val="000000"/>
                </a:solidFill>
              </a:rPr>
              <a:t>Measure:</a:t>
            </a:r>
            <a:r>
              <a:rPr lang="en-US" sz="2800" dirty="0">
                <a:solidFill>
                  <a:srgbClr val="000000"/>
                </a:solidFill>
              </a:rPr>
              <a:t> Readmission of ventilated patients to the ICU who then require mechanical ventilation</a:t>
            </a:r>
          </a:p>
        </p:txBody>
      </p:sp>
      <p:graphicFrame>
        <p:nvGraphicFramePr>
          <p:cNvPr id="7" name="Diagram 6">
            <a:extLst>
              <a:ext uri="{FF2B5EF4-FFF2-40B4-BE49-F238E27FC236}">
                <a16:creationId xmlns:a16="http://schemas.microsoft.com/office/drawing/2014/main" id="{8908C7AC-8B1D-594A-3EFB-E810DC5465AA}"/>
              </a:ext>
            </a:extLst>
          </p:cNvPr>
          <p:cNvGraphicFramePr/>
          <p:nvPr/>
        </p:nvGraphicFramePr>
        <p:xfrm>
          <a:off x="7026443" y="1896366"/>
          <a:ext cx="5165558" cy="3534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11573B69-3433-BC14-C28F-DB50F06E8553}"/>
              </a:ext>
            </a:extLst>
          </p:cNvPr>
          <p:cNvSpPr>
            <a:spLocks noGrp="1"/>
          </p:cNvSpPr>
          <p:nvPr>
            <p:ph type="ctrTitle"/>
          </p:nvPr>
        </p:nvSpPr>
        <p:spPr/>
        <p:txBody>
          <a:bodyPr/>
          <a:lstStyle/>
          <a:p>
            <a:endParaRPr lang="en-US"/>
          </a:p>
        </p:txBody>
      </p:sp>
      <p:sp>
        <p:nvSpPr>
          <p:cNvPr id="6" name="Title 1">
            <a:extLst>
              <a:ext uri="{FF2B5EF4-FFF2-40B4-BE49-F238E27FC236}">
                <a16:creationId xmlns:a16="http://schemas.microsoft.com/office/drawing/2014/main" id="{2A3631BA-C5B5-563C-30BF-DF0856BA4E14}"/>
              </a:ext>
            </a:extLst>
          </p:cNvPr>
          <p:cNvSpPr txBox="1">
            <a:spLocks/>
          </p:cNvSpPr>
          <p:nvPr/>
        </p:nvSpPr>
        <p:spPr>
          <a:xfrm>
            <a:off x="548640" y="217707"/>
            <a:ext cx="7077456" cy="91440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lang="en-US" sz="4400" b="1" i="0" kern="1200" dirty="0">
                <a:solidFill>
                  <a:schemeClr val="bg2"/>
                </a:solidFill>
                <a:latin typeface="Corbel" panose="020B0503020204020204" pitchFamily="34" charset="0"/>
                <a:ea typeface="+mj-ea"/>
                <a:cs typeface="+mj-cs"/>
              </a:defRPr>
            </a:lvl1pPr>
          </a:lstStyle>
          <a:p>
            <a:r>
              <a:rPr lang="en-US"/>
              <a:t>Quiz</a:t>
            </a:r>
          </a:p>
        </p:txBody>
      </p:sp>
      <p:pic>
        <p:nvPicPr>
          <p:cNvPr id="8" name="Graphic 7" descr="Badge Question Mark with solid fill">
            <a:extLst>
              <a:ext uri="{FF2B5EF4-FFF2-40B4-BE49-F238E27FC236}">
                <a16:creationId xmlns:a16="http://schemas.microsoft.com/office/drawing/2014/main" id="{0C337C5D-58E0-3E9A-0063-48ED7502AE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44316" y="217707"/>
            <a:ext cx="914400" cy="914400"/>
          </a:xfrm>
          <a:prstGeom prst="rect">
            <a:avLst/>
          </a:prstGeom>
        </p:spPr>
      </p:pic>
      <p:pic>
        <p:nvPicPr>
          <p:cNvPr id="2" name="Graphic 1" descr="Checkbox Checked with solid fill">
            <a:extLst>
              <a:ext uri="{FF2B5EF4-FFF2-40B4-BE49-F238E27FC236}">
                <a16:creationId xmlns:a16="http://schemas.microsoft.com/office/drawing/2014/main" id="{3F2BA26C-B3D8-4671-F8A2-609B39F5E1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43309" y="4516464"/>
            <a:ext cx="914400" cy="914400"/>
          </a:xfrm>
          <a:prstGeom prst="rect">
            <a:avLst/>
          </a:prstGeom>
        </p:spPr>
      </p:pic>
    </p:spTree>
    <p:extLst>
      <p:ext uri="{BB962C8B-B14F-4D97-AF65-F5344CB8AC3E}">
        <p14:creationId xmlns:p14="http://schemas.microsoft.com/office/powerpoint/2010/main" val="24330695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D5CCB-4507-178D-59BF-3DF822C4C76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A9761F7-EA5C-AA55-FA95-C9DD4DA215DF}"/>
              </a:ext>
            </a:extLst>
          </p:cNvPr>
          <p:cNvSpPr>
            <a:spLocks noGrp="1"/>
          </p:cNvSpPr>
          <p:nvPr>
            <p:ph type="body" sz="quarter" idx="10"/>
          </p:nvPr>
        </p:nvSpPr>
        <p:spPr>
          <a:xfrm>
            <a:off x="436345" y="1491915"/>
            <a:ext cx="7841381" cy="4343400"/>
          </a:xfrm>
        </p:spPr>
        <p:txBody>
          <a:bodyPr>
            <a:normAutofit/>
          </a:bodyPr>
          <a:lstStyle/>
          <a:p>
            <a:pPr fontAlgn="auto">
              <a:lnSpc>
                <a:spcPct val="150000"/>
              </a:lnSpc>
            </a:pPr>
            <a:r>
              <a:rPr lang="en-US" sz="2800" b="1" dirty="0">
                <a:solidFill>
                  <a:srgbClr val="000000"/>
                </a:solidFill>
              </a:rPr>
              <a:t>Aim:</a:t>
            </a:r>
            <a:r>
              <a:rPr lang="en-US" sz="2800" dirty="0">
                <a:solidFill>
                  <a:srgbClr val="000000"/>
                </a:solidFill>
              </a:rPr>
              <a:t> Reduce the incidence of ventilator-associated pneumonia (VAP) by reducing the number of ventilator days in the intensive care unit (ICU) by 20 percent within five months.</a:t>
            </a:r>
          </a:p>
          <a:p>
            <a:pPr>
              <a:lnSpc>
                <a:spcPct val="150000"/>
              </a:lnSpc>
            </a:pPr>
            <a:r>
              <a:rPr lang="en-US" sz="2800" b="1" dirty="0">
                <a:solidFill>
                  <a:srgbClr val="000000"/>
                </a:solidFill>
              </a:rPr>
              <a:t>Measure:</a:t>
            </a:r>
            <a:r>
              <a:rPr lang="en-US" sz="2800" dirty="0">
                <a:solidFill>
                  <a:srgbClr val="000000"/>
                </a:solidFill>
              </a:rPr>
              <a:t> Percentage of patients with ventilator-associated pneumonia</a:t>
            </a:r>
          </a:p>
        </p:txBody>
      </p:sp>
      <p:graphicFrame>
        <p:nvGraphicFramePr>
          <p:cNvPr id="7" name="Diagram 6">
            <a:extLst>
              <a:ext uri="{FF2B5EF4-FFF2-40B4-BE49-F238E27FC236}">
                <a16:creationId xmlns:a16="http://schemas.microsoft.com/office/drawing/2014/main" id="{850E40F5-BF0F-630B-FB46-939CC4B3F76F}"/>
              </a:ext>
            </a:extLst>
          </p:cNvPr>
          <p:cNvGraphicFramePr/>
          <p:nvPr/>
        </p:nvGraphicFramePr>
        <p:xfrm>
          <a:off x="7026443" y="1896366"/>
          <a:ext cx="5165558" cy="3534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28FD9B61-16B7-0277-C1F3-8FE0364298C1}"/>
              </a:ext>
            </a:extLst>
          </p:cNvPr>
          <p:cNvSpPr>
            <a:spLocks noGrp="1"/>
          </p:cNvSpPr>
          <p:nvPr>
            <p:ph type="ctrTitle"/>
          </p:nvPr>
        </p:nvSpPr>
        <p:spPr/>
        <p:txBody>
          <a:bodyPr/>
          <a:lstStyle/>
          <a:p>
            <a:endParaRPr lang="en-US" dirty="0"/>
          </a:p>
        </p:txBody>
      </p:sp>
      <p:sp>
        <p:nvSpPr>
          <p:cNvPr id="6" name="Title 1">
            <a:extLst>
              <a:ext uri="{FF2B5EF4-FFF2-40B4-BE49-F238E27FC236}">
                <a16:creationId xmlns:a16="http://schemas.microsoft.com/office/drawing/2014/main" id="{6B178925-84AE-6C08-8F63-C7D5D3744F3D}"/>
              </a:ext>
            </a:extLst>
          </p:cNvPr>
          <p:cNvSpPr txBox="1">
            <a:spLocks/>
          </p:cNvSpPr>
          <p:nvPr/>
        </p:nvSpPr>
        <p:spPr>
          <a:xfrm>
            <a:off x="548640" y="217707"/>
            <a:ext cx="7077456" cy="914400"/>
          </a:xfrm>
          <a:prstGeom prst="rect">
            <a:avLst/>
          </a:prstGeom>
        </p:spPr>
        <p:txBody>
          <a:bodyPr vert="horz" lIns="0" tIns="45720" rIns="0" bIns="45720" rtlCol="0" anchor="ctr">
            <a:noAutofit/>
          </a:bodyPr>
          <a:lstStyle>
            <a:lvl1pPr algn="l" defTabSz="914400" rtl="0" eaLnBrk="1" latinLnBrk="0" hangingPunct="1">
              <a:lnSpc>
                <a:spcPct val="90000"/>
              </a:lnSpc>
              <a:spcBef>
                <a:spcPct val="0"/>
              </a:spcBef>
              <a:buNone/>
              <a:defRPr lang="en-US" sz="4400" b="1" i="0" kern="1200" dirty="0">
                <a:solidFill>
                  <a:schemeClr val="bg2"/>
                </a:solidFill>
                <a:latin typeface="Corbel" panose="020B0503020204020204" pitchFamily="34" charset="0"/>
                <a:ea typeface="+mj-ea"/>
                <a:cs typeface="+mj-cs"/>
              </a:defRPr>
            </a:lvl1pPr>
          </a:lstStyle>
          <a:p>
            <a:r>
              <a:rPr lang="en-US"/>
              <a:t>Quiz</a:t>
            </a:r>
          </a:p>
        </p:txBody>
      </p:sp>
      <p:pic>
        <p:nvPicPr>
          <p:cNvPr id="8" name="Graphic 7" descr="Badge Question Mark with solid fill">
            <a:extLst>
              <a:ext uri="{FF2B5EF4-FFF2-40B4-BE49-F238E27FC236}">
                <a16:creationId xmlns:a16="http://schemas.microsoft.com/office/drawing/2014/main" id="{B7177FF3-8387-9564-7E67-A0988617F7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44316" y="217707"/>
            <a:ext cx="914400" cy="914400"/>
          </a:xfrm>
          <a:prstGeom prst="rect">
            <a:avLst/>
          </a:prstGeom>
        </p:spPr>
      </p:pic>
      <p:pic>
        <p:nvPicPr>
          <p:cNvPr id="4" name="Graphic 3" descr="Checkbox Checked with solid fill">
            <a:extLst>
              <a:ext uri="{FF2B5EF4-FFF2-40B4-BE49-F238E27FC236}">
                <a16:creationId xmlns:a16="http://schemas.microsoft.com/office/drawing/2014/main" id="{A20184E8-2763-8F45-60EF-7FD7AD244A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43309" y="1896366"/>
            <a:ext cx="914400" cy="914400"/>
          </a:xfrm>
          <a:prstGeom prst="rect">
            <a:avLst/>
          </a:prstGeom>
        </p:spPr>
      </p:pic>
    </p:spTree>
    <p:extLst>
      <p:ext uri="{BB962C8B-B14F-4D97-AF65-F5344CB8AC3E}">
        <p14:creationId xmlns:p14="http://schemas.microsoft.com/office/powerpoint/2010/main" val="30068319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917B4EFA-7FF0-FD88-63CC-F3616984A0F5}"/>
              </a:ext>
            </a:extLst>
          </p:cNvPr>
          <p:cNvSpPr>
            <a:spLocks noGrp="1"/>
          </p:cNvSpPr>
          <p:nvPr>
            <p:ph type="body" sz="quarter" idx="11"/>
          </p:nvPr>
        </p:nvSpPr>
        <p:spPr/>
        <p:txBody>
          <a:bodyPr vert="horz" lIns="91440" tIns="45720" rIns="91440" bIns="45720" rtlCol="0" anchor="t">
            <a:normAutofit/>
          </a:bodyPr>
          <a:lstStyle/>
          <a:p>
            <a:r>
              <a:rPr lang="en-US">
                <a:ea typeface="Calibri Light"/>
                <a:cs typeface="Calibri Light"/>
              </a:rPr>
              <a:t> </a:t>
            </a:r>
          </a:p>
        </p:txBody>
      </p:sp>
      <p:sp>
        <p:nvSpPr>
          <p:cNvPr id="25" name="Text Placeholder 24">
            <a:extLst>
              <a:ext uri="{FF2B5EF4-FFF2-40B4-BE49-F238E27FC236}">
                <a16:creationId xmlns:a16="http://schemas.microsoft.com/office/drawing/2014/main" id="{98AE2C3A-89EE-C6DE-2AA8-B3245D352ACF}"/>
              </a:ext>
            </a:extLst>
          </p:cNvPr>
          <p:cNvSpPr>
            <a:spLocks noGrp="1"/>
          </p:cNvSpPr>
          <p:nvPr>
            <p:ph type="body" sz="quarter" idx="12"/>
          </p:nvPr>
        </p:nvSpPr>
        <p:spPr/>
        <p:txBody>
          <a:bodyPr/>
          <a:lstStyle/>
          <a:p>
            <a:r>
              <a:rPr lang="en-US"/>
              <a:t>Disclosure</a:t>
            </a:r>
          </a:p>
        </p:txBody>
      </p:sp>
      <p:sp>
        <p:nvSpPr>
          <p:cNvPr id="26" name="Text Placeholder 25">
            <a:extLst>
              <a:ext uri="{FF2B5EF4-FFF2-40B4-BE49-F238E27FC236}">
                <a16:creationId xmlns:a16="http://schemas.microsoft.com/office/drawing/2014/main" id="{B68771D0-81ED-ABD8-B500-A4B4510FAF44}"/>
              </a:ext>
            </a:extLst>
          </p:cNvPr>
          <p:cNvSpPr>
            <a:spLocks noGrp="1"/>
          </p:cNvSpPr>
          <p:nvPr>
            <p:ph type="body" sz="quarter" idx="14"/>
          </p:nvPr>
        </p:nvSpPr>
        <p:spPr/>
        <p:txBody>
          <a:bodyPr/>
          <a:lstStyle/>
          <a:p>
            <a:r>
              <a:rPr lang="en-US">
                <a:solidFill>
                  <a:srgbClr val="000000"/>
                </a:solidFill>
              </a:rPr>
              <a:t>Use statement</a:t>
            </a:r>
          </a:p>
        </p:txBody>
      </p:sp>
      <p:sp>
        <p:nvSpPr>
          <p:cNvPr id="27" name="Text Placeholder 26">
            <a:extLst>
              <a:ext uri="{FF2B5EF4-FFF2-40B4-BE49-F238E27FC236}">
                <a16:creationId xmlns:a16="http://schemas.microsoft.com/office/drawing/2014/main" id="{B83D2446-E32A-60FA-18A1-D9E1821F4036}"/>
              </a:ext>
            </a:extLst>
          </p:cNvPr>
          <p:cNvSpPr>
            <a:spLocks noGrp="1"/>
          </p:cNvSpPr>
          <p:nvPr>
            <p:ph type="body" sz="quarter" idx="15"/>
          </p:nvPr>
        </p:nvSpPr>
        <p:spPr/>
        <p:txBody>
          <a:bodyPr vert="horz" lIns="91440" tIns="45720" rIns="91440" bIns="45720" rtlCol="0" anchor="t">
            <a:noAutofit/>
          </a:bodyPr>
          <a:lstStyle/>
          <a:p>
            <a:r>
              <a:rPr lang="en-US">
                <a:solidFill>
                  <a:srgbClr val="000000"/>
                </a:solidFill>
                <a:latin typeface="Corbel"/>
              </a:rPr>
              <a:t>WARNING: COPYRIGHT RESTRICTIONS This course content and all writings and materials provided to you at the Elson S. Floyd College of Medicine are protected by federal copyright law and Washington State University policy. The content is copyrighted by the Washington State University Board of Regents or licensed to the Elson S. Floyd College of Medicine by the copyright owner. Limited access to this content is given for personal academic study and review purposes of registered students and faculty of Elson S. Floyd College of Medicine. You shall not otherwise copy, share, distribute, modify, transmit, upload, post, republish, reuse, sell, gift, rent, lend or otherwise disseminate any portion of this course content without permission in writing, signed by an individual authorized by Washington State University. </a:t>
            </a:r>
            <a:r>
              <a:rPr lang="en-US">
                <a:solidFill>
                  <a:srgbClr val="1D1C1D"/>
                </a:solidFill>
                <a:ea typeface="+mj-lt"/>
                <a:cs typeface="+mj-lt"/>
              </a:rPr>
              <a:t>Unless otherwise noted, images © </a:t>
            </a:r>
            <a:r>
              <a:rPr lang="en-US">
                <a:solidFill>
                  <a:srgbClr val="000000"/>
                </a:solidFill>
                <a:ea typeface="+mj-lt"/>
                <a:cs typeface="+mj-lt"/>
                <a:hlinkClick r:id="rId2"/>
              </a:rPr>
              <a:t>stock.adobe.com</a:t>
            </a:r>
            <a:r>
              <a:rPr lang="en-US">
                <a:solidFill>
                  <a:srgbClr val="1D1C1D"/>
                </a:solidFill>
                <a:ea typeface="+mj-lt"/>
                <a:cs typeface="+mj-lt"/>
              </a:rPr>
              <a:t>.</a:t>
            </a:r>
            <a:endParaRPr lang="en-US">
              <a:solidFill>
                <a:srgbClr val="000000"/>
              </a:solidFill>
              <a:ea typeface="+mj-lt"/>
              <a:cs typeface="+mj-lt"/>
            </a:endParaRPr>
          </a:p>
          <a:p>
            <a:endParaRPr lang="en-US">
              <a:solidFill>
                <a:srgbClr val="000000"/>
              </a:solidFill>
              <a:latin typeface="Corbel" panose="020B0503020204020204" pitchFamily="34" charset="0"/>
            </a:endParaRPr>
          </a:p>
        </p:txBody>
      </p:sp>
      <p:sp>
        <p:nvSpPr>
          <p:cNvPr id="2" name="TextBox 1">
            <a:extLst>
              <a:ext uri="{FF2B5EF4-FFF2-40B4-BE49-F238E27FC236}">
                <a16:creationId xmlns:a16="http://schemas.microsoft.com/office/drawing/2014/main" id="{21B5AB73-1683-B2FD-5FD2-167359719D69}"/>
              </a:ext>
            </a:extLst>
          </p:cNvPr>
          <p:cNvSpPr txBox="1"/>
          <p:nvPr/>
        </p:nvSpPr>
        <p:spPr>
          <a:xfrm>
            <a:off x="1732547" y="1900989"/>
            <a:ext cx="9216190" cy="1200329"/>
          </a:xfrm>
          <a:prstGeom prst="rect">
            <a:avLst/>
          </a:prstGeom>
          <a:noFill/>
        </p:spPr>
        <p:txBody>
          <a:bodyPr wrap="square" rtlCol="0">
            <a:spAutoFit/>
          </a:bodyPr>
          <a:lstStyle/>
          <a:p>
            <a:r>
              <a:rPr lang="en-US" dirty="0">
                <a:solidFill>
                  <a:srgbClr val="000000"/>
                </a:solidFill>
              </a:rPr>
              <a:t>No relevant financial disclosures</a:t>
            </a:r>
          </a:p>
          <a:p>
            <a:endParaRPr lang="en-US" dirty="0">
              <a:solidFill>
                <a:srgbClr val="000000"/>
              </a:solidFill>
            </a:endParaRPr>
          </a:p>
          <a:p>
            <a:r>
              <a:rPr lang="en-US" dirty="0">
                <a:solidFill>
                  <a:srgbClr val="000000"/>
                </a:solidFill>
              </a:rPr>
              <a:t>Adapted from the Institute for Healthcare Improvement modules on QUALITY IMPROVEMENT</a:t>
            </a:r>
          </a:p>
          <a:p>
            <a:endParaRPr lang="en-US" dirty="0">
              <a:solidFill>
                <a:srgbClr val="000000"/>
              </a:solidFill>
            </a:endParaRPr>
          </a:p>
        </p:txBody>
      </p:sp>
    </p:spTree>
    <p:extLst>
      <p:ext uri="{BB962C8B-B14F-4D97-AF65-F5344CB8AC3E}">
        <p14:creationId xmlns:p14="http://schemas.microsoft.com/office/powerpoint/2010/main" val="481235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AD4C0-F940-C95A-CDEA-FB18622F2886}"/>
              </a:ext>
            </a:extLst>
          </p:cNvPr>
          <p:cNvSpPr>
            <a:spLocks noGrp="1"/>
          </p:cNvSpPr>
          <p:nvPr>
            <p:ph type="ctrTitle"/>
          </p:nvPr>
        </p:nvSpPr>
        <p:spPr/>
        <p:txBody>
          <a:bodyPr/>
          <a:lstStyle/>
          <a:p>
            <a:r>
              <a:rPr lang="en-US" dirty="0"/>
              <a:t>Now what….???!! </a:t>
            </a:r>
          </a:p>
        </p:txBody>
      </p:sp>
      <p:sp>
        <p:nvSpPr>
          <p:cNvPr id="3" name="Text Placeholder 2">
            <a:extLst>
              <a:ext uri="{FF2B5EF4-FFF2-40B4-BE49-F238E27FC236}">
                <a16:creationId xmlns:a16="http://schemas.microsoft.com/office/drawing/2014/main" id="{D9CF94BC-4F21-C313-A9C6-7C1208E7E0AE}"/>
              </a:ext>
            </a:extLst>
          </p:cNvPr>
          <p:cNvSpPr>
            <a:spLocks noGrp="1"/>
          </p:cNvSpPr>
          <p:nvPr>
            <p:ph type="body" sz="quarter" idx="10"/>
          </p:nvPr>
        </p:nvSpPr>
        <p:spPr/>
        <p:txBody>
          <a:bodyPr/>
          <a:lstStyle/>
          <a:p>
            <a:endParaRPr lang="en-US" dirty="0"/>
          </a:p>
        </p:txBody>
      </p:sp>
      <p:pic>
        <p:nvPicPr>
          <p:cNvPr id="5" name="Picture 4" descr="Clock with hands approaching midnight">
            <a:extLst>
              <a:ext uri="{FF2B5EF4-FFF2-40B4-BE49-F238E27FC236}">
                <a16:creationId xmlns:a16="http://schemas.microsoft.com/office/drawing/2014/main" id="{5A4036C5-BE7C-B9A6-3FFF-CBF7AC612A99}"/>
              </a:ext>
            </a:extLst>
          </p:cNvPr>
          <p:cNvPicPr>
            <a:picLocks noChangeAspect="1"/>
          </p:cNvPicPr>
          <p:nvPr/>
        </p:nvPicPr>
        <p:blipFill>
          <a:blip r:embed="rId3"/>
          <a:stretch>
            <a:fillRect/>
          </a:stretch>
        </p:blipFill>
        <p:spPr>
          <a:xfrm>
            <a:off x="4026568" y="1299411"/>
            <a:ext cx="5928539" cy="3952359"/>
          </a:xfrm>
          <a:prstGeom prst="rect">
            <a:avLst/>
          </a:prstGeom>
        </p:spPr>
      </p:pic>
    </p:spTree>
    <p:extLst>
      <p:ext uri="{BB962C8B-B14F-4D97-AF65-F5344CB8AC3E}">
        <p14:creationId xmlns:p14="http://schemas.microsoft.com/office/powerpoint/2010/main" val="23506103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4C390-3E1E-D3B8-A025-1D5308048C5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12A3CB6-82C0-5389-CCFC-A4F47294583E}"/>
              </a:ext>
            </a:extLst>
          </p:cNvPr>
          <p:cNvSpPr>
            <a:spLocks noGrp="1"/>
          </p:cNvSpPr>
          <p:nvPr>
            <p:ph type="body" sz="quarter" idx="10"/>
          </p:nvPr>
        </p:nvSpPr>
        <p:spPr/>
        <p:txBody>
          <a:bodyPr>
            <a:normAutofit lnSpcReduction="10000"/>
          </a:bodyPr>
          <a:lstStyle/>
          <a:p>
            <a:r>
              <a:rPr lang="en-US" dirty="0">
                <a:solidFill>
                  <a:srgbClr val="C00000"/>
                </a:solidFill>
              </a:rPr>
              <a:t>Developing Changes</a:t>
            </a:r>
            <a:endParaRPr lang="en-US" dirty="0"/>
          </a:p>
        </p:txBody>
      </p:sp>
      <p:sp>
        <p:nvSpPr>
          <p:cNvPr id="9" name="Text Placeholder 8">
            <a:extLst>
              <a:ext uri="{FF2B5EF4-FFF2-40B4-BE49-F238E27FC236}">
                <a16:creationId xmlns:a16="http://schemas.microsoft.com/office/drawing/2014/main" id="{05A7D3DC-1EB8-843A-39CD-05DC620F4219}"/>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199031C4-2CEF-AD79-5C98-E3B134167009}"/>
              </a:ext>
            </a:extLst>
          </p:cNvPr>
          <p:cNvSpPr>
            <a:spLocks noGrp="1"/>
          </p:cNvSpPr>
          <p:nvPr>
            <p:ph type="body" sz="quarter" idx="12"/>
          </p:nvPr>
        </p:nvSpPr>
        <p:spPr/>
        <p:txBody>
          <a:bodyPr/>
          <a:lstStyle/>
          <a:p>
            <a:endParaRPr lang="en-US"/>
          </a:p>
        </p:txBody>
      </p:sp>
      <p:sp>
        <p:nvSpPr>
          <p:cNvPr id="11" name="Text Placeholder 10">
            <a:extLst>
              <a:ext uri="{FF2B5EF4-FFF2-40B4-BE49-F238E27FC236}">
                <a16:creationId xmlns:a16="http://schemas.microsoft.com/office/drawing/2014/main" id="{A93C3ED0-486B-094B-0B3C-EC46B1F798F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725528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5027F6-3B63-4403-1E9B-FFCDC8033FE2}"/>
              </a:ext>
            </a:extLst>
          </p:cNvPr>
          <p:cNvSpPr>
            <a:spLocks noGrp="1"/>
          </p:cNvSpPr>
          <p:nvPr>
            <p:ph type="ctrTitle"/>
          </p:nvPr>
        </p:nvSpPr>
        <p:spPr>
          <a:xfrm>
            <a:off x="548640" y="219456"/>
            <a:ext cx="7077456" cy="914400"/>
          </a:xfrm>
        </p:spPr>
        <p:txBody>
          <a:bodyPr anchor="ctr">
            <a:normAutofit/>
          </a:bodyPr>
          <a:lstStyle/>
          <a:p>
            <a:r>
              <a:rPr lang="en-US" sz="3700" dirty="0">
                <a:solidFill>
                  <a:srgbClr val="000000"/>
                </a:solidFill>
              </a:rPr>
              <a:t>Useful Ways to Develop Changes</a:t>
            </a:r>
          </a:p>
        </p:txBody>
      </p:sp>
      <p:sp>
        <p:nvSpPr>
          <p:cNvPr id="7" name="Text Placeholder 6">
            <a:extLst>
              <a:ext uri="{FF2B5EF4-FFF2-40B4-BE49-F238E27FC236}">
                <a16:creationId xmlns:a16="http://schemas.microsoft.com/office/drawing/2014/main" id="{6ED93E28-61A8-1B18-0F78-68214734B9A4}"/>
              </a:ext>
            </a:extLst>
          </p:cNvPr>
          <p:cNvSpPr>
            <a:spLocks noGrp="1"/>
          </p:cNvSpPr>
          <p:nvPr>
            <p:ph type="body" sz="quarter" idx="11"/>
          </p:nvPr>
        </p:nvSpPr>
        <p:spPr>
          <a:xfrm>
            <a:off x="6304748" y="1825257"/>
            <a:ext cx="5349240" cy="4343400"/>
          </a:xfrm>
        </p:spPr>
        <p:txBody>
          <a:bodyPr>
            <a:normAutofit/>
          </a:bodyPr>
          <a:lstStyle/>
          <a:p>
            <a:r>
              <a:rPr lang="en-US" dirty="0">
                <a:solidFill>
                  <a:srgbClr val="000000"/>
                </a:solidFill>
              </a:rPr>
              <a:t>When you’re looking for good ideas for changes to test, where do you find inspiration?</a:t>
            </a:r>
          </a:p>
          <a:p>
            <a:endParaRPr lang="en-US" dirty="0">
              <a:solidFill>
                <a:srgbClr val="000000"/>
              </a:solidFill>
            </a:endParaRPr>
          </a:p>
          <a:p>
            <a:r>
              <a:rPr lang="en-US" dirty="0">
                <a:solidFill>
                  <a:srgbClr val="000000"/>
                </a:solidFill>
              </a:rPr>
              <a:t>Example of how a golfer might consider ideas to improve her swing: </a:t>
            </a:r>
            <a:r>
              <a:rPr lang="en-US" b="1" dirty="0">
                <a:solidFill>
                  <a:srgbClr val="C00000"/>
                </a:solidFill>
                <a:hlinkClick r:id="rId2">
                  <a:extLst>
                    <a:ext uri="{A12FA001-AC4F-418D-AE19-62706E023703}">
                      <ahyp:hlinkClr xmlns:ahyp="http://schemas.microsoft.com/office/drawing/2018/hyperlinkcolor" val="tx"/>
                    </a:ext>
                  </a:extLst>
                </a:hlinkClick>
              </a:rPr>
              <a:t>Watch video</a:t>
            </a:r>
            <a:endParaRPr lang="en-US" b="1" dirty="0">
              <a:solidFill>
                <a:srgbClr val="C00000"/>
              </a:solidFill>
            </a:endParaRPr>
          </a:p>
          <a:p>
            <a:endParaRPr lang="en-US" dirty="0">
              <a:solidFill>
                <a:srgbClr val="000000"/>
              </a:solidFill>
            </a:endParaRPr>
          </a:p>
        </p:txBody>
      </p:sp>
      <p:pic>
        <p:nvPicPr>
          <p:cNvPr id="9" name="Picture 8" descr="Golf ball on a tee, in a green fairway">
            <a:extLst>
              <a:ext uri="{FF2B5EF4-FFF2-40B4-BE49-F238E27FC236}">
                <a16:creationId xmlns:a16="http://schemas.microsoft.com/office/drawing/2014/main" id="{1259E0AD-6519-C967-2951-CBC3C9960B22}"/>
              </a:ext>
            </a:extLst>
          </p:cNvPr>
          <p:cNvPicPr>
            <a:picLocks noChangeAspect="1"/>
          </p:cNvPicPr>
          <p:nvPr/>
        </p:nvPicPr>
        <p:blipFill>
          <a:blip r:embed="rId3"/>
          <a:srcRect l="2042" r="13606" b="3"/>
          <a:stretch>
            <a:fillRect/>
          </a:stretch>
        </p:blipFill>
        <p:spPr>
          <a:xfrm>
            <a:off x="548640" y="1828800"/>
            <a:ext cx="5349240" cy="4232885"/>
          </a:xfrm>
          <a:prstGeom prst="rect">
            <a:avLst/>
          </a:prstGeom>
          <a:noFill/>
        </p:spPr>
      </p:pic>
    </p:spTree>
    <p:extLst>
      <p:ext uri="{BB962C8B-B14F-4D97-AF65-F5344CB8AC3E}">
        <p14:creationId xmlns:p14="http://schemas.microsoft.com/office/powerpoint/2010/main" val="24313059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2C0B4F-2CB6-0CF7-D908-01C73D94E213}"/>
              </a:ext>
            </a:extLst>
          </p:cNvPr>
          <p:cNvSpPr>
            <a:spLocks noGrp="1"/>
          </p:cNvSpPr>
          <p:nvPr>
            <p:ph type="ctrTitle"/>
          </p:nvPr>
        </p:nvSpPr>
        <p:spPr>
          <a:xfrm>
            <a:off x="548640" y="217707"/>
            <a:ext cx="8611402" cy="914400"/>
          </a:xfrm>
        </p:spPr>
        <p:txBody>
          <a:bodyPr/>
          <a:lstStyle/>
          <a:p>
            <a:r>
              <a:rPr lang="en-US" dirty="0">
                <a:solidFill>
                  <a:srgbClr val="000000"/>
                </a:solidFill>
              </a:rPr>
              <a:t>Change concepts</a:t>
            </a:r>
            <a:endParaRPr lang="en-US" dirty="0"/>
          </a:p>
        </p:txBody>
      </p:sp>
      <p:sp>
        <p:nvSpPr>
          <p:cNvPr id="6" name="Text Placeholder 5">
            <a:extLst>
              <a:ext uri="{FF2B5EF4-FFF2-40B4-BE49-F238E27FC236}">
                <a16:creationId xmlns:a16="http://schemas.microsoft.com/office/drawing/2014/main" id="{EA09883E-D73E-E7A1-962C-1E24AA91EEE8}"/>
              </a:ext>
            </a:extLst>
          </p:cNvPr>
          <p:cNvSpPr>
            <a:spLocks noGrp="1"/>
          </p:cNvSpPr>
          <p:nvPr>
            <p:ph type="body" sz="quarter" idx="10"/>
          </p:nvPr>
        </p:nvSpPr>
        <p:spPr>
          <a:xfrm>
            <a:off x="548640" y="1132107"/>
            <a:ext cx="11274392" cy="5508186"/>
          </a:xfrm>
        </p:spPr>
        <p:txBody>
          <a:bodyPr>
            <a:normAutofit fontScale="70000" lnSpcReduction="20000"/>
          </a:bodyPr>
          <a:lstStyle/>
          <a:p>
            <a:pPr>
              <a:lnSpc>
                <a:spcPct val="150000"/>
              </a:lnSpc>
            </a:pPr>
            <a:r>
              <a:rPr lang="en-US" sz="3600" dirty="0">
                <a:solidFill>
                  <a:srgbClr val="000000"/>
                </a:solidFill>
              </a:rPr>
              <a:t>There are some change concepts to help improvement teams develop good ideas for changes to test: </a:t>
            </a:r>
          </a:p>
          <a:p>
            <a:pPr lvl="0">
              <a:lnSpc>
                <a:spcPct val="120000"/>
              </a:lnSpc>
              <a:buFont typeface="+mj-lt"/>
              <a:buAutoNum type="arabicPeriod"/>
            </a:pPr>
            <a:r>
              <a:rPr lang="en-US" sz="3100" dirty="0">
                <a:solidFill>
                  <a:srgbClr val="000000"/>
                </a:solidFill>
              </a:rPr>
              <a:t>Eliminate waste</a:t>
            </a:r>
          </a:p>
          <a:p>
            <a:pPr lvl="0">
              <a:lnSpc>
                <a:spcPct val="120000"/>
              </a:lnSpc>
              <a:buFont typeface="+mj-lt"/>
              <a:buAutoNum type="arabicPeriod"/>
            </a:pPr>
            <a:r>
              <a:rPr lang="en-US" sz="3100" dirty="0">
                <a:solidFill>
                  <a:srgbClr val="000000"/>
                </a:solidFill>
              </a:rPr>
              <a:t>Improve workflow</a:t>
            </a:r>
          </a:p>
          <a:p>
            <a:pPr lvl="0">
              <a:lnSpc>
                <a:spcPct val="120000"/>
              </a:lnSpc>
              <a:buFont typeface="+mj-lt"/>
              <a:buAutoNum type="arabicPeriod"/>
            </a:pPr>
            <a:r>
              <a:rPr lang="en-US" sz="3100" dirty="0">
                <a:solidFill>
                  <a:srgbClr val="000000"/>
                </a:solidFill>
              </a:rPr>
              <a:t>Optimize inventory</a:t>
            </a:r>
          </a:p>
          <a:p>
            <a:pPr lvl="0">
              <a:lnSpc>
                <a:spcPct val="120000"/>
              </a:lnSpc>
              <a:buFont typeface="+mj-lt"/>
              <a:buAutoNum type="arabicPeriod"/>
            </a:pPr>
            <a:r>
              <a:rPr lang="en-US" sz="3100" dirty="0">
                <a:solidFill>
                  <a:srgbClr val="000000"/>
                </a:solidFill>
              </a:rPr>
              <a:t>Enhance the producer-customer relationship</a:t>
            </a:r>
          </a:p>
          <a:p>
            <a:pPr lvl="0">
              <a:lnSpc>
                <a:spcPct val="120000"/>
              </a:lnSpc>
              <a:buFont typeface="+mj-lt"/>
              <a:buAutoNum type="arabicPeriod"/>
            </a:pPr>
            <a:r>
              <a:rPr lang="en-US" sz="3100" dirty="0">
                <a:solidFill>
                  <a:srgbClr val="000000"/>
                </a:solidFill>
              </a:rPr>
              <a:t>Change the work environment</a:t>
            </a:r>
          </a:p>
          <a:p>
            <a:pPr lvl="0">
              <a:lnSpc>
                <a:spcPct val="120000"/>
              </a:lnSpc>
              <a:buFont typeface="+mj-lt"/>
              <a:buAutoNum type="arabicPeriod"/>
            </a:pPr>
            <a:r>
              <a:rPr lang="en-US" sz="3100" dirty="0">
                <a:solidFill>
                  <a:srgbClr val="000000"/>
                </a:solidFill>
              </a:rPr>
              <a:t>Manage time</a:t>
            </a:r>
          </a:p>
          <a:p>
            <a:pPr lvl="0">
              <a:lnSpc>
                <a:spcPct val="120000"/>
              </a:lnSpc>
              <a:buFont typeface="+mj-lt"/>
              <a:buAutoNum type="arabicPeriod"/>
            </a:pPr>
            <a:r>
              <a:rPr lang="en-US" sz="3100" dirty="0">
                <a:solidFill>
                  <a:srgbClr val="000000"/>
                </a:solidFill>
              </a:rPr>
              <a:t>Manage variation</a:t>
            </a:r>
          </a:p>
          <a:p>
            <a:pPr lvl="0">
              <a:lnSpc>
                <a:spcPct val="120000"/>
              </a:lnSpc>
              <a:buFont typeface="+mj-lt"/>
              <a:buAutoNum type="arabicPeriod"/>
            </a:pPr>
            <a:r>
              <a:rPr lang="en-US" sz="3100" dirty="0">
                <a:solidFill>
                  <a:srgbClr val="000000"/>
                </a:solidFill>
              </a:rPr>
              <a:t>Design systems to avoid mistakes</a:t>
            </a:r>
          </a:p>
          <a:p>
            <a:pPr lvl="0">
              <a:lnSpc>
                <a:spcPct val="120000"/>
              </a:lnSpc>
              <a:buFont typeface="+mj-lt"/>
              <a:buAutoNum type="arabicPeriod"/>
            </a:pPr>
            <a:r>
              <a:rPr lang="en-US" sz="3100" dirty="0">
                <a:solidFill>
                  <a:srgbClr val="000000"/>
                </a:solidFill>
              </a:rPr>
              <a:t>Focus on the design of products and services</a:t>
            </a:r>
            <a:endParaRPr lang="en-US" sz="2800" dirty="0">
              <a:solidFill>
                <a:srgbClr val="000000"/>
              </a:solidFill>
            </a:endParaRPr>
          </a:p>
        </p:txBody>
      </p:sp>
    </p:spTree>
    <p:extLst>
      <p:ext uri="{BB962C8B-B14F-4D97-AF65-F5344CB8AC3E}">
        <p14:creationId xmlns:p14="http://schemas.microsoft.com/office/powerpoint/2010/main" val="3202129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83B0A-C487-AE05-5B51-7B512DAE0CC7}"/>
              </a:ext>
            </a:extLst>
          </p:cNvPr>
          <p:cNvSpPr>
            <a:spLocks noGrp="1"/>
          </p:cNvSpPr>
          <p:nvPr>
            <p:ph type="ctrTitle"/>
          </p:nvPr>
        </p:nvSpPr>
        <p:spPr>
          <a:xfrm>
            <a:off x="548640" y="219456"/>
            <a:ext cx="7077456" cy="914400"/>
          </a:xfrm>
        </p:spPr>
        <p:txBody>
          <a:bodyPr anchor="ctr">
            <a:normAutofit/>
          </a:bodyPr>
          <a:lstStyle/>
          <a:p>
            <a:r>
              <a:rPr lang="en-US" sz="3700">
                <a:solidFill>
                  <a:srgbClr val="000000"/>
                </a:solidFill>
              </a:rPr>
              <a:t>How do you use change concepts?</a:t>
            </a:r>
          </a:p>
        </p:txBody>
      </p:sp>
      <p:sp>
        <p:nvSpPr>
          <p:cNvPr id="3" name="Text Placeholder 2">
            <a:extLst>
              <a:ext uri="{FF2B5EF4-FFF2-40B4-BE49-F238E27FC236}">
                <a16:creationId xmlns:a16="http://schemas.microsoft.com/office/drawing/2014/main" id="{0B58E707-702D-229F-AF0A-05BC3A588E4A}"/>
              </a:ext>
            </a:extLst>
          </p:cNvPr>
          <p:cNvSpPr>
            <a:spLocks noGrp="1"/>
          </p:cNvSpPr>
          <p:nvPr>
            <p:ph type="body" sz="quarter" idx="11"/>
          </p:nvPr>
        </p:nvSpPr>
        <p:spPr>
          <a:xfrm>
            <a:off x="7973568" y="1380744"/>
            <a:ext cx="4010327" cy="4343400"/>
          </a:xfrm>
        </p:spPr>
        <p:txBody>
          <a:bodyPr>
            <a:normAutofit/>
          </a:bodyPr>
          <a:lstStyle/>
          <a:p>
            <a:r>
              <a:rPr lang="en-US" dirty="0">
                <a:solidFill>
                  <a:srgbClr val="000000"/>
                </a:solidFill>
              </a:rPr>
              <a:t>Example: Get volunteers to show up to meetings.</a:t>
            </a:r>
          </a:p>
          <a:p>
            <a:r>
              <a:rPr lang="en-US" dirty="0">
                <a:solidFill>
                  <a:srgbClr val="000000"/>
                </a:solidFill>
              </a:rPr>
              <a:t>Task: Pick </a:t>
            </a:r>
            <a:r>
              <a:rPr lang="en-US" b="1" dirty="0">
                <a:solidFill>
                  <a:srgbClr val="000000"/>
                </a:solidFill>
              </a:rPr>
              <a:t>one </a:t>
            </a:r>
            <a:r>
              <a:rPr lang="en-US" dirty="0">
                <a:solidFill>
                  <a:srgbClr val="000000"/>
                </a:solidFill>
              </a:rPr>
              <a:t>change concept from each of the nine categories and help your team come up with some changes to test.</a:t>
            </a:r>
          </a:p>
        </p:txBody>
      </p:sp>
      <p:pic>
        <p:nvPicPr>
          <p:cNvPr id="9" name="Picture 8" descr="A table with text on it&#10;&#10;AI-generated content may be incorrect.">
            <a:extLst>
              <a:ext uri="{FF2B5EF4-FFF2-40B4-BE49-F238E27FC236}">
                <a16:creationId xmlns:a16="http://schemas.microsoft.com/office/drawing/2014/main" id="{8142B869-2414-7785-6ACF-B6DCD330D858}"/>
              </a:ext>
            </a:extLst>
          </p:cNvPr>
          <p:cNvPicPr>
            <a:picLocks noChangeAspect="1"/>
          </p:cNvPicPr>
          <p:nvPr/>
        </p:nvPicPr>
        <p:blipFill>
          <a:blip r:embed="rId3"/>
          <a:stretch>
            <a:fillRect/>
          </a:stretch>
        </p:blipFill>
        <p:spPr>
          <a:xfrm>
            <a:off x="201168" y="1133856"/>
            <a:ext cx="7772400" cy="5407269"/>
          </a:xfrm>
          <a:prstGeom prst="rect">
            <a:avLst/>
          </a:prstGeom>
        </p:spPr>
      </p:pic>
    </p:spTree>
    <p:extLst>
      <p:ext uri="{BB962C8B-B14F-4D97-AF65-F5344CB8AC3E}">
        <p14:creationId xmlns:p14="http://schemas.microsoft.com/office/powerpoint/2010/main" val="41436813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4154-BFD4-352A-17C8-4EF515ECC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45D52A-9774-72AF-DD81-793FEC275970}"/>
              </a:ext>
            </a:extLst>
          </p:cNvPr>
          <p:cNvSpPr>
            <a:spLocks noGrp="1"/>
          </p:cNvSpPr>
          <p:nvPr>
            <p:ph type="ctrTitle"/>
          </p:nvPr>
        </p:nvSpPr>
        <p:spPr>
          <a:xfrm>
            <a:off x="548640" y="219456"/>
            <a:ext cx="7077456" cy="914400"/>
          </a:xfrm>
        </p:spPr>
        <p:txBody>
          <a:bodyPr anchor="ctr">
            <a:normAutofit fontScale="90000"/>
          </a:bodyPr>
          <a:lstStyle/>
          <a:p>
            <a:r>
              <a:rPr lang="en-US" sz="3700" dirty="0">
                <a:solidFill>
                  <a:srgbClr val="000000"/>
                </a:solidFill>
              </a:rPr>
              <a:t>How do you use change concepts?</a:t>
            </a:r>
            <a:br>
              <a:rPr lang="en-US" sz="3700" dirty="0">
                <a:solidFill>
                  <a:srgbClr val="000000"/>
                </a:solidFill>
              </a:rPr>
            </a:br>
            <a:r>
              <a:rPr lang="en-US" sz="3100" dirty="0">
                <a:solidFill>
                  <a:srgbClr val="C00000"/>
                </a:solidFill>
              </a:rPr>
              <a:t>Clinical examples</a:t>
            </a:r>
            <a:endParaRPr lang="en-US" sz="3700" dirty="0">
              <a:solidFill>
                <a:srgbClr val="C00000"/>
              </a:solidFill>
            </a:endParaRPr>
          </a:p>
        </p:txBody>
      </p:sp>
      <p:sp>
        <p:nvSpPr>
          <p:cNvPr id="4" name="TextBox 3">
            <a:extLst>
              <a:ext uri="{FF2B5EF4-FFF2-40B4-BE49-F238E27FC236}">
                <a16:creationId xmlns:a16="http://schemas.microsoft.com/office/drawing/2014/main" id="{53216D4D-6952-7831-94CB-3332152554A7}"/>
              </a:ext>
            </a:extLst>
          </p:cNvPr>
          <p:cNvSpPr txBox="1"/>
          <p:nvPr/>
        </p:nvSpPr>
        <p:spPr>
          <a:xfrm>
            <a:off x="548640" y="1572126"/>
            <a:ext cx="10424160" cy="4005392"/>
          </a:xfrm>
          <a:prstGeom prst="rect">
            <a:avLst/>
          </a:prstGeom>
          <a:noFill/>
          <a:ln>
            <a:solidFill>
              <a:srgbClr val="000000"/>
            </a:solidFill>
          </a:ln>
        </p:spPr>
        <p:txBody>
          <a:bodyPr wrap="square" rtlCol="0">
            <a:spAutoFit/>
          </a:bodyPr>
          <a:lstStyle/>
          <a:p>
            <a:pPr>
              <a:lnSpc>
                <a:spcPct val="150000"/>
              </a:lnSpc>
            </a:pPr>
            <a:r>
              <a:rPr lang="en-US" sz="2800" b="1" dirty="0">
                <a:solidFill>
                  <a:srgbClr val="000000"/>
                </a:solidFill>
              </a:rPr>
              <a:t>Eliminating waste</a:t>
            </a:r>
          </a:p>
          <a:p>
            <a:pPr marL="342900" indent="-342900">
              <a:lnSpc>
                <a:spcPct val="150000"/>
              </a:lnSpc>
              <a:buFont typeface="Arial" panose="020B0604020202020204" pitchFamily="34" charset="0"/>
              <a:buChar char="•"/>
            </a:pPr>
            <a:r>
              <a:rPr lang="en-US" sz="2400" dirty="0">
                <a:solidFill>
                  <a:srgbClr val="000000"/>
                </a:solidFill>
              </a:rPr>
              <a:t>A hospital implemented a computerized medication administration record system to eliminate multiple entries</a:t>
            </a:r>
          </a:p>
          <a:p>
            <a:pPr marL="342900" indent="-342900">
              <a:lnSpc>
                <a:spcPct val="150000"/>
              </a:lnSpc>
              <a:buFont typeface="Arial" panose="020B0604020202020204" pitchFamily="34" charset="0"/>
              <a:buChar char="•"/>
            </a:pPr>
            <a:r>
              <a:rPr lang="en-US" sz="2400" dirty="0">
                <a:solidFill>
                  <a:srgbClr val="000000"/>
                </a:solidFill>
              </a:rPr>
              <a:t>A hospital team discovered that x-ray technicians were generating excess waste because they were not able to recycle the canisters that contained the x-ray film. The team persuaded a major producer of x-ray film to let the hospital return the canisters for refills.</a:t>
            </a:r>
            <a:endParaRPr lang="en-US" sz="2800" b="1" dirty="0">
              <a:solidFill>
                <a:srgbClr val="000000"/>
              </a:solidFill>
            </a:endParaRPr>
          </a:p>
        </p:txBody>
      </p:sp>
    </p:spTree>
    <p:extLst>
      <p:ext uri="{BB962C8B-B14F-4D97-AF65-F5344CB8AC3E}">
        <p14:creationId xmlns:p14="http://schemas.microsoft.com/office/powerpoint/2010/main" val="34393567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C998-AD8A-9ACB-7233-4762C577B37C}"/>
              </a:ext>
            </a:extLst>
          </p:cNvPr>
          <p:cNvSpPr>
            <a:spLocks noGrp="1"/>
          </p:cNvSpPr>
          <p:nvPr>
            <p:ph type="ctrTitle"/>
          </p:nvPr>
        </p:nvSpPr>
        <p:spPr>
          <a:xfrm>
            <a:off x="501316" y="477721"/>
            <a:ext cx="10793128" cy="914400"/>
          </a:xfrm>
        </p:spPr>
        <p:txBody>
          <a:bodyPr/>
          <a:lstStyle/>
          <a:p>
            <a:pPr fontAlgn="auto"/>
            <a:r>
              <a:rPr lang="en-US" sz="2800" dirty="0"/>
              <a:t>Identifying problems and generating ideas for improvement </a:t>
            </a:r>
            <a:br>
              <a:rPr lang="en-US" sz="2800" b="0" dirty="0"/>
            </a:br>
            <a:r>
              <a:rPr lang="en-US" sz="2800" b="0" dirty="0">
                <a:solidFill>
                  <a:srgbClr val="C00000"/>
                </a:solidFill>
              </a:rPr>
              <a:t>Cause and effect diagram or Ishikawa or Fishbone diagram</a:t>
            </a:r>
            <a:endParaRPr lang="en-US" sz="2800" dirty="0">
              <a:solidFill>
                <a:srgbClr val="C00000"/>
              </a:solidFill>
            </a:endParaRPr>
          </a:p>
        </p:txBody>
      </p:sp>
      <p:pic>
        <p:nvPicPr>
          <p:cNvPr id="5" name="Picture 4">
            <a:extLst>
              <a:ext uri="{FF2B5EF4-FFF2-40B4-BE49-F238E27FC236}">
                <a16:creationId xmlns:a16="http://schemas.microsoft.com/office/drawing/2014/main" id="{F6EF6C56-1960-3515-6EE0-A8A63E55E25D}"/>
              </a:ext>
            </a:extLst>
          </p:cNvPr>
          <p:cNvPicPr>
            <a:picLocks noChangeAspect="1"/>
          </p:cNvPicPr>
          <p:nvPr/>
        </p:nvPicPr>
        <p:blipFill>
          <a:blip r:embed="rId3"/>
          <a:stretch>
            <a:fillRect/>
          </a:stretch>
        </p:blipFill>
        <p:spPr>
          <a:xfrm>
            <a:off x="1431758" y="1761089"/>
            <a:ext cx="7712241" cy="4713036"/>
          </a:xfrm>
          <a:prstGeom prst="rect">
            <a:avLst/>
          </a:prstGeom>
        </p:spPr>
      </p:pic>
    </p:spTree>
    <p:extLst>
      <p:ext uri="{BB962C8B-B14F-4D97-AF65-F5344CB8AC3E}">
        <p14:creationId xmlns:p14="http://schemas.microsoft.com/office/powerpoint/2010/main" val="82859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F04B-3073-C2DA-E60A-DCFB947E4A9E}"/>
              </a:ext>
            </a:extLst>
          </p:cNvPr>
          <p:cNvSpPr>
            <a:spLocks noGrp="1"/>
          </p:cNvSpPr>
          <p:nvPr>
            <p:ph type="ctrTitle"/>
          </p:nvPr>
        </p:nvSpPr>
        <p:spPr/>
        <p:txBody>
          <a:bodyPr/>
          <a:lstStyle/>
          <a:p>
            <a:r>
              <a:rPr lang="en-US" dirty="0"/>
              <a:t>Example</a:t>
            </a:r>
          </a:p>
        </p:txBody>
      </p:sp>
      <p:sp>
        <p:nvSpPr>
          <p:cNvPr id="3" name="Text Placeholder 2">
            <a:extLst>
              <a:ext uri="{FF2B5EF4-FFF2-40B4-BE49-F238E27FC236}">
                <a16:creationId xmlns:a16="http://schemas.microsoft.com/office/drawing/2014/main" id="{BF5577DE-91EE-96FA-3429-F5F3817DEC1B}"/>
              </a:ext>
            </a:extLst>
          </p:cNvPr>
          <p:cNvSpPr>
            <a:spLocks noGrp="1"/>
          </p:cNvSpPr>
          <p:nvPr>
            <p:ph type="body" sz="quarter" idx="10"/>
          </p:nvPr>
        </p:nvSpPr>
        <p:spPr>
          <a:xfrm>
            <a:off x="548640" y="1132107"/>
            <a:ext cx="10905423" cy="4343400"/>
          </a:xfrm>
        </p:spPr>
        <p:txBody>
          <a:bodyPr>
            <a:noAutofit/>
          </a:bodyPr>
          <a:lstStyle/>
          <a:p>
            <a:pPr>
              <a:lnSpc>
                <a:spcPct val="170000"/>
              </a:lnSpc>
            </a:pPr>
            <a:r>
              <a:rPr lang="en-US" dirty="0">
                <a:solidFill>
                  <a:srgbClr val="000000"/>
                </a:solidFill>
              </a:rPr>
              <a:t>In 2018 and 2019, </a:t>
            </a:r>
            <a:r>
              <a:rPr lang="en-US" dirty="0" err="1">
                <a:solidFill>
                  <a:srgbClr val="000000"/>
                </a:solidFill>
              </a:rPr>
              <a:t>Nyaho</a:t>
            </a:r>
            <a:r>
              <a:rPr lang="en-US" dirty="0">
                <a:solidFill>
                  <a:srgbClr val="000000"/>
                </a:solidFill>
              </a:rPr>
              <a:t> Medical Centre (NMC) recorded a </a:t>
            </a:r>
            <a:r>
              <a:rPr lang="en-US" b="1" dirty="0">
                <a:solidFill>
                  <a:srgbClr val="000000"/>
                </a:solidFill>
              </a:rPr>
              <a:t>high number of needlestick injuries among staff</a:t>
            </a:r>
            <a:r>
              <a:rPr lang="en-US" dirty="0">
                <a:solidFill>
                  <a:srgbClr val="000000"/>
                </a:solidFill>
              </a:rPr>
              <a:t>. This led to the launch of a campaign to raise awareness of needlestick injury risks, processes for reporting and collecting data, and the initiation of a quality improvement project aimed at reducing needlestick injuries among staff at NMC. </a:t>
            </a:r>
            <a:br>
              <a:rPr lang="en-US" dirty="0">
                <a:solidFill>
                  <a:srgbClr val="000000"/>
                </a:solidFill>
              </a:rPr>
            </a:br>
            <a:endParaRPr lang="en-US" dirty="0">
              <a:solidFill>
                <a:srgbClr val="000000"/>
              </a:solidFill>
            </a:endParaRPr>
          </a:p>
        </p:txBody>
      </p:sp>
      <p:sp>
        <p:nvSpPr>
          <p:cNvPr id="5" name="TextBox 4">
            <a:extLst>
              <a:ext uri="{FF2B5EF4-FFF2-40B4-BE49-F238E27FC236}">
                <a16:creationId xmlns:a16="http://schemas.microsoft.com/office/drawing/2014/main" id="{7AA7DF8A-504F-7E7E-F4E8-0C15E9148873}"/>
              </a:ext>
            </a:extLst>
          </p:cNvPr>
          <p:cNvSpPr txBox="1"/>
          <p:nvPr/>
        </p:nvSpPr>
        <p:spPr>
          <a:xfrm>
            <a:off x="9015663" y="6389907"/>
            <a:ext cx="3176337" cy="369332"/>
          </a:xfrm>
          <a:prstGeom prst="rect">
            <a:avLst/>
          </a:prstGeom>
          <a:noFill/>
        </p:spPr>
        <p:txBody>
          <a:bodyPr wrap="square" rtlCol="0">
            <a:spAutoFit/>
          </a:bodyPr>
          <a:lstStyle/>
          <a:p>
            <a:r>
              <a:rPr lang="en-US" dirty="0">
                <a:solidFill>
                  <a:srgbClr val="000000"/>
                </a:solidFill>
              </a:rPr>
              <a:t>Kumah A, </a:t>
            </a:r>
            <a:r>
              <a:rPr lang="en-US" dirty="0" err="1">
                <a:solidFill>
                  <a:srgbClr val="000000"/>
                </a:solidFill>
              </a:rPr>
              <a:t>Forkuo</a:t>
            </a:r>
            <a:r>
              <a:rPr lang="en-US" dirty="0">
                <a:solidFill>
                  <a:srgbClr val="000000"/>
                </a:solidFill>
              </a:rPr>
              <a:t>-Minka 2023</a:t>
            </a:r>
            <a:endParaRPr lang="en-US" dirty="0"/>
          </a:p>
        </p:txBody>
      </p:sp>
    </p:spTree>
    <p:extLst>
      <p:ext uri="{BB962C8B-B14F-4D97-AF65-F5344CB8AC3E}">
        <p14:creationId xmlns:p14="http://schemas.microsoft.com/office/powerpoint/2010/main" val="10548018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19986-C137-47A4-8269-F87C19CA3DB8}"/>
            </a:ext>
          </a:extLst>
        </p:cNvPr>
        <p:cNvGrpSpPr/>
        <p:nvPr/>
      </p:nvGrpSpPr>
      <p:grpSpPr>
        <a:xfrm>
          <a:off x="0" y="0"/>
          <a:ext cx="0" cy="0"/>
          <a:chOff x="0" y="0"/>
          <a:chExt cx="0" cy="0"/>
        </a:xfrm>
      </p:grpSpPr>
      <p:pic>
        <p:nvPicPr>
          <p:cNvPr id="9" name="Picture 8" descr="A diagram of a company&#10;&#10;AI-generated content may be incorrect.">
            <a:extLst>
              <a:ext uri="{FF2B5EF4-FFF2-40B4-BE49-F238E27FC236}">
                <a16:creationId xmlns:a16="http://schemas.microsoft.com/office/drawing/2014/main" id="{F48B21F4-79D1-93C2-5E07-DBD8A6699CA1}"/>
              </a:ext>
            </a:extLst>
          </p:cNvPr>
          <p:cNvPicPr>
            <a:picLocks noChangeAspect="1"/>
          </p:cNvPicPr>
          <p:nvPr/>
        </p:nvPicPr>
        <p:blipFill>
          <a:blip r:embed="rId3"/>
          <a:stretch>
            <a:fillRect/>
          </a:stretch>
        </p:blipFill>
        <p:spPr>
          <a:xfrm>
            <a:off x="548640" y="1132107"/>
            <a:ext cx="9406466" cy="5605279"/>
          </a:xfrm>
          <a:prstGeom prst="rect">
            <a:avLst/>
          </a:prstGeom>
        </p:spPr>
      </p:pic>
      <p:sp>
        <p:nvSpPr>
          <p:cNvPr id="2" name="Title 1">
            <a:extLst>
              <a:ext uri="{FF2B5EF4-FFF2-40B4-BE49-F238E27FC236}">
                <a16:creationId xmlns:a16="http://schemas.microsoft.com/office/drawing/2014/main" id="{38944331-7154-6D59-D90B-6F9006204892}"/>
              </a:ext>
            </a:extLst>
          </p:cNvPr>
          <p:cNvSpPr>
            <a:spLocks noGrp="1"/>
          </p:cNvSpPr>
          <p:nvPr>
            <p:ph type="ctrTitle"/>
          </p:nvPr>
        </p:nvSpPr>
        <p:spPr/>
        <p:txBody>
          <a:bodyPr/>
          <a:lstStyle/>
          <a:p>
            <a:r>
              <a:rPr lang="en-US" dirty="0"/>
              <a:t>Example</a:t>
            </a:r>
          </a:p>
        </p:txBody>
      </p:sp>
      <p:sp>
        <p:nvSpPr>
          <p:cNvPr id="5" name="TextBox 4">
            <a:extLst>
              <a:ext uri="{FF2B5EF4-FFF2-40B4-BE49-F238E27FC236}">
                <a16:creationId xmlns:a16="http://schemas.microsoft.com/office/drawing/2014/main" id="{4D59CEA0-E936-AB73-9E59-AC8704677614}"/>
              </a:ext>
            </a:extLst>
          </p:cNvPr>
          <p:cNvSpPr txBox="1"/>
          <p:nvPr/>
        </p:nvSpPr>
        <p:spPr>
          <a:xfrm>
            <a:off x="9015663" y="6389907"/>
            <a:ext cx="3176337" cy="369332"/>
          </a:xfrm>
          <a:prstGeom prst="rect">
            <a:avLst/>
          </a:prstGeom>
          <a:noFill/>
        </p:spPr>
        <p:txBody>
          <a:bodyPr wrap="square" rtlCol="0">
            <a:spAutoFit/>
          </a:bodyPr>
          <a:lstStyle/>
          <a:p>
            <a:r>
              <a:rPr lang="en-US" dirty="0">
                <a:solidFill>
                  <a:srgbClr val="000000"/>
                </a:solidFill>
              </a:rPr>
              <a:t>Kumah A, </a:t>
            </a:r>
            <a:r>
              <a:rPr lang="en-US" dirty="0" err="1">
                <a:solidFill>
                  <a:srgbClr val="000000"/>
                </a:solidFill>
              </a:rPr>
              <a:t>Forkuo</a:t>
            </a:r>
            <a:r>
              <a:rPr lang="en-US" dirty="0">
                <a:solidFill>
                  <a:srgbClr val="000000"/>
                </a:solidFill>
              </a:rPr>
              <a:t>-Minka 2023</a:t>
            </a:r>
            <a:endParaRPr lang="en-US" dirty="0"/>
          </a:p>
        </p:txBody>
      </p:sp>
    </p:spTree>
    <p:extLst>
      <p:ext uri="{BB962C8B-B14F-4D97-AF65-F5344CB8AC3E}">
        <p14:creationId xmlns:p14="http://schemas.microsoft.com/office/powerpoint/2010/main" val="40784451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A657-1737-6CB9-8C68-35D240B47E00}"/>
              </a:ext>
            </a:extLst>
          </p:cNvPr>
          <p:cNvSpPr>
            <a:spLocks noGrp="1"/>
          </p:cNvSpPr>
          <p:nvPr>
            <p:ph type="ctrTitle"/>
          </p:nvPr>
        </p:nvSpPr>
        <p:spPr/>
        <p:txBody>
          <a:bodyPr/>
          <a:lstStyle/>
          <a:p>
            <a:r>
              <a:rPr lang="en-US" dirty="0"/>
              <a:t>References</a:t>
            </a:r>
          </a:p>
        </p:txBody>
      </p:sp>
      <p:sp>
        <p:nvSpPr>
          <p:cNvPr id="5" name="Text Placeholder 4">
            <a:extLst>
              <a:ext uri="{FF2B5EF4-FFF2-40B4-BE49-F238E27FC236}">
                <a16:creationId xmlns:a16="http://schemas.microsoft.com/office/drawing/2014/main" id="{9465AE45-5EF8-4C82-53DC-76403CE3FD4E}"/>
              </a:ext>
            </a:extLst>
          </p:cNvPr>
          <p:cNvSpPr>
            <a:spLocks noGrp="1"/>
          </p:cNvSpPr>
          <p:nvPr>
            <p:ph type="body" sz="quarter" idx="10"/>
          </p:nvPr>
        </p:nvSpPr>
        <p:spPr/>
        <p:txBody>
          <a:bodyPr>
            <a:normAutofit/>
          </a:bodyPr>
          <a:lstStyle/>
          <a:p>
            <a:pPr marL="457200" indent="-457200">
              <a:buFont typeface="+mj-lt"/>
              <a:buAutoNum type="arabicPeriod"/>
            </a:pPr>
            <a:r>
              <a:rPr lang="en-US" dirty="0">
                <a:solidFill>
                  <a:srgbClr val="000000"/>
                </a:solidFill>
              </a:rPr>
              <a:t>Kumah A, </a:t>
            </a:r>
            <a:r>
              <a:rPr lang="en-US" dirty="0" err="1">
                <a:solidFill>
                  <a:srgbClr val="000000"/>
                </a:solidFill>
              </a:rPr>
              <a:t>Forkuo</a:t>
            </a:r>
            <a:r>
              <a:rPr lang="en-US" dirty="0">
                <a:solidFill>
                  <a:srgbClr val="000000"/>
                </a:solidFill>
              </a:rPr>
              <a:t>-Minka AO. Advancing staff safety: assessment of quality improvement interventions in reducing needlestick injuries among staff at </a:t>
            </a:r>
            <a:r>
              <a:rPr lang="en-US" dirty="0" err="1">
                <a:solidFill>
                  <a:srgbClr val="000000"/>
                </a:solidFill>
              </a:rPr>
              <a:t>Nyaho</a:t>
            </a:r>
            <a:r>
              <a:rPr lang="en-US" dirty="0">
                <a:solidFill>
                  <a:srgbClr val="000000"/>
                </a:solidFill>
              </a:rPr>
              <a:t> Medical Centre. Glob J Qual Saf </a:t>
            </a:r>
            <a:r>
              <a:rPr lang="en-US" dirty="0" err="1">
                <a:solidFill>
                  <a:srgbClr val="000000"/>
                </a:solidFill>
              </a:rPr>
              <a:t>Healthc</a:t>
            </a:r>
            <a:r>
              <a:rPr lang="en-US" dirty="0">
                <a:solidFill>
                  <a:srgbClr val="000000"/>
                </a:solidFill>
              </a:rPr>
              <a:t>. 2023;6: 55–61. </a:t>
            </a:r>
          </a:p>
          <a:p>
            <a:pPr marL="457200" indent="-457200">
              <a:buFont typeface="+mj-lt"/>
              <a:buAutoNum type="arabicPeriod"/>
            </a:pPr>
            <a:r>
              <a:rPr lang="en-US" dirty="0">
                <a:solidFill>
                  <a:srgbClr val="000000"/>
                </a:solidFill>
              </a:rPr>
              <a:t>IHI Course QI 102, Lesson 2</a:t>
            </a:r>
          </a:p>
          <a:p>
            <a:pPr marL="457200" indent="-457200">
              <a:buFont typeface="+mj-lt"/>
              <a:buAutoNum type="arabicPeriod"/>
            </a:pPr>
            <a:r>
              <a:rPr lang="en-US" dirty="0">
                <a:solidFill>
                  <a:srgbClr val="000000"/>
                </a:solidFill>
              </a:rPr>
              <a:t>IHI Course QI 102, Lesson 3</a:t>
            </a:r>
          </a:p>
          <a:p>
            <a:pPr marL="457200" indent="-457200">
              <a:buFont typeface="+mj-lt"/>
              <a:buAutoNum type="arabicPeriod"/>
            </a:pPr>
            <a:r>
              <a:rPr lang="en-US" dirty="0">
                <a:solidFill>
                  <a:srgbClr val="000000"/>
                </a:solidFill>
              </a:rPr>
              <a:t>IHI Course QI 102, </a:t>
            </a:r>
            <a:r>
              <a:rPr lang="en-US">
                <a:solidFill>
                  <a:srgbClr val="000000"/>
                </a:solidFill>
              </a:rPr>
              <a:t>Lesson 4</a:t>
            </a:r>
            <a:endParaRPr lang="en-US" dirty="0">
              <a:solidFill>
                <a:srgbClr val="000000"/>
              </a:solidFill>
            </a:endParaRPr>
          </a:p>
        </p:txBody>
      </p:sp>
    </p:spTree>
    <p:extLst>
      <p:ext uri="{BB962C8B-B14F-4D97-AF65-F5344CB8AC3E}">
        <p14:creationId xmlns:p14="http://schemas.microsoft.com/office/powerpoint/2010/main" val="7779379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7488-5A6A-2A63-A045-B9B516D01181}"/>
              </a:ext>
            </a:extLst>
          </p:cNvPr>
          <p:cNvSpPr>
            <a:spLocks noGrp="1"/>
          </p:cNvSpPr>
          <p:nvPr>
            <p:ph type="ctrTitle"/>
          </p:nvPr>
        </p:nvSpPr>
        <p:spPr>
          <a:xfrm>
            <a:off x="702273" y="696096"/>
            <a:ext cx="7077456" cy="914400"/>
          </a:xfrm>
        </p:spPr>
        <p:txBody>
          <a:bodyPr/>
          <a:lstStyle/>
          <a:p>
            <a:r>
              <a:rPr lang="en-US" b="1" dirty="0">
                <a:latin typeface="Corbel"/>
              </a:rPr>
              <a:t>Collaboration</a:t>
            </a:r>
          </a:p>
        </p:txBody>
      </p:sp>
      <p:pic>
        <p:nvPicPr>
          <p:cNvPr id="17" name="Graphic 17">
            <a:extLst>
              <a:ext uri="{FF2B5EF4-FFF2-40B4-BE49-F238E27FC236}">
                <a16:creationId xmlns:a16="http://schemas.microsoft.com/office/drawing/2014/main" id="{57FB48D9-5938-E685-1E95-4342B3004A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2273" y="2622630"/>
            <a:ext cx="1005840" cy="1005840"/>
          </a:xfrm>
          <a:prstGeom prst="rect">
            <a:avLst/>
          </a:prstGeom>
        </p:spPr>
      </p:pic>
      <p:sp>
        <p:nvSpPr>
          <p:cNvPr id="3" name="TextBox 2">
            <a:extLst>
              <a:ext uri="{FF2B5EF4-FFF2-40B4-BE49-F238E27FC236}">
                <a16:creationId xmlns:a16="http://schemas.microsoft.com/office/drawing/2014/main" id="{0B7AE9A5-6016-ABF8-1F31-8887606F910F}"/>
              </a:ext>
            </a:extLst>
          </p:cNvPr>
          <p:cNvSpPr txBox="1"/>
          <p:nvPr/>
        </p:nvSpPr>
        <p:spPr>
          <a:xfrm>
            <a:off x="2251084" y="2482410"/>
            <a:ext cx="3396343" cy="1938992"/>
          </a:xfrm>
          <a:prstGeom prst="rect">
            <a:avLst/>
          </a:prstGeom>
          <a:noFill/>
        </p:spPr>
        <p:txBody>
          <a:bodyPr wrap="square" lIns="91440" tIns="45720" rIns="91440" bIns="45720" rtlCol="0" anchor="t">
            <a:spAutoFit/>
          </a:bodyPr>
          <a:lstStyle/>
          <a:p>
            <a:r>
              <a:rPr lang="en-US" sz="2400" dirty="0">
                <a:solidFill>
                  <a:schemeClr val="bg2"/>
                </a:solidFill>
                <a:latin typeface="Corbel"/>
              </a:rPr>
              <a:t>Please reach out with your thoughts and questions</a:t>
            </a:r>
            <a:r>
              <a:rPr lang="en-US" sz="2400" dirty="0">
                <a:solidFill>
                  <a:schemeClr val="bg2"/>
                </a:solidFill>
              </a:rPr>
              <a:t>! </a:t>
            </a:r>
            <a:r>
              <a:rPr lang="en-US" sz="2400" dirty="0" err="1">
                <a:solidFill>
                  <a:schemeClr val="bg2"/>
                </a:solidFill>
              </a:rPr>
              <a:t>Lonika.sood@wsu.edu</a:t>
            </a:r>
            <a:endParaRPr lang="en-US" sz="2400" dirty="0">
              <a:solidFill>
                <a:schemeClr val="bg2"/>
              </a:solidFill>
            </a:endParaRPr>
          </a:p>
          <a:p>
            <a:endParaRPr lang="en-US" sz="2400" dirty="0">
              <a:latin typeface="Corbel" panose="020B0503020204020204" pitchFamily="34" charset="0"/>
            </a:endParaRPr>
          </a:p>
        </p:txBody>
      </p:sp>
      <p:pic>
        <p:nvPicPr>
          <p:cNvPr id="4" name="Graphic 3">
            <a:extLst>
              <a:ext uri="{FF2B5EF4-FFF2-40B4-BE49-F238E27FC236}">
                <a16:creationId xmlns:a16="http://schemas.microsoft.com/office/drawing/2014/main" id="{0DDD7959-897C-1B70-9FB2-9D9885B8E5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1655" y="2622630"/>
            <a:ext cx="1005840" cy="1005840"/>
          </a:xfrm>
          <a:prstGeom prst="rect">
            <a:avLst/>
          </a:prstGeom>
        </p:spPr>
      </p:pic>
      <p:sp>
        <p:nvSpPr>
          <p:cNvPr id="6" name="TextBox 5">
            <a:extLst>
              <a:ext uri="{FF2B5EF4-FFF2-40B4-BE49-F238E27FC236}">
                <a16:creationId xmlns:a16="http://schemas.microsoft.com/office/drawing/2014/main" id="{B2318E55-D0B3-09B0-D5FC-43B72F216EED}"/>
              </a:ext>
            </a:extLst>
          </p:cNvPr>
          <p:cNvSpPr txBox="1"/>
          <p:nvPr/>
        </p:nvSpPr>
        <p:spPr>
          <a:xfrm>
            <a:off x="7618185" y="2710051"/>
            <a:ext cx="4147998" cy="830997"/>
          </a:xfrm>
          <a:prstGeom prst="rect">
            <a:avLst/>
          </a:prstGeom>
          <a:noFill/>
        </p:spPr>
        <p:txBody>
          <a:bodyPr wrap="square" lIns="91440" tIns="45720" rIns="91440" bIns="45720" anchor="t">
            <a:spAutoFit/>
          </a:bodyPr>
          <a:lstStyle/>
          <a:p>
            <a:r>
              <a:rPr lang="en-US" sz="2400" dirty="0">
                <a:solidFill>
                  <a:schemeClr val="bg2"/>
                </a:solidFill>
                <a:latin typeface="Corbel"/>
              </a:rPr>
              <a:t>This is a safe learning environment. </a:t>
            </a:r>
            <a:endParaRPr lang="en-US" sz="2400" dirty="0">
              <a:solidFill>
                <a:schemeClr val="bg2"/>
              </a:solidFill>
              <a:latin typeface="Corbel" panose="020B0503020204020204" pitchFamily="34" charset="0"/>
            </a:endParaRPr>
          </a:p>
        </p:txBody>
      </p:sp>
    </p:spTree>
    <p:extLst>
      <p:ext uri="{BB962C8B-B14F-4D97-AF65-F5344CB8AC3E}">
        <p14:creationId xmlns:p14="http://schemas.microsoft.com/office/powerpoint/2010/main" val="9762889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639D9D-FC4C-E940-8B08-FA7259CCD86E}"/>
              </a:ext>
            </a:extLst>
          </p:cNvPr>
          <p:cNvSpPr/>
          <p:nvPr/>
        </p:nvSpPr>
        <p:spPr>
          <a:xfrm>
            <a:off x="0" y="0"/>
            <a:ext cx="12192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7BBD642-98DA-FA16-475C-E6C5519E5953}"/>
              </a:ext>
            </a:extLst>
          </p:cNvPr>
          <p:cNvPicPr>
            <a:picLocks noChangeAspect="1"/>
          </p:cNvPicPr>
          <p:nvPr/>
        </p:nvPicPr>
        <p:blipFill>
          <a:blip r:embed="rId2"/>
          <a:stretch>
            <a:fillRect/>
          </a:stretch>
        </p:blipFill>
        <p:spPr>
          <a:xfrm>
            <a:off x="2013744" y="2251654"/>
            <a:ext cx="8164512" cy="2009335"/>
          </a:xfrm>
          <a:prstGeom prst="rect">
            <a:avLst/>
          </a:prstGeom>
        </p:spPr>
      </p:pic>
    </p:spTree>
    <p:extLst>
      <p:ext uri="{BB962C8B-B14F-4D97-AF65-F5344CB8AC3E}">
        <p14:creationId xmlns:p14="http://schemas.microsoft.com/office/powerpoint/2010/main" val="11921860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CD831E-9B82-46FD-A469-6EC995687CD6}"/>
              </a:ext>
            </a:extLst>
          </p:cNvPr>
          <p:cNvSpPr>
            <a:spLocks noGrp="1"/>
          </p:cNvSpPr>
          <p:nvPr>
            <p:ph type="ctrTitle"/>
          </p:nvPr>
        </p:nvSpPr>
        <p:spPr>
          <a:xfrm>
            <a:off x="561373" y="340022"/>
            <a:ext cx="7077456" cy="914400"/>
          </a:xfrm>
        </p:spPr>
        <p:txBody>
          <a:bodyPr/>
          <a:lstStyle/>
          <a:p>
            <a:r>
              <a:rPr lang="en-US" dirty="0"/>
              <a:t>Objectives</a:t>
            </a:r>
          </a:p>
        </p:txBody>
      </p:sp>
      <p:sp>
        <p:nvSpPr>
          <p:cNvPr id="4" name="Text Placeholder 3">
            <a:extLst>
              <a:ext uri="{FF2B5EF4-FFF2-40B4-BE49-F238E27FC236}">
                <a16:creationId xmlns:a16="http://schemas.microsoft.com/office/drawing/2014/main" id="{F2D1E461-150D-13DD-B180-DAAB640339F4}"/>
              </a:ext>
            </a:extLst>
          </p:cNvPr>
          <p:cNvSpPr>
            <a:spLocks noGrp="1"/>
          </p:cNvSpPr>
          <p:nvPr>
            <p:ph type="body" sz="quarter" idx="10"/>
          </p:nvPr>
        </p:nvSpPr>
        <p:spPr>
          <a:xfrm>
            <a:off x="561373" y="1594883"/>
            <a:ext cx="10921427" cy="4470991"/>
          </a:xfrm>
        </p:spPr>
        <p:txBody>
          <a:bodyPr>
            <a:normAutofit/>
          </a:bodyPr>
          <a:lstStyle/>
          <a:p>
            <a:pPr marL="0" indent="0">
              <a:lnSpc>
                <a:spcPct val="150000"/>
              </a:lnSpc>
              <a:buNone/>
            </a:pPr>
            <a:r>
              <a:rPr lang="en-US" dirty="0"/>
              <a:t>After completing this lesson, you will be able to:</a:t>
            </a:r>
          </a:p>
          <a:p>
            <a:pPr fontAlgn="auto"/>
            <a:r>
              <a:rPr lang="en-US" dirty="0"/>
              <a:t>Identify the key elements of an effective aim statement</a:t>
            </a:r>
          </a:p>
          <a:p>
            <a:pPr fontAlgn="auto"/>
            <a:r>
              <a:rPr lang="en-US" dirty="0"/>
              <a:t>Describe three kinds of measures: process measures, outcome measures, and balancing measures.</a:t>
            </a:r>
          </a:p>
          <a:p>
            <a:pPr fontAlgn="auto"/>
            <a:r>
              <a:rPr lang="en-US" dirty="0"/>
              <a:t>State and use the five approaches to coming up with a change</a:t>
            </a:r>
          </a:p>
          <a:p>
            <a:pPr fontAlgn="auto"/>
            <a:r>
              <a:rPr lang="en-US" dirty="0"/>
              <a:t>Explain how to use change concepts to come up with good ideas to test.</a:t>
            </a:r>
          </a:p>
          <a:p>
            <a:pPr marL="0" indent="0" fontAlgn="auto">
              <a:buNone/>
            </a:pPr>
            <a:endParaRPr lang="en-US" dirty="0"/>
          </a:p>
          <a:p>
            <a:pPr marL="0" indent="0" fontAlgn="auto">
              <a:buNone/>
            </a:pPr>
            <a:endParaRPr lang="en-US" dirty="0"/>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4671348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9171C0B-34DA-A1FC-E152-A87C60CB2AC5}"/>
              </a:ext>
            </a:extLst>
          </p:cNvPr>
          <p:cNvSpPr>
            <a:spLocks noGrp="1"/>
          </p:cNvSpPr>
          <p:nvPr>
            <p:ph type="body" sz="quarter" idx="10"/>
          </p:nvPr>
        </p:nvSpPr>
        <p:spPr/>
        <p:txBody>
          <a:bodyPr>
            <a:normAutofit lnSpcReduction="10000"/>
          </a:bodyPr>
          <a:lstStyle/>
          <a:p>
            <a:r>
              <a:rPr lang="en-US" dirty="0">
                <a:solidFill>
                  <a:srgbClr val="C00000"/>
                </a:solidFill>
              </a:rPr>
              <a:t>Setting the Aims statement</a:t>
            </a:r>
            <a:endParaRPr lang="en-US" dirty="0"/>
          </a:p>
        </p:txBody>
      </p:sp>
      <p:sp>
        <p:nvSpPr>
          <p:cNvPr id="9" name="Text Placeholder 8">
            <a:extLst>
              <a:ext uri="{FF2B5EF4-FFF2-40B4-BE49-F238E27FC236}">
                <a16:creationId xmlns:a16="http://schemas.microsoft.com/office/drawing/2014/main" id="{53A8E42B-2818-546D-C4DD-208C4C0D349C}"/>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AFAF96BF-5760-CF26-7A2F-4EEB77580A95}"/>
              </a:ext>
            </a:extLst>
          </p:cNvPr>
          <p:cNvSpPr>
            <a:spLocks noGrp="1"/>
          </p:cNvSpPr>
          <p:nvPr>
            <p:ph type="body" sz="quarter" idx="12"/>
          </p:nvPr>
        </p:nvSpPr>
        <p:spPr/>
        <p:txBody>
          <a:bodyPr/>
          <a:lstStyle/>
          <a:p>
            <a:endParaRPr lang="en-US"/>
          </a:p>
        </p:txBody>
      </p:sp>
      <p:sp>
        <p:nvSpPr>
          <p:cNvPr id="11" name="Text Placeholder 10">
            <a:extLst>
              <a:ext uri="{FF2B5EF4-FFF2-40B4-BE49-F238E27FC236}">
                <a16:creationId xmlns:a16="http://schemas.microsoft.com/office/drawing/2014/main" id="{E0BA097A-3219-D040-97AC-1B7DB32D44C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357216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D23D7-F90A-3F22-EF19-7698A3E93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83E4E-F68F-46BC-FDC3-C5CD7C3E6823}"/>
              </a:ext>
            </a:extLst>
          </p:cNvPr>
          <p:cNvSpPr>
            <a:spLocks noGrp="1"/>
          </p:cNvSpPr>
          <p:nvPr>
            <p:ph type="ctrTitle"/>
          </p:nvPr>
        </p:nvSpPr>
        <p:spPr>
          <a:xfrm>
            <a:off x="548639" y="217707"/>
            <a:ext cx="9913797" cy="914400"/>
          </a:xfrm>
        </p:spPr>
        <p:txBody>
          <a:bodyPr/>
          <a:lstStyle/>
          <a:p>
            <a:r>
              <a:rPr lang="en-US" dirty="0"/>
              <a:t>Model for Improvement</a:t>
            </a:r>
            <a:br>
              <a:rPr lang="en-US" dirty="0"/>
            </a:br>
            <a:r>
              <a:rPr lang="en-US" dirty="0">
                <a:solidFill>
                  <a:srgbClr val="C00000"/>
                </a:solidFill>
              </a:rPr>
              <a:t>PDSA cycle: Setting the Aims statement</a:t>
            </a:r>
          </a:p>
        </p:txBody>
      </p:sp>
      <p:sp>
        <p:nvSpPr>
          <p:cNvPr id="3" name="Text Placeholder 2">
            <a:extLst>
              <a:ext uri="{FF2B5EF4-FFF2-40B4-BE49-F238E27FC236}">
                <a16:creationId xmlns:a16="http://schemas.microsoft.com/office/drawing/2014/main" id="{8A24D9C7-A3B0-B55B-ED99-0E71A493E3C7}"/>
              </a:ext>
            </a:extLst>
          </p:cNvPr>
          <p:cNvSpPr>
            <a:spLocks noGrp="1"/>
          </p:cNvSpPr>
          <p:nvPr>
            <p:ph type="body" sz="quarter" idx="10"/>
          </p:nvPr>
        </p:nvSpPr>
        <p:spPr>
          <a:xfrm>
            <a:off x="4874082" y="1972845"/>
            <a:ext cx="7317918" cy="4343400"/>
          </a:xfrm>
        </p:spPr>
        <p:txBody>
          <a:bodyPr/>
          <a:lstStyle/>
          <a:p>
            <a:r>
              <a:rPr lang="en-US" dirty="0">
                <a:solidFill>
                  <a:srgbClr val="000000"/>
                </a:solidFill>
              </a:rPr>
              <a:t>How to ask the right questions and then the PDSA cycle</a:t>
            </a:r>
          </a:p>
          <a:p>
            <a:r>
              <a:rPr lang="en-US" dirty="0">
                <a:solidFill>
                  <a:srgbClr val="000000"/>
                </a:solidFill>
              </a:rPr>
              <a:t>Video: </a:t>
            </a:r>
            <a:r>
              <a:rPr lang="en-US" dirty="0">
                <a:solidFill>
                  <a:srgbClr val="000000"/>
                </a:solidFill>
                <a:hlinkClick r:id="rId3"/>
              </a:rPr>
              <a:t>Link here</a:t>
            </a:r>
            <a:endParaRPr lang="en-US" dirty="0">
              <a:solidFill>
                <a:srgbClr val="000000"/>
              </a:solidFill>
            </a:endParaRPr>
          </a:p>
        </p:txBody>
      </p:sp>
      <p:pic>
        <p:nvPicPr>
          <p:cNvPr id="5" name="Picture 4" descr="A diagram of a diagram&#10;&#10;AI-generated content may be incorrect.">
            <a:extLst>
              <a:ext uri="{FF2B5EF4-FFF2-40B4-BE49-F238E27FC236}">
                <a16:creationId xmlns:a16="http://schemas.microsoft.com/office/drawing/2014/main" id="{61EF08A9-641E-A5ED-18F1-EC15EDB3B620}"/>
              </a:ext>
            </a:extLst>
          </p:cNvPr>
          <p:cNvPicPr>
            <a:picLocks noChangeAspect="1"/>
          </p:cNvPicPr>
          <p:nvPr/>
        </p:nvPicPr>
        <p:blipFill>
          <a:blip r:embed="rId4"/>
          <a:stretch>
            <a:fillRect/>
          </a:stretch>
        </p:blipFill>
        <p:spPr>
          <a:xfrm>
            <a:off x="379908" y="1341657"/>
            <a:ext cx="3526372" cy="4974588"/>
          </a:xfrm>
          <a:prstGeom prst="rect">
            <a:avLst/>
          </a:prstGeom>
        </p:spPr>
      </p:pic>
      <p:pic>
        <p:nvPicPr>
          <p:cNvPr id="6" name="Graphic 5" descr="Arrow: Straight with solid fill">
            <a:extLst>
              <a:ext uri="{FF2B5EF4-FFF2-40B4-BE49-F238E27FC236}">
                <a16:creationId xmlns:a16="http://schemas.microsoft.com/office/drawing/2014/main" id="{8DBB41BF-D65E-D3BC-171D-5C77D107F7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6280" y="1346973"/>
            <a:ext cx="914400" cy="914400"/>
          </a:xfrm>
          <a:prstGeom prst="rect">
            <a:avLst/>
          </a:prstGeom>
        </p:spPr>
      </p:pic>
    </p:spTree>
    <p:extLst>
      <p:ext uri="{BB962C8B-B14F-4D97-AF65-F5344CB8AC3E}">
        <p14:creationId xmlns:p14="http://schemas.microsoft.com/office/powerpoint/2010/main" val="22884749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44E85-13D4-4784-498D-A01224467FBF}"/>
              </a:ext>
            </a:extLst>
          </p:cNvPr>
          <p:cNvSpPr>
            <a:spLocks noGrp="1"/>
          </p:cNvSpPr>
          <p:nvPr>
            <p:ph type="ctrTitle"/>
          </p:nvPr>
        </p:nvSpPr>
        <p:spPr/>
        <p:txBody>
          <a:bodyPr/>
          <a:lstStyle/>
          <a:p>
            <a:r>
              <a:rPr lang="en-US" dirty="0"/>
              <a:t>Aims statement</a:t>
            </a:r>
          </a:p>
        </p:txBody>
      </p:sp>
      <p:sp>
        <p:nvSpPr>
          <p:cNvPr id="6" name="Text Placeholder 5">
            <a:extLst>
              <a:ext uri="{FF2B5EF4-FFF2-40B4-BE49-F238E27FC236}">
                <a16:creationId xmlns:a16="http://schemas.microsoft.com/office/drawing/2014/main" id="{42132609-628E-C2C5-01F9-146E720A6B05}"/>
              </a:ext>
            </a:extLst>
          </p:cNvPr>
          <p:cNvSpPr>
            <a:spLocks noGrp="1"/>
          </p:cNvSpPr>
          <p:nvPr>
            <p:ph type="body" sz="quarter" idx="10"/>
          </p:nvPr>
        </p:nvSpPr>
        <p:spPr>
          <a:xfrm>
            <a:off x="548640" y="1257300"/>
            <a:ext cx="10339100" cy="4343400"/>
          </a:xfrm>
        </p:spPr>
        <p:txBody>
          <a:bodyPr>
            <a:noAutofit/>
          </a:bodyPr>
          <a:lstStyle/>
          <a:p>
            <a:pPr>
              <a:lnSpc>
                <a:spcPct val="170000"/>
              </a:lnSpc>
            </a:pPr>
            <a:r>
              <a:rPr lang="en-US" sz="2800" dirty="0">
                <a:solidFill>
                  <a:srgbClr val="000000"/>
                </a:solidFill>
              </a:rPr>
              <a:t>A good aim addresses an issue that is important to those involved</a:t>
            </a:r>
          </a:p>
          <a:p>
            <a:pPr>
              <a:lnSpc>
                <a:spcPct val="170000"/>
              </a:lnSpc>
            </a:pPr>
            <a:r>
              <a:rPr lang="en-US" sz="2800" dirty="0">
                <a:solidFill>
                  <a:srgbClr val="000000"/>
                </a:solidFill>
              </a:rPr>
              <a:t>It is </a:t>
            </a:r>
            <a:r>
              <a:rPr lang="en-US" sz="2800" b="1" dirty="0">
                <a:solidFill>
                  <a:srgbClr val="000000"/>
                </a:solidFill>
              </a:rPr>
              <a:t>specific</a:t>
            </a:r>
            <a:r>
              <a:rPr lang="en-US" sz="2800" dirty="0">
                <a:solidFill>
                  <a:srgbClr val="000000"/>
                </a:solidFill>
              </a:rPr>
              <a:t>, </a:t>
            </a:r>
            <a:r>
              <a:rPr lang="en-US" sz="2800" b="1" dirty="0">
                <a:solidFill>
                  <a:srgbClr val="000000"/>
                </a:solidFill>
              </a:rPr>
              <a:t>measurable</a:t>
            </a:r>
            <a:r>
              <a:rPr lang="en-US" sz="2800" dirty="0">
                <a:solidFill>
                  <a:srgbClr val="000000"/>
                </a:solidFill>
              </a:rPr>
              <a:t>, and </a:t>
            </a:r>
            <a:r>
              <a:rPr lang="en-US" sz="2800" b="1" dirty="0">
                <a:solidFill>
                  <a:srgbClr val="000000"/>
                </a:solidFill>
              </a:rPr>
              <a:t>addresses these questions</a:t>
            </a:r>
            <a:r>
              <a:rPr lang="en-US" sz="2800" dirty="0">
                <a:solidFill>
                  <a:srgbClr val="000000"/>
                </a:solidFill>
              </a:rPr>
              <a:t>: </a:t>
            </a:r>
          </a:p>
          <a:p>
            <a:pPr marL="457200" indent="-457200" fontAlgn="auto">
              <a:lnSpc>
                <a:spcPct val="170000"/>
              </a:lnSpc>
              <a:buFont typeface="Arial" panose="020B0604020202020204" pitchFamily="34" charset="0"/>
              <a:buChar char="•"/>
            </a:pPr>
            <a:r>
              <a:rPr lang="en-US" sz="2800" b="1" dirty="0">
                <a:solidFill>
                  <a:srgbClr val="000000"/>
                </a:solidFill>
              </a:rPr>
              <a:t>How good?</a:t>
            </a:r>
            <a:endParaRPr lang="en-US" sz="2800" dirty="0">
              <a:solidFill>
                <a:srgbClr val="000000"/>
              </a:solidFill>
            </a:endParaRPr>
          </a:p>
          <a:p>
            <a:pPr marL="457200" indent="-457200" fontAlgn="auto">
              <a:lnSpc>
                <a:spcPct val="170000"/>
              </a:lnSpc>
              <a:buFont typeface="Arial" panose="020B0604020202020204" pitchFamily="34" charset="0"/>
              <a:buChar char="•"/>
            </a:pPr>
            <a:r>
              <a:rPr lang="en-US" sz="2800" b="1" dirty="0">
                <a:solidFill>
                  <a:srgbClr val="000000"/>
                </a:solidFill>
              </a:rPr>
              <a:t>By when?</a:t>
            </a:r>
            <a:endParaRPr lang="en-US" sz="2800" dirty="0">
              <a:solidFill>
                <a:srgbClr val="000000"/>
              </a:solidFill>
            </a:endParaRPr>
          </a:p>
          <a:p>
            <a:pPr marL="457200" indent="-457200" fontAlgn="auto">
              <a:lnSpc>
                <a:spcPct val="170000"/>
              </a:lnSpc>
              <a:buFont typeface="Arial" panose="020B0604020202020204" pitchFamily="34" charset="0"/>
              <a:buChar char="•"/>
            </a:pPr>
            <a:r>
              <a:rPr lang="en-US" sz="2800" b="1" dirty="0">
                <a:solidFill>
                  <a:srgbClr val="000000"/>
                </a:solidFill>
              </a:rPr>
              <a:t>For whom (or what system)?</a:t>
            </a:r>
            <a:endParaRPr lang="en-US" sz="2800" dirty="0">
              <a:solidFill>
                <a:srgbClr val="000000"/>
              </a:solidFill>
            </a:endParaRPr>
          </a:p>
        </p:txBody>
      </p:sp>
    </p:spTree>
    <p:extLst>
      <p:ext uri="{BB962C8B-B14F-4D97-AF65-F5344CB8AC3E}">
        <p14:creationId xmlns:p14="http://schemas.microsoft.com/office/powerpoint/2010/main" val="25870628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E4946-5A8D-A05B-D0DE-3471C7E65D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E2C20-C2A9-A4D8-D937-13F8814FABCD}"/>
              </a:ext>
            </a:extLst>
          </p:cNvPr>
          <p:cNvSpPr>
            <a:spLocks noGrp="1"/>
          </p:cNvSpPr>
          <p:nvPr>
            <p:ph type="ctrTitle"/>
          </p:nvPr>
        </p:nvSpPr>
        <p:spPr/>
        <p:txBody>
          <a:bodyPr/>
          <a:lstStyle/>
          <a:p>
            <a:r>
              <a:rPr lang="en-US" dirty="0"/>
              <a:t>Aims statement</a:t>
            </a:r>
          </a:p>
        </p:txBody>
      </p:sp>
      <p:sp>
        <p:nvSpPr>
          <p:cNvPr id="6" name="Text Placeholder 5">
            <a:extLst>
              <a:ext uri="{FF2B5EF4-FFF2-40B4-BE49-F238E27FC236}">
                <a16:creationId xmlns:a16="http://schemas.microsoft.com/office/drawing/2014/main" id="{DCCD3559-BB34-150E-1C28-0EFFBC853691}"/>
              </a:ext>
            </a:extLst>
          </p:cNvPr>
          <p:cNvSpPr>
            <a:spLocks noGrp="1"/>
          </p:cNvSpPr>
          <p:nvPr>
            <p:ph type="body" sz="quarter" idx="10"/>
          </p:nvPr>
        </p:nvSpPr>
        <p:spPr>
          <a:xfrm>
            <a:off x="6096000" y="1825257"/>
            <a:ext cx="5349240" cy="4343400"/>
          </a:xfrm>
        </p:spPr>
        <p:txBody>
          <a:bodyPr>
            <a:normAutofit/>
          </a:bodyPr>
          <a:lstStyle/>
          <a:p>
            <a:pPr marL="342900" indent="-342900" fontAlgn="auto">
              <a:lnSpc>
                <a:spcPct val="150000"/>
              </a:lnSpc>
              <a:buFont typeface="Arial" panose="020B0604020202020204" pitchFamily="34" charset="0"/>
              <a:buChar char="•"/>
            </a:pPr>
            <a:r>
              <a:rPr lang="en-US" sz="2800" dirty="0">
                <a:solidFill>
                  <a:srgbClr val="000000"/>
                </a:solidFill>
              </a:rPr>
              <a:t>I'm going to run at least 10 miles per week by September 4.</a:t>
            </a:r>
          </a:p>
          <a:p>
            <a:pPr marL="342900" indent="-342900" fontAlgn="auto">
              <a:lnSpc>
                <a:spcPct val="150000"/>
              </a:lnSpc>
              <a:buFont typeface="Arial" panose="020B0604020202020204" pitchFamily="34" charset="0"/>
              <a:buChar char="•"/>
            </a:pPr>
            <a:r>
              <a:rPr lang="en-US" sz="2800" dirty="0">
                <a:solidFill>
                  <a:srgbClr val="000000"/>
                </a:solidFill>
              </a:rPr>
              <a:t>Every member of my study group will increase their grade point average by 10 percent or more within eight months.</a:t>
            </a:r>
          </a:p>
          <a:p>
            <a:pPr marL="342900" indent="-342900">
              <a:lnSpc>
                <a:spcPct val="150000"/>
              </a:lnSpc>
              <a:buFont typeface="Arial" panose="020B0604020202020204" pitchFamily="34" charset="0"/>
              <a:buChar char="•"/>
            </a:pPr>
            <a:endParaRPr lang="en-US" sz="2800" dirty="0">
              <a:solidFill>
                <a:srgbClr val="000000"/>
              </a:solidFill>
            </a:endParaRPr>
          </a:p>
        </p:txBody>
      </p:sp>
      <p:sp>
        <p:nvSpPr>
          <p:cNvPr id="7" name="Text Placeholder 6">
            <a:extLst>
              <a:ext uri="{FF2B5EF4-FFF2-40B4-BE49-F238E27FC236}">
                <a16:creationId xmlns:a16="http://schemas.microsoft.com/office/drawing/2014/main" id="{970D956C-ED81-9362-DF0E-E3315E240D89}"/>
              </a:ext>
            </a:extLst>
          </p:cNvPr>
          <p:cNvSpPr>
            <a:spLocks noGrp="1"/>
          </p:cNvSpPr>
          <p:nvPr>
            <p:ph type="body" sz="quarter" idx="11"/>
          </p:nvPr>
        </p:nvSpPr>
        <p:spPr>
          <a:xfrm>
            <a:off x="895903" y="1825257"/>
            <a:ext cx="5349240" cy="4343400"/>
          </a:xfrm>
        </p:spPr>
        <p:txBody>
          <a:bodyPr anchor="ctr">
            <a:normAutofit/>
          </a:bodyPr>
          <a:lstStyle/>
          <a:p>
            <a:pPr marL="457200" indent="-457200">
              <a:lnSpc>
                <a:spcPct val="150000"/>
              </a:lnSpc>
              <a:buFont typeface="Arial" panose="020B0604020202020204" pitchFamily="34" charset="0"/>
              <a:buChar char="•"/>
            </a:pPr>
            <a:r>
              <a:rPr lang="en-US" sz="2800" dirty="0">
                <a:solidFill>
                  <a:srgbClr val="000000"/>
                </a:solidFill>
              </a:rPr>
              <a:t>I'm going to exercise more often.</a:t>
            </a:r>
          </a:p>
          <a:p>
            <a:pPr marL="457200" indent="-457200" fontAlgn="auto">
              <a:lnSpc>
                <a:spcPct val="150000"/>
              </a:lnSpc>
              <a:buFont typeface="Arial" panose="020B0604020202020204" pitchFamily="34" charset="0"/>
              <a:buChar char="•"/>
            </a:pPr>
            <a:r>
              <a:rPr lang="en-US" sz="2800" dirty="0">
                <a:solidFill>
                  <a:srgbClr val="000000"/>
                </a:solidFill>
              </a:rPr>
              <a:t>We'll do better on tests.</a:t>
            </a:r>
          </a:p>
          <a:p>
            <a:pPr>
              <a:lnSpc>
                <a:spcPct val="150000"/>
              </a:lnSpc>
            </a:pPr>
            <a:endParaRPr lang="en-US" sz="2800" dirty="0">
              <a:solidFill>
                <a:srgbClr val="000000"/>
              </a:solidFill>
            </a:endParaRPr>
          </a:p>
        </p:txBody>
      </p:sp>
      <p:pic>
        <p:nvPicPr>
          <p:cNvPr id="4" name="Graphic 3" descr="Clipboard Checked with solid fill">
            <a:extLst>
              <a:ext uri="{FF2B5EF4-FFF2-40B4-BE49-F238E27FC236}">
                <a16:creationId xmlns:a16="http://schemas.microsoft.com/office/drawing/2014/main" id="{B55965E5-301C-E28E-E240-0E61257DCC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19834" y="910857"/>
            <a:ext cx="914400" cy="914400"/>
          </a:xfrm>
          <a:prstGeom prst="rect">
            <a:avLst/>
          </a:prstGeom>
        </p:spPr>
      </p:pic>
      <p:pic>
        <p:nvPicPr>
          <p:cNvPr id="9" name="Graphic 8" descr="Badge Cross with solid fill">
            <a:extLst>
              <a:ext uri="{FF2B5EF4-FFF2-40B4-BE49-F238E27FC236}">
                <a16:creationId xmlns:a16="http://schemas.microsoft.com/office/drawing/2014/main" id="{A10CB6A5-412C-4C58-2AAF-11F1C7EA17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535" y="1568302"/>
            <a:ext cx="914400" cy="914400"/>
          </a:xfrm>
          <a:prstGeom prst="rect">
            <a:avLst/>
          </a:prstGeom>
        </p:spPr>
      </p:pic>
    </p:spTree>
    <p:extLst>
      <p:ext uri="{BB962C8B-B14F-4D97-AF65-F5344CB8AC3E}">
        <p14:creationId xmlns:p14="http://schemas.microsoft.com/office/powerpoint/2010/main" val="19757282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7">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22" dur="500"/>
                                        <p:tgtEl>
                                          <p:spTgt spid="6">
                                            <p:txEl>
                                              <p:pRg st="0" end="0"/>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 calcmode="lin" valueType="num">
                                      <p:cBhvr additive="base">
                                        <p:cTn id="25"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1" end="1"/>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ppt_y</p:attrName>
                                        </p:attrNameLst>
                                      </p:cBhvr>
                                      <p:tavLst>
                                        <p:tav tm="0">
                                          <p:val>
                                            <p:strVal val="#ppt_y+#ppt_h*1.125000"/>
                                          </p:val>
                                        </p:tav>
                                        <p:tav tm="100000">
                                          <p:val>
                                            <p:strVal val="#ppt_y"/>
                                          </p:val>
                                        </p:tav>
                                      </p:tavLst>
                                    </p:anim>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0706DB-7BF1-8353-9E2A-424A32D977C8}"/>
              </a:ext>
            </a:extLst>
          </p:cNvPr>
          <p:cNvSpPr>
            <a:spLocks noGrp="1"/>
          </p:cNvSpPr>
          <p:nvPr>
            <p:ph type="ctrTitle"/>
          </p:nvPr>
        </p:nvSpPr>
        <p:spPr>
          <a:xfrm>
            <a:off x="548639" y="217707"/>
            <a:ext cx="10594281" cy="914400"/>
          </a:xfrm>
        </p:spPr>
        <p:txBody>
          <a:bodyPr/>
          <a:lstStyle/>
          <a:p>
            <a:r>
              <a:rPr lang="en-US" dirty="0"/>
              <a:t>Guideline</a:t>
            </a:r>
            <a:r>
              <a:rPr lang="en-US" dirty="0">
                <a:solidFill>
                  <a:srgbClr val="000000"/>
                </a:solidFill>
              </a:rPr>
              <a:t> for setting an improvement aim</a:t>
            </a:r>
            <a:r>
              <a:rPr lang="en-US" dirty="0"/>
              <a:t> </a:t>
            </a:r>
          </a:p>
        </p:txBody>
      </p:sp>
      <p:sp>
        <p:nvSpPr>
          <p:cNvPr id="6" name="Text Placeholder 5">
            <a:extLst>
              <a:ext uri="{FF2B5EF4-FFF2-40B4-BE49-F238E27FC236}">
                <a16:creationId xmlns:a16="http://schemas.microsoft.com/office/drawing/2014/main" id="{866BFB64-BBFB-40E3-2FDF-F4A194F505EC}"/>
              </a:ext>
            </a:extLst>
          </p:cNvPr>
          <p:cNvSpPr>
            <a:spLocks noGrp="1"/>
          </p:cNvSpPr>
          <p:nvPr>
            <p:ph type="body" sz="quarter" idx="10"/>
          </p:nvPr>
        </p:nvSpPr>
        <p:spPr>
          <a:xfrm>
            <a:off x="548640" y="1828799"/>
            <a:ext cx="10594281" cy="4343400"/>
          </a:xfrm>
        </p:spPr>
        <p:txBody>
          <a:bodyPr>
            <a:normAutofit/>
          </a:bodyPr>
          <a:lstStyle/>
          <a:p>
            <a:pPr marL="457200" indent="-457200">
              <a:lnSpc>
                <a:spcPct val="150000"/>
              </a:lnSpc>
              <a:buFont typeface="+mj-lt"/>
              <a:buAutoNum type="arabicPeriod"/>
            </a:pPr>
            <a:r>
              <a:rPr lang="en-US" sz="2800" dirty="0">
                <a:solidFill>
                  <a:srgbClr val="000000"/>
                </a:solidFill>
              </a:rPr>
              <a:t>Make a decision about what you are going to try to improve, and state it</a:t>
            </a:r>
          </a:p>
          <a:p>
            <a:pPr marL="457200" indent="-457200">
              <a:lnSpc>
                <a:spcPct val="150000"/>
              </a:lnSpc>
              <a:buFont typeface="+mj-lt"/>
              <a:buAutoNum type="arabicPeriod"/>
            </a:pPr>
            <a:r>
              <a:rPr lang="en-US" sz="2800" dirty="0">
                <a:solidFill>
                  <a:srgbClr val="000000"/>
                </a:solidFill>
              </a:rPr>
              <a:t>Make sure it is important, meaningful</a:t>
            </a:r>
          </a:p>
          <a:p>
            <a:pPr marL="457200" indent="-457200">
              <a:lnSpc>
                <a:spcPct val="150000"/>
              </a:lnSpc>
              <a:buFont typeface="+mj-lt"/>
              <a:buAutoNum type="arabicPeriod"/>
            </a:pPr>
            <a:r>
              <a:rPr lang="en-US" sz="2800" dirty="0">
                <a:solidFill>
                  <a:srgbClr val="000000"/>
                </a:solidFill>
              </a:rPr>
              <a:t>Try to set an aim that you think you could track progress on</a:t>
            </a:r>
          </a:p>
          <a:p>
            <a:pPr marL="457200" indent="-457200">
              <a:lnSpc>
                <a:spcPct val="150000"/>
              </a:lnSpc>
              <a:buFont typeface="+mj-lt"/>
              <a:buAutoNum type="arabicPeriod"/>
            </a:pPr>
            <a:r>
              <a:rPr lang="en-US" sz="2800" dirty="0">
                <a:solidFill>
                  <a:srgbClr val="000000"/>
                </a:solidFill>
              </a:rPr>
              <a:t>Be ambitious</a:t>
            </a:r>
          </a:p>
        </p:txBody>
      </p:sp>
    </p:spTree>
    <p:extLst>
      <p:ext uri="{BB962C8B-B14F-4D97-AF65-F5344CB8AC3E}">
        <p14:creationId xmlns:p14="http://schemas.microsoft.com/office/powerpoint/2010/main" val="29731159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WSU Powerpoint">
      <a:dk1>
        <a:srgbClr val="919191"/>
      </a:dk1>
      <a:lt1>
        <a:srgbClr val="FFFFFF"/>
      </a:lt1>
      <a:dk2>
        <a:srgbClr val="EAEAEA"/>
      </a:dk2>
      <a:lt2>
        <a:srgbClr val="424242"/>
      </a:lt2>
      <a:accent1>
        <a:srgbClr val="C93446"/>
      </a:accent1>
      <a:accent2>
        <a:srgbClr val="FEFFFF"/>
      </a:accent2>
      <a:accent3>
        <a:srgbClr val="A4283F"/>
      </a:accent3>
      <a:accent4>
        <a:srgbClr val="515151"/>
      </a:accent4>
      <a:accent5>
        <a:srgbClr val="D5D5D5"/>
      </a:accent5>
      <a:accent6>
        <a:srgbClr val="FEFFFF"/>
      </a:accent6>
      <a:hlink>
        <a:srgbClr val="929292"/>
      </a:hlink>
      <a:folHlink>
        <a:srgbClr val="42424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resentation1" id="{7C1F5004-1392-3340-9361-DED6AFDFC33D}" vid="{017E3B10-7B9F-E24A-9A78-B4FE370BD1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4709E1D9B46B4FA70BF70F78FC394C" ma:contentTypeVersion="83" ma:contentTypeDescription="Create a new document." ma:contentTypeScope="" ma:versionID="086a8b14c51b888db087f73b3393fa97">
  <xsd:schema xmlns:xsd="http://www.w3.org/2001/XMLSchema" xmlns:xs="http://www.w3.org/2001/XMLSchema" xmlns:p="http://schemas.microsoft.com/office/2006/metadata/properties" xmlns:ns2="97650df8-1a27-4aac-b229-9ff7dd7ad13e" xmlns:ns3="5e7d880f-d3cf-4fa7-893a-47e310e01082" xmlns:ns4="http://schemas.microsoft.com/sharepoint/v3/fields" xmlns:ns5="7133dd40-10ce-44d9-b0d7-bc3da091b7c2" targetNamespace="http://schemas.microsoft.com/office/2006/metadata/properties" ma:root="true" ma:fieldsID="f3f815d07b9b3a8e2c4a768cadd62347" ns2:_="" ns3:_="" ns4:_="" ns5:_="">
    <xsd:import namespace="97650df8-1a27-4aac-b229-9ff7dd7ad13e"/>
    <xsd:import namespace="5e7d880f-d3cf-4fa7-893a-47e310e01082"/>
    <xsd:import namespace="http://schemas.microsoft.com/sharepoint/v3/fields"/>
    <xsd:import namespace="7133dd40-10ce-44d9-b0d7-bc3da091b7c2"/>
    <xsd:element name="properties">
      <xsd:complexType>
        <xsd:sequence>
          <xsd:element name="documentManagement">
            <xsd:complexType>
              <xsd:all>
                <xsd:element ref="ns2:_dlc_DocId" minOccurs="0"/>
                <xsd:element ref="ns2:_dlc_DocIdUrl" minOccurs="0"/>
                <xsd:element ref="ns2:_dlc_DocIdPersistId" minOccurs="0"/>
                <xsd:element ref="ns3:Curr._x0020_Comm._x0020_Approval" minOccurs="0"/>
                <xsd:element ref="ns3:Fac._x0020_Senate_x0020_Approval" minOccurs="0"/>
                <xsd:element ref="ns4:_DCDateModified" minOccurs="0"/>
                <xsd:element ref="ns4:_DCDateCreated" minOccurs="0"/>
                <xsd:element ref="ns5:Document_x0020_Type" minOccurs="0"/>
                <xsd:element ref="ns5:Class" minOccurs="0"/>
                <xsd:element ref="ns5:Course" minOccurs="0"/>
                <xsd:element ref="ns5:Components" minOccurs="0"/>
                <xsd:element ref="ns5:Committe_x002f_Group" minOccurs="0"/>
                <xsd:element ref="ns3:Document_x0020_Status" minOccurs="0"/>
                <xsd:element ref="ns3:Curr.Comm._x0020_Approval"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5:SharedWithUsers" minOccurs="0"/>
                <xsd:element ref="ns5:SharedWithDetails" minOccurs="0"/>
                <xsd:element ref="ns3:Doc_x002e__x0020_Type" minOccurs="0"/>
                <xsd:element ref="ns3:Curricular_x0020_Component" minOccurs="0"/>
                <xsd:element ref="ns3:System_x002f__x0020_Thread_x0020_Specific" minOccurs="0"/>
                <xsd:element ref="ns3:Courses" minOccurs="0"/>
                <xsd:element ref="ns3:MedicalSpecialty" minOccurs="0"/>
                <xsd:element ref="ns3:MediaLengthInSeconds" minOccurs="0"/>
                <xsd:element ref="ns3:Notes0" minOccurs="0"/>
                <xsd:element ref="ns3:lcf76f155ced4ddcb4097134ff3c332f" minOccurs="0"/>
                <xsd:element ref="ns2:TaxCatchAll" minOccurs="0"/>
                <xsd:element ref="ns3:Previoussessiontitle" minOccurs="0"/>
                <xsd:element ref="ns3:Facultyname" minOccurs="0"/>
                <xsd:element ref="ns3:Term" minOccurs="0"/>
                <xsd:element ref="ns3:System" minOccurs="0"/>
                <xsd:element ref="ns3:Thread" minOccurs="0"/>
                <xsd:element ref="ns3:Sessiontitle" minOccurs="0"/>
                <xsd:element ref="ns3:Guestfaculty_x003f_" minOccurs="0"/>
                <xsd:element ref="ns3:Studentyear" minOccurs="0"/>
                <xsd:element ref="ns3:StatusofPPTpresentation" minOccurs="0"/>
                <xsd:element ref="ns3:PPTlengt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650df8-1a27-4aac-b229-9ff7dd7ad13e"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TaxCatchAll" ma:index="42" nillable="true" ma:displayName="Taxonomy Catch All Column" ma:hidden="true" ma:list="{8409e906-20a6-4e25-bbaa-4016d6154948}" ma:internalName="TaxCatchAll" ma:showField="CatchAllData" ma:web="97650df8-1a27-4aac-b229-9ff7dd7ad13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e7d880f-d3cf-4fa7-893a-47e310e01082" elementFormDefault="qualified">
    <xsd:import namespace="http://schemas.microsoft.com/office/2006/documentManagement/types"/>
    <xsd:import namespace="http://schemas.microsoft.com/office/infopath/2007/PartnerControls"/>
    <xsd:element name="Curr._x0020_Comm._x0020_Approval" ma:index="7" nillable="true" ma:displayName="Curr. Comm. Approval" ma:default="Ready for Review" ma:format="Dropdown" ma:internalName="Curr_x002e__x0020_Comm_x002e__x0020_Approval" ma:readOnly="false">
      <xsd:simpleType>
        <xsd:restriction base="dms:Choice">
          <xsd:enumeration value="NA"/>
          <xsd:enumeration value="Not Yet Ready for Review"/>
          <xsd:enumeration value="Ready for Review"/>
          <xsd:enumeration value="Approved"/>
        </xsd:restriction>
      </xsd:simpleType>
    </xsd:element>
    <xsd:element name="Fac._x0020_Senate_x0020_Approval" ma:index="8" nillable="true" ma:displayName="Fac. Senate Approval" ma:default="NA" ma:format="Dropdown" ma:internalName="Fac_x002e__x0020_Senate_x0020_Approval" ma:readOnly="false">
      <xsd:simpleType>
        <xsd:restriction base="dms:Choice">
          <xsd:enumeration value="NA"/>
          <xsd:enumeration value="Not Yet Ready for Review"/>
          <xsd:enumeration value="Ready for Review"/>
          <xsd:enumeration value="Approved"/>
        </xsd:restriction>
      </xsd:simpleType>
    </xsd:element>
    <xsd:element name="Document_x0020_Status" ma:index="16" nillable="true" ma:displayName="Document Status" ma:default="Draft" ma:format="Dropdown" ma:internalName="Document_x0020_Status0" ma:readOnly="false">
      <xsd:simpleType>
        <xsd:restriction base="dms:Choice">
          <xsd:enumeration value="Draft"/>
          <xsd:enumeration value="Finalized"/>
          <xsd:enumeration value="Retired"/>
        </xsd:restriction>
      </xsd:simpleType>
    </xsd:element>
    <xsd:element name="Curr.Comm._x0020_Approval" ma:index="17" nillable="true" ma:displayName="Curr.Comm. Approval" ma:default="NA" ma:format="Dropdown" ma:internalName="Curr_x002e_Comm_x002e__x0020_Approval" ma:readOnly="false">
      <xsd:simpleType>
        <xsd:restriction base="dms:Choice">
          <xsd:enumeration value="NA"/>
          <xsd:enumeration value="Not Yet Ready for Review"/>
          <xsd:enumeration value="Ready for Review"/>
          <xsd:enumeration value="Approved"/>
        </xsd:restriction>
      </xsd:simpleType>
    </xsd:element>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Doc_x002e__x0020_Type" ma:index="33" nillable="true" ma:displayName="File Type" ma:default="Department Document" ma:description="What is this file used for? What is the purpose of this file?" ma:format="Dropdown" ma:internalName="Doc_x002e__x0020_Type">
      <xsd:simpleType>
        <xsd:restriction base="dms:Choice">
          <xsd:enumeration value="Department Document"/>
          <xsd:enumeration value="Course Planning"/>
          <xsd:enumeration value="Syllabus"/>
          <xsd:enumeration value="Faculty Development"/>
          <xsd:enumeration value="Session Document"/>
          <xsd:enumeration value="Meeting Recording"/>
        </xsd:restriction>
      </xsd:simpleType>
    </xsd:element>
    <xsd:element name="Curricular_x0020_Component" ma:index="34" nillable="true" ma:displayName="Curricular Component" ma:format="Dropdown" ma:internalName="Curricular_x0020_Component">
      <xsd:simpleType>
        <xsd:restriction base="dms:Choice">
          <xsd:enumeration value="APM"/>
          <xsd:enumeration value="CBL"/>
          <xsd:enumeration value="Clinical Skills"/>
          <xsd:enumeration value="Leadership"/>
          <xsd:enumeration value="System"/>
          <xsd:enumeration value="Thread"/>
          <xsd:enumeration value="Scholarship"/>
          <xsd:enumeration value="Interprofessional Collaborative Skills"/>
          <xsd:enumeration value="EBM"/>
        </xsd:restriction>
      </xsd:simpleType>
    </xsd:element>
    <xsd:element name="System_x002f__x0020_Thread_x0020_Specific" ma:index="35" nillable="true" ma:displayName="System/ Thread Specific" ma:format="Dropdown" ma:internalName="System_x002f__x0020_Thread_x0020_Specific">
      <xsd:simpleType>
        <xsd:restriction base="dms:Choice">
          <xsd:enumeration value="Anatomy"/>
          <xsd:enumeration value="Cardiovascular"/>
          <xsd:enumeration value="Digestive"/>
          <xsd:enumeration value="Endocrine"/>
          <xsd:enumeration value="Ethics"/>
          <xsd:enumeration value="Evidence Based Medicine"/>
          <xsd:enumeration value="Exercise Physiology"/>
          <xsd:enumeration value="Growth and Development"/>
          <xsd:enumeration value="Health Systems"/>
          <xsd:enumeration value="Hematopoietic and Lymphatic"/>
          <xsd:enumeration value="Imaging"/>
          <xsd:enumeration value="Immune"/>
          <xsd:enumeration value="Microbiology/ Infectious Disease"/>
          <xsd:enumeration value="Integument"/>
          <xsd:enumeration value="Mind, Brain, and Behavior"/>
          <xsd:enumeration value="Musculoskeletal"/>
          <xsd:enumeration value="Nervous"/>
          <xsd:enumeration value="Nutrition"/>
          <xsd:enumeration value="Pathology"/>
          <xsd:enumeration value="Pharmacology"/>
          <xsd:enumeration value="Physiology"/>
          <xsd:enumeration value="Population Health"/>
          <xsd:enumeration value="Reproductive"/>
          <xsd:enumeration value="Respiratory"/>
          <xsd:enumeration value="Social Sciences"/>
          <xsd:enumeration value="Urinary"/>
        </xsd:restriction>
      </xsd:simpleType>
    </xsd:element>
    <xsd:element name="Courses" ma:index="36" nillable="true" ma:displayName="Courses" ma:description="What course is this file for/ used in?" ma:format="Dropdown" ma:internalName="Courses">
      <xsd:simpleType>
        <xsd:restriction base="dms:Choice">
          <xsd:enumeration value="MED FMS 501-503"/>
          <xsd:enumeration value="MED FMS 511-513"/>
          <xsd:enumeration value="MED CLIN 521-524"/>
          <xsd:enumeration value="MED CLIN 530-699"/>
          <xsd:enumeration value="MED LMH 501-503"/>
          <xsd:enumeration value="MED LMH 511-513"/>
          <xsd:enumeration value="MED LMH 521-523"/>
          <xsd:enumeration value="MED LMH 531-533"/>
        </xsd:restriction>
      </xsd:simpleType>
    </xsd:element>
    <xsd:element name="MedicalSpecialty" ma:index="37" nillable="true" ma:displayName="Medical Specialty" ma:format="Dropdown" ma:internalName="MedicalSpecialty">
      <xsd:simpleType>
        <xsd:restriction base="dms:Choice">
          <xsd:enumeration value="Internal Medicine"/>
          <xsd:enumeration value="Family Medicine"/>
          <xsd:enumeration value="Surgery"/>
          <xsd:enumeration value="Pediatrics"/>
          <xsd:enumeration value="Emergency Medicine"/>
          <xsd:enumeration value="OB/GYN"/>
        </xsd:restriction>
      </xsd:simpleType>
    </xsd:element>
    <xsd:element name="MediaLengthInSeconds" ma:index="38" nillable="true" ma:displayName="Length (seconds)" ma:internalName="MediaLengthInSeconds" ma:readOnly="true">
      <xsd:simpleType>
        <xsd:restriction base="dms:Unknown"/>
      </xsd:simpleType>
    </xsd:element>
    <xsd:element name="Notes0" ma:index="39" nillable="true" ma:displayName="Notes" ma:description="AY Schematics" ma:format="Dropdown" ma:internalName="Notes0">
      <xsd:simpleType>
        <xsd:restriction base="dms:Note">
          <xsd:maxLength value="255"/>
        </xsd:restriction>
      </xsd:simpleType>
    </xsd:element>
    <xsd:element name="lcf76f155ced4ddcb4097134ff3c332f" ma:index="41" nillable="true" ma:taxonomy="true" ma:internalName="lcf76f155ced4ddcb4097134ff3c332f" ma:taxonomyFieldName="MediaServiceImageTags" ma:displayName="Image Tags" ma:readOnly="false" ma:fieldId="{5cf76f15-5ced-4ddc-b409-7134ff3c332f}" ma:taxonomyMulti="true" ma:sspId="31da502c-7e40-4002-9fa7-8e5645d13f89" ma:termSetId="09814cd3-568e-fe90-9814-8d621ff8fb84" ma:anchorId="fba54fb3-c3e1-fe81-a776-ca4b69148c4d" ma:open="true" ma:isKeyword="false">
      <xsd:complexType>
        <xsd:sequence>
          <xsd:element ref="pc:Terms" minOccurs="0" maxOccurs="1"/>
        </xsd:sequence>
      </xsd:complexType>
    </xsd:element>
    <xsd:element name="Previoussessiontitle" ma:index="43" nillable="true" ma:displayName="Previous session title" ma:format="Dropdown" ma:internalName="Previoussessiontitle">
      <xsd:simpleType>
        <xsd:restriction base="dms:Text">
          <xsd:maxLength value="255"/>
        </xsd:restriction>
      </xsd:simpleType>
    </xsd:element>
    <xsd:element name="Facultyname" ma:index="44" nillable="true" ma:displayName="Faculty name" ma:format="Dropdown" ma:internalName="Facultyname">
      <xsd:simpleType>
        <xsd:restriction base="dms:Text">
          <xsd:maxLength value="255"/>
        </xsd:restriction>
      </xsd:simpleType>
    </xsd:element>
    <xsd:element name="Term" ma:index="45" nillable="true" ma:displayName="Term" ma:format="Dropdown" ma:internalName="Term">
      <xsd:simpleType>
        <xsd:restriction base="dms:Choice">
          <xsd:enumeration value="501"/>
          <xsd:enumeration value="502"/>
          <xsd:enumeration value="503"/>
          <xsd:enumeration value="511"/>
          <xsd:enumeration value="512"/>
          <xsd:enumeration value="513"/>
        </xsd:restriction>
      </xsd:simpleType>
    </xsd:element>
    <xsd:element name="System" ma:index="46" nillable="true" ma:displayName="System" ma:format="Dropdown" ma:internalName="System">
      <xsd:simpleType>
        <xsd:restriction base="dms:Choice">
          <xsd:enumeration value="Choice 1"/>
          <xsd:enumeration value="Choice 2"/>
          <xsd:enumeration value="Choice 3"/>
        </xsd:restriction>
      </xsd:simpleType>
    </xsd:element>
    <xsd:element name="Thread" ma:index="47" nillable="true" ma:displayName="Thread" ma:format="Dropdown" ma:internalName="Thread">
      <xsd:complexType>
        <xsd:complexContent>
          <xsd:extension base="dms:MultiChoice">
            <xsd:sequence>
              <xsd:element name="Value" maxOccurs="unbounded" minOccurs="0" nillable="true">
                <xsd:simpleType>
                  <xsd:restriction base="dms:Choice">
                    <xsd:enumeration value="Choice 1"/>
                    <xsd:enumeration value="Choice 2"/>
                    <xsd:enumeration value="Choice 3"/>
                  </xsd:restriction>
                </xsd:simpleType>
              </xsd:element>
            </xsd:sequence>
          </xsd:extension>
        </xsd:complexContent>
      </xsd:complexType>
    </xsd:element>
    <xsd:element name="Sessiontitle" ma:index="48" nillable="true" ma:displayName="Session title" ma:format="Dropdown" ma:internalName="Sessiontitle">
      <xsd:simpleType>
        <xsd:restriction base="dms:Text">
          <xsd:maxLength value="255"/>
        </xsd:restriction>
      </xsd:simpleType>
    </xsd:element>
    <xsd:element name="Guestfaculty_x003f_" ma:index="49" nillable="true" ma:displayName="Guest faculty?" ma:default="0" ma:format="Dropdown" ma:internalName="Guestfaculty_x003f_">
      <xsd:simpleType>
        <xsd:restriction base="dms:Boolean"/>
      </xsd:simpleType>
    </xsd:element>
    <xsd:element name="Studentyear" ma:index="50" nillable="true" ma:displayName="Student year" ma:format="Dropdown" ma:internalName="Studentyear">
      <xsd:simpleType>
        <xsd:restriction base="dms:Choice">
          <xsd:enumeration value="MS1"/>
          <xsd:enumeration value="MS2"/>
        </xsd:restriction>
      </xsd:simpleType>
    </xsd:element>
    <xsd:element name="StatusofPPTpresentation" ma:index="51" nillable="true" ma:displayName="Status of PPT presentation" ma:format="Dropdown" ma:internalName="StatusofPPTpresentation">
      <xsd:simpleType>
        <xsd:restriction base="dms:Choice">
          <xsd:enumeration value="original"/>
          <xsd:enumeration value="under review by Curriculum"/>
          <xsd:enumeration value="approved by Curriculum"/>
          <xsd:enumeration value="i.d. working"/>
          <xsd:enumeration value="faculty reviewing"/>
          <xsd:enumeration value="i.d. editing"/>
          <xsd:enumeration value="approved"/>
        </xsd:restriction>
      </xsd:simpleType>
    </xsd:element>
    <xsd:element name="PPTlength" ma:index="52" nillable="true" ma:displayName="PPT length" ma:decimals="0" ma:format="Dropdown" ma:internalName="PPTlength" ma:percentage="FALSE">
      <xsd:simpleType>
        <xsd:restriction base="dms:Number"/>
      </xsd:simpleType>
    </xsd:element>
    <xsd:element name="MediaServiceObjectDetectorVersions" ma:index="53" nillable="true" ma:displayName="MediaServiceObjectDetectorVersions" ma:hidden="true" ma:indexed="true" ma:internalName="MediaServiceObjectDetectorVersions" ma:readOnly="true">
      <xsd:simpleType>
        <xsd:restriction base="dms:Text"/>
      </xsd:simpleType>
    </xsd:element>
    <xsd:element name="MediaServiceSearchProperties" ma:index="5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Modified" ma:index="9" nillable="true" ma:displayName="Date Modified" ma:description="The date on which this resource was last modified" ma:format="DateTime" ma:internalName="_DCDateModified" ma:readOnly="false">
      <xsd:simpleType>
        <xsd:restriction base="dms:DateTime"/>
      </xsd:simpleType>
    </xsd:element>
    <xsd:element name="_DCDateCreated" ma:index="10" nillable="true" ma:displayName="Date Created" ma:description="The date on which this resource was created" ma:format="DateOnly" ma:internalName="_DCDateCreat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133dd40-10ce-44d9-b0d7-bc3da091b7c2" elementFormDefault="qualified">
    <xsd:import namespace="http://schemas.microsoft.com/office/2006/documentManagement/types"/>
    <xsd:import namespace="http://schemas.microsoft.com/office/infopath/2007/PartnerControls"/>
    <xsd:element name="Document_x0020_Type" ma:index="11" nillable="true" ma:displayName="Document Type" ma:default="Other" ma:format="Dropdown" ma:indexed="true" ma:internalName="Document_x0020_Type" ma:readOnly="false">
      <xsd:simpleType>
        <xsd:restriction base="dms:Choice">
          <xsd:enumeration value="Agenda"/>
          <xsd:enumeration value="Assessment"/>
          <xsd:enumeration value="Assessment Plan"/>
          <xsd:enumeration value="Case"/>
          <xsd:enumeration value="Charter"/>
          <xsd:enumeration value="Communication"/>
          <xsd:enumeration value="Course Content"/>
          <xsd:enumeration value="Course Delivery"/>
          <xsd:enumeration value="Course Dev. Plan"/>
          <xsd:enumeration value="Curriculum Mgmt. Report"/>
          <xsd:enumeration value="Curriculum Planning"/>
          <xsd:enumeration value="Decision Details"/>
          <xsd:enumeration value="Evaluation"/>
          <xsd:enumeration value="Evaluation Plan"/>
          <xsd:enumeration value="List"/>
          <xsd:enumeration value="Mapping"/>
          <xsd:enumeration value="Meeting Minutes"/>
          <xsd:enumeration value="Organization"/>
          <xsd:enumeration value="Policy"/>
          <xsd:enumeration value="Progress Report"/>
          <xsd:enumeration value="Reference"/>
          <xsd:enumeration value="Requirements"/>
          <xsd:enumeration value="Schedule"/>
          <xsd:enumeration value="Standard Operating Procedure"/>
          <xsd:enumeration value="Syllabus"/>
          <xsd:enumeration value="Tracking"/>
          <xsd:enumeration value="Other"/>
        </xsd:restriction>
      </xsd:simpleType>
    </xsd:element>
    <xsd:element name="Class" ma:index="12" nillable="true" ma:displayName="Class" ma:internalName="Class" ma:readOnly="false">
      <xsd:complexType>
        <xsd:complexContent>
          <xsd:extension base="dms:MultiChoice">
            <xsd:sequence>
              <xsd:element name="Value" maxOccurs="unbounded" minOccurs="0" nillable="true">
                <xsd:simpleType>
                  <xsd:restriction base="dms:Choice">
                    <xsd:enumeration value="NA"/>
                    <xsd:enumeration value="Any"/>
                    <xsd:enumeration value="GY 2021"/>
                    <xsd:enumeration value="GY 2022"/>
                    <xsd:enumeration value="GY 2023"/>
                    <xsd:enumeration value="GY 2024"/>
                    <xsd:enumeration value="GY 2025"/>
                  </xsd:restriction>
                </xsd:simpleType>
              </xsd:element>
            </xsd:sequence>
          </xsd:extension>
        </xsd:complexContent>
      </xsd:complexType>
    </xsd:element>
    <xsd:element name="Course" ma:index="13" nillable="true" ma:displayName="Course" ma:internalName="Course" ma:readOnly="false">
      <xsd:complexType>
        <xsd:complexContent>
          <xsd:extension base="dms:MultiChoice">
            <xsd:sequence>
              <xsd:element name="Value" maxOccurs="unbounded" minOccurs="0" nillable="true">
                <xsd:simpleType>
                  <xsd:restriction base="dms:Choice">
                    <xsd:enumeration value="NA"/>
                    <xsd:enumeration value="Any"/>
                    <xsd:enumeration value="FMS 501"/>
                    <xsd:enumeration value="FMS 502"/>
                    <xsd:enumeration value="FMS 503"/>
                    <xsd:enumeration value="FMS 508"/>
                    <xsd:enumeration value="FMS 509"/>
                    <xsd:enumeration value="FMS 511"/>
                    <xsd:enumeration value="FMS 512"/>
                    <xsd:enumeration value="FMS 513"/>
                    <xsd:enumeration value="LMH 501"/>
                    <xsd:enumeration value="LMH 502"/>
                    <xsd:enumeration value="LMH 503"/>
                    <xsd:enumeration value="LMH 511"/>
                    <xsd:enumeration value="LMH 512"/>
                    <xsd:enumeration value="LMH 513"/>
                    <xsd:enumeration value="LMH 521"/>
                    <xsd:enumeration value="LMH 522"/>
                    <xsd:enumeration value="LMH 523"/>
                    <xsd:enumeration value="LMH 531"/>
                    <xsd:enumeration value="LMH 532"/>
                    <xsd:enumeration value="LMH 533"/>
                    <xsd:enumeration value="Special Topics 509"/>
                    <xsd:enumeration value="Special Topics 519"/>
                    <xsd:enumeration value="LIC"/>
                    <xsd:enumeration value="CLIN 501"/>
                    <xsd:enumeration value="CLIN 502"/>
                    <xsd:enumeration value="CLIN 503"/>
                    <xsd:enumeration value="CLIN 504"/>
                    <xsd:enumeration value="CLIN 505"/>
                    <xsd:enumeration value="CLIN 506"/>
                    <xsd:enumeration value="CLIN 507"/>
                    <xsd:enumeration value="CLIN 508"/>
                    <xsd:enumeration value="CLIN 509"/>
                    <xsd:enumeration value="CLIN 510"/>
                    <xsd:enumeration value="CLIN 511"/>
                    <xsd:enumeration value="CLIN 512"/>
                    <xsd:enumeration value="CLIN 513"/>
                    <xsd:enumeration value="CLIN 514"/>
                    <xsd:enumeration value="CLIN 515"/>
                    <xsd:enumeration value="CLIN 516"/>
                    <xsd:enumeration value="CLIN 517"/>
                    <xsd:enumeration value="CLIN 518"/>
                    <xsd:enumeration value="CLIN 519"/>
                    <xsd:enumeration value="CLIN 520"/>
                    <xsd:enumeration value="CLIN 521"/>
                    <xsd:enumeration value="CLIN 522"/>
                    <xsd:enumeration value="CLIN 523"/>
                    <xsd:enumeration value="CLIN 524"/>
                    <xsd:enumeration value="CLIN 525"/>
                    <xsd:enumeration value="CLIN 526"/>
                    <xsd:enumeration value="CLIN 527"/>
                    <xsd:enumeration value="CLIN 528"/>
                    <xsd:enumeration value="CLIN 529"/>
                    <xsd:enumeration value="CLIN 530"/>
                    <xsd:enumeration value="CLIN 531"/>
                    <xsd:enumeration value="CLIN 532"/>
                    <xsd:enumeration value="CLIN 533"/>
                    <xsd:enumeration value="CLIN 534"/>
                    <xsd:enumeration value="CLIN 535"/>
                    <xsd:enumeration value="CLIN 536"/>
                    <xsd:enumeration value="CLIN 537"/>
                    <xsd:enumeration value="CLIN 538"/>
                    <xsd:enumeration value="CLIN 539"/>
                    <xsd:enumeration value="CLIN 540"/>
                    <xsd:enumeration value="CLIN 541"/>
                    <xsd:enumeration value="CLIN 542"/>
                    <xsd:enumeration value="CLIN 543"/>
                    <xsd:enumeration value="CLIN 544"/>
                    <xsd:enumeration value="CLIN 545"/>
                    <xsd:enumeration value="CLIN 546"/>
                    <xsd:enumeration value="CLIN 547"/>
                    <xsd:enumeration value="CLIN 548"/>
                    <xsd:enumeration value="CLIN 549"/>
                    <xsd:enumeration value="CLIN 550"/>
                    <xsd:enumeration value="CLIN 551"/>
                    <xsd:enumeration value="CLIN 552"/>
                    <xsd:enumeration value="CLIN 553"/>
                    <xsd:enumeration value="CLIN 554"/>
                    <xsd:enumeration value="CLIN 555"/>
                    <xsd:enumeration value="CLIN 556"/>
                    <xsd:enumeration value="CLIN 557"/>
                    <xsd:enumeration value="CLIN 558"/>
                    <xsd:enumeration value="CLIN 559"/>
                    <xsd:enumeration value="CLIN 560"/>
                    <xsd:enumeration value="CLIN 561"/>
                    <xsd:enumeration value="CLIN 562"/>
                    <xsd:enumeration value="CLIN 563"/>
                    <xsd:enumeration value="CLIN 564"/>
                    <xsd:enumeration value="CLIN 565"/>
                    <xsd:enumeration value="CLIN 566"/>
                    <xsd:enumeration value="CLIN 567"/>
                    <xsd:enumeration value="CLIN 568"/>
                    <xsd:enumeration value="CLIN 569"/>
                    <xsd:enumeration value="CLIN 570"/>
                    <xsd:enumeration value="CLIN 571"/>
                    <xsd:enumeration value="CLIN 572"/>
                    <xsd:enumeration value="CLIN 573"/>
                    <xsd:enumeration value="CLIN 574"/>
                    <xsd:enumeration value="CLIN 575"/>
                    <xsd:enumeration value="CLIN 576"/>
                    <xsd:enumeration value="CLIN 577"/>
                    <xsd:enumeration value="CLIN 578"/>
                    <xsd:enumeration value="CLIN 579"/>
                    <xsd:enumeration value="CLIN 580"/>
                    <xsd:enumeration value="CLIN 581"/>
                    <xsd:enumeration value="CLIN 582"/>
                    <xsd:enumeration value="CLIN 583"/>
                    <xsd:enumeration value="CLIN 584"/>
                    <xsd:enumeration value="CLIN 585"/>
                    <xsd:enumeration value="CLIN 586"/>
                    <xsd:enumeration value="CLIN 587"/>
                    <xsd:enumeration value="CLIN 588"/>
                    <xsd:enumeration value="CLIN 589"/>
                    <xsd:enumeration value="CLIN 590"/>
                    <xsd:enumeration value="CLIN 591"/>
                    <xsd:enumeration value="CLIN 592"/>
                    <xsd:enumeration value="CLIN 593"/>
                    <xsd:enumeration value="CLIN 594"/>
                    <xsd:enumeration value="CLIN 595"/>
                    <xsd:enumeration value="CLIN 596"/>
                    <xsd:enumeration value="CLIN 597"/>
                    <xsd:enumeration value="CLIN 598"/>
                    <xsd:enumeration value="CLIN 599"/>
                  </xsd:restriction>
                </xsd:simpleType>
              </xsd:element>
            </xsd:sequence>
          </xsd:extension>
        </xsd:complexContent>
      </xsd:complexType>
    </xsd:element>
    <xsd:element name="Components" ma:index="14" nillable="true" ma:displayName="Component" ma:internalName="Components" ma:readOnly="false">
      <xsd:complexType>
        <xsd:complexContent>
          <xsd:extension base="dms:MultiChoice">
            <xsd:sequence>
              <xsd:element name="Value" maxOccurs="unbounded" minOccurs="0" nillable="true">
                <xsd:simpleType>
                  <xsd:restriction base="dms:Choice">
                    <xsd:enumeration value="NA"/>
                    <xsd:enumeration value="Any"/>
                    <xsd:enumeration value="Explorations"/>
                    <xsd:enumeration value="Anatomy"/>
                    <xsd:enumeration value="Imaging"/>
                    <xsd:enumeration value="Histology"/>
                    <xsd:enumeration value="Physiology"/>
                    <xsd:enumeration value="Immunology"/>
                    <xsd:enumeration value="Pathology"/>
                    <xsd:enumeration value="Pharmacology"/>
                    <xsd:enumeration value="Population Health"/>
                    <xsd:enumeration value="APM"/>
                    <xsd:enumeration value="EBM"/>
                    <xsd:enumeration value="IPCS"/>
                    <xsd:enumeration value="CBL"/>
                    <xsd:enumeration value="Cell"/>
                    <xsd:enumeration value="Heme"/>
                    <xsd:enumeration value="Micro_ID"/>
                    <xsd:enumeration value="CV"/>
                    <xsd:enumeration value="Renal"/>
                    <xsd:enumeration value="Respiratory"/>
                    <xsd:enumeration value="GI"/>
                    <xsd:enumeration value="Nutrition"/>
                    <xsd:enumeration value="Neuro"/>
                    <xsd:enumeration value="Behavior"/>
                    <xsd:enumeration value="Endocrine"/>
                    <xsd:enumeration value="Repro"/>
                    <xsd:enumeration value="Rheum"/>
                    <xsd:enumeration value="MSK"/>
                    <xsd:enumeration value="Derm"/>
                  </xsd:restriction>
                </xsd:simpleType>
              </xsd:element>
            </xsd:sequence>
          </xsd:extension>
        </xsd:complexContent>
      </xsd:complexType>
    </xsd:element>
    <xsd:element name="Committe_x002f_Group" ma:index="15" nillable="true" ma:displayName="Committe/Group" ma:internalName="Committe_x002F_Group" ma:readOnly="false">
      <xsd:complexType>
        <xsd:complexContent>
          <xsd:extension base="dms:MultiChoice">
            <xsd:sequence>
              <xsd:element name="Value" maxOccurs="unbounded" minOccurs="0" nillable="true">
                <xsd:simpleType>
                  <xsd:restriction base="dms:Choice">
                    <xsd:enumeration value="NA"/>
                    <xsd:enumeration value="ADCEs"/>
                    <xsd:enumeration value="Ad-hoc Committes"/>
                    <xsd:enumeration value="Clinical Education Directors"/>
                    <xsd:enumeration value="Clin. Exp. Sub-Comm."/>
                    <xsd:enumeration value="Curriculum Comm."/>
                    <xsd:enumeration value="Eval. &amp; Assess. Sub-Comm"/>
                    <xsd:enumeration value="Foundations Sub-Comm."/>
                    <xsd:enumeration value="FMS Management Team"/>
                    <xsd:enumeration value="Lib. &amp; Tech. Sub-Comm"/>
                    <xsd:enumeration value="LIC Comm."/>
                    <xsd:enumeration value="LIC Fac.Dev."/>
                    <xsd:enumeration value="LIC How"/>
                    <xsd:enumeration value="LIC IT"/>
                    <xsd:enumeration value="LIC Steering"/>
                    <xsd:enumeration value="LIC What"/>
                    <xsd:enumeration value="Portfolio Working Group"/>
                  </xsd:restriction>
                </xsd:simpleType>
              </xsd:element>
            </xsd:sequence>
          </xsd:extension>
        </xsd:complexContent>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97650df8-1a27-4aac-b229-9ff7dd7ad13e">VXQ6Y6DT2R6E-733723963-8290</_dlc_DocId>
    <_dlc_DocIdUrl xmlns="97650df8-1a27-4aac-b229-9ff7dd7ad13e">
      <Url>https://emailwsu.sharepoint.com/sites/ESFCOM/Curriculum/_layouts/15/DocIdRedir.aspx?ID=VXQ6Y6DT2R6E-733723963-8290</Url>
      <Description>VXQ6Y6DT2R6E-733723963-8290</Description>
    </_dlc_DocIdUrl>
    <SharedWithUsers xmlns="7133dd40-10ce-44d9-b0d7-bc3da091b7c2">
      <UserInfo>
        <DisplayName>Denman, Amy</DisplayName>
        <AccountId>11170</AccountId>
        <AccountType/>
      </UserInfo>
      <UserInfo>
        <DisplayName>Fralich, Laura S</DisplayName>
        <AccountId>679</AccountId>
        <AccountType/>
      </UserInfo>
    </SharedWithUsers>
    <Sessiontitle xmlns="5e7d880f-d3cf-4fa7-893a-47e310e01082" xsi:nil="true"/>
    <PPTlength xmlns="5e7d880f-d3cf-4fa7-893a-47e310e01082" xsi:nil="true"/>
    <Guestfaculty_x003f_ xmlns="5e7d880f-d3cf-4fa7-893a-47e310e01082">false</Guestfaculty_x003f_>
    <Facultyname xmlns="5e7d880f-d3cf-4fa7-893a-47e310e01082" xsi:nil="true"/>
    <Thread xmlns="5e7d880f-d3cf-4fa7-893a-47e310e01082" xsi:nil="true"/>
    <Previoussessiontitle xmlns="5e7d880f-d3cf-4fa7-893a-47e310e01082" xsi:nil="true"/>
    <Studentyear xmlns="5e7d880f-d3cf-4fa7-893a-47e310e01082" xsi:nil="true"/>
    <System xmlns="5e7d880f-d3cf-4fa7-893a-47e310e01082" xsi:nil="true"/>
    <Term xmlns="5e7d880f-d3cf-4fa7-893a-47e310e01082" xsi:nil="true"/>
    <StatusofPPTpresentation xmlns="5e7d880f-d3cf-4fa7-893a-47e310e01082" xsi:nil="true"/>
    <Courses xmlns="5e7d880f-d3cf-4fa7-893a-47e310e01082" xsi:nil="true"/>
    <Components xmlns="7133dd40-10ce-44d9-b0d7-bc3da091b7c2" xsi:nil="true"/>
    <TaxCatchAll xmlns="97650df8-1a27-4aac-b229-9ff7dd7ad13e" xsi:nil="true"/>
    <Class xmlns="7133dd40-10ce-44d9-b0d7-bc3da091b7c2" xsi:nil="true"/>
    <Course xmlns="7133dd40-10ce-44d9-b0d7-bc3da091b7c2" xsi:nil="true"/>
    <Document_x0020_Status xmlns="5e7d880f-d3cf-4fa7-893a-47e310e01082">Draft</Document_x0020_Status>
    <Notes0 xmlns="5e7d880f-d3cf-4fa7-893a-47e310e01082" xsi:nil="true"/>
    <_DCDateModified xmlns="http://schemas.microsoft.com/sharepoint/v3/fields" xsi:nil="true"/>
    <System_x002f__x0020_Thread_x0020_Specific xmlns="5e7d880f-d3cf-4fa7-893a-47e310e01082" xsi:nil="true"/>
    <Fac._x0020_Senate_x0020_Approval xmlns="5e7d880f-d3cf-4fa7-893a-47e310e01082">NA</Fac._x0020_Senate_x0020_Approval>
    <MedicalSpecialty xmlns="5e7d880f-d3cf-4fa7-893a-47e310e01082" xsi:nil="true"/>
    <Curricular_x0020_Component xmlns="5e7d880f-d3cf-4fa7-893a-47e310e01082" xsi:nil="true"/>
    <Document_x0020_Type xmlns="7133dd40-10ce-44d9-b0d7-bc3da091b7c2">Other</Document_x0020_Type>
    <Curr._x0020_Comm._x0020_Approval xmlns="5e7d880f-d3cf-4fa7-893a-47e310e01082">Ready for Review</Curr._x0020_Comm._x0020_Approval>
    <Committe_x002f_Group xmlns="7133dd40-10ce-44d9-b0d7-bc3da091b7c2" xsi:nil="true"/>
    <lcf76f155ced4ddcb4097134ff3c332f xmlns="5e7d880f-d3cf-4fa7-893a-47e310e01082">
      <Terms xmlns="http://schemas.microsoft.com/office/infopath/2007/PartnerControls"/>
    </lcf76f155ced4ddcb4097134ff3c332f>
    <Doc_x002e__x0020_Type xmlns="5e7d880f-d3cf-4fa7-893a-47e310e01082">Department Document</Doc_x002e__x0020_Type>
    <_DCDateCreated xmlns="http://schemas.microsoft.com/sharepoint/v3/fields" xsi:nil="true"/>
    <Curr.Comm._x0020_Approval xmlns="5e7d880f-d3cf-4fa7-893a-47e310e01082">NA</Curr.Comm._x0020_Approval>
    <MediaLengthInSeconds xmlns="5e7d880f-d3cf-4fa7-893a-47e310e01082" xsi:nil="true"/>
  </documentManagement>
</p:properties>
</file>

<file path=customXml/itemProps1.xml><?xml version="1.0" encoding="utf-8"?>
<ds:datastoreItem xmlns:ds="http://schemas.openxmlformats.org/officeDocument/2006/customXml" ds:itemID="{76DBAC1C-8B60-40B2-A11C-0C0B3CA36B6B}">
  <ds:schemaRefs>
    <ds:schemaRef ds:uri="5e7d880f-d3cf-4fa7-893a-47e310e01082"/>
    <ds:schemaRef ds:uri="7133dd40-10ce-44d9-b0d7-bc3da091b7c2"/>
    <ds:schemaRef ds:uri="97650df8-1a27-4aac-b229-9ff7dd7ad1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B51C17A-9AFD-45E5-A6CF-3E3FE0690B9A}">
  <ds:schemaRefs>
    <ds:schemaRef ds:uri="http://schemas.microsoft.com/sharepoint/v3/contenttype/forms"/>
  </ds:schemaRefs>
</ds:datastoreItem>
</file>

<file path=customXml/itemProps3.xml><?xml version="1.0" encoding="utf-8"?>
<ds:datastoreItem xmlns:ds="http://schemas.openxmlformats.org/officeDocument/2006/customXml" ds:itemID="{4FFE73C9-3165-4C73-B07B-CD89B6736B82}">
  <ds:schemaRefs>
    <ds:schemaRef ds:uri="http://schemas.microsoft.com/sharepoint/events"/>
  </ds:schemaRefs>
</ds:datastoreItem>
</file>

<file path=customXml/itemProps4.xml><?xml version="1.0" encoding="utf-8"?>
<ds:datastoreItem xmlns:ds="http://schemas.openxmlformats.org/officeDocument/2006/customXml" ds:itemID="{F12B14AF-B6CC-4116-A2CB-F90003B41F8B}">
  <ds:schemaRefs>
    <ds:schemaRef ds:uri="http://purl.org/dc/elements/1.1/"/>
    <ds:schemaRef ds:uri="7133dd40-10ce-44d9-b0d7-bc3da091b7c2"/>
    <ds:schemaRef ds:uri="http://schemas.microsoft.com/office/2006/documentManagement/types"/>
    <ds:schemaRef ds:uri="http://purl.org/dc/terms/"/>
    <ds:schemaRef ds:uri="5e7d880f-d3cf-4fa7-893a-47e310e01082"/>
    <ds:schemaRef ds:uri="http://www.w3.org/XML/1998/namespace"/>
    <ds:schemaRef ds:uri="http://schemas.openxmlformats.org/package/2006/metadata/core-properties"/>
    <ds:schemaRef ds:uri="http://purl.org/dc/dcmitype/"/>
    <ds:schemaRef ds:uri="http://schemas.microsoft.com/office/infopath/2007/PartnerControls"/>
    <ds:schemaRef ds:uri="http://schemas.microsoft.com/sharepoint/v3/fields"/>
    <ds:schemaRef ds:uri="97650df8-1a27-4aac-b229-9ff7dd7ad13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13092</TotalTime>
  <Words>1788</Words>
  <Application>Microsoft Macintosh PowerPoint</Application>
  <PresentationFormat>Widescreen</PresentationFormat>
  <Paragraphs>163</Paragraphs>
  <Slides>30</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Corbel</vt:lpstr>
      <vt:lpstr>Office Theme</vt:lpstr>
      <vt:lpstr>PowerPoint Presentation</vt:lpstr>
      <vt:lpstr>PowerPoint Presentation</vt:lpstr>
      <vt:lpstr>Collaboration</vt:lpstr>
      <vt:lpstr>Objectives</vt:lpstr>
      <vt:lpstr>PowerPoint Presentation</vt:lpstr>
      <vt:lpstr>Model for Improvement PDSA cycle: Setting the Aims statement</vt:lpstr>
      <vt:lpstr>Aims statement</vt:lpstr>
      <vt:lpstr>Aims statement</vt:lpstr>
      <vt:lpstr>Guideline for setting an improvement aim </vt:lpstr>
      <vt:lpstr>PowerPoint Presentation</vt:lpstr>
      <vt:lpstr>PowerPoint Presentation</vt:lpstr>
      <vt:lpstr>Model for Improvement PDSA cycle: Establishing Measures</vt:lpstr>
      <vt:lpstr>Three types of measures:</vt:lpstr>
      <vt:lpstr>PowerPoint Presentation</vt:lpstr>
      <vt:lpstr>PowerPoint Presentation</vt:lpstr>
      <vt:lpstr>Quiz</vt:lpstr>
      <vt:lpstr>PowerPoint Presentation</vt:lpstr>
      <vt:lpstr>PowerPoint Presentation</vt:lpstr>
      <vt:lpstr>PowerPoint Presentation</vt:lpstr>
      <vt:lpstr>Now what….???!! </vt:lpstr>
      <vt:lpstr>PowerPoint Presentation</vt:lpstr>
      <vt:lpstr>Useful Ways to Develop Changes</vt:lpstr>
      <vt:lpstr>Change concepts</vt:lpstr>
      <vt:lpstr>How do you use change concepts?</vt:lpstr>
      <vt:lpstr>How do you use change concepts? Clinical examples</vt:lpstr>
      <vt:lpstr>Identifying problems and generating ideas for improvement  Cause and effect diagram or Ishikawa or Fishbone diagram</vt:lpstr>
      <vt:lpstr>Example</vt:lpstr>
      <vt:lpstr>Example</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Patterson, Annie</dc:creator>
  <cp:lastModifiedBy>Sood, Lonika</cp:lastModifiedBy>
  <cp:revision>23</cp:revision>
  <dcterms:created xsi:type="dcterms:W3CDTF">2021-09-08T21:39:40Z</dcterms:created>
  <dcterms:modified xsi:type="dcterms:W3CDTF">2025-08-12T19:00:17Z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dlc_DocIdItemGuid">
    <vt:lpwstr>a3e2c275-b0ee-477e-8c98-cf06b68c4997</vt:lpwstr>
  </property>
  <property fmtid="{D5CDD505-2E9C-101B-9397-08002B2CF9AE}" pid="5" name="_ExtendedDescription">
    <vt:lpwstr/>
  </property>
  <property fmtid="{D5CDD505-2E9C-101B-9397-08002B2CF9AE}" pid="6" name="SharedWithUsers">
    <vt:lpwstr/>
  </property>
  <property fmtid="{D5CDD505-2E9C-101B-9397-08002B2CF9AE}" pid="7" name="MediaLengthInSeconds">
    <vt:lpwstr/>
  </property>
  <property fmtid="{D5CDD505-2E9C-101B-9397-08002B2CF9AE}" pid="8" name="MediaServiceImageTags">
    <vt:lpwstr/>
  </property>
  <property fmtid="{D5CDD505-2E9C-101B-9397-08002B2CF9AE}" pid="9" name="Document Status">
    <vt:lpwstr>?</vt:lpwstr>
  </property>
  <property fmtid="{D5CDD505-2E9C-101B-9397-08002B2CF9AE}" pid="10" name="Document Type">
    <vt:lpwstr>Other</vt:lpwstr>
  </property>
  <property fmtid="{D5CDD505-2E9C-101B-9397-08002B2CF9AE}" pid="11" name="Curr.Comm. Approval">
    <vt:lpwstr>NA</vt:lpwstr>
  </property>
  <property fmtid="{D5CDD505-2E9C-101B-9397-08002B2CF9AE}" pid="12" name="Guestfaculty?">
    <vt:bool>false</vt:bool>
  </property>
  <property fmtid="{D5CDD505-2E9C-101B-9397-08002B2CF9AE}" pid="13" name="ContentTypeId">
    <vt:lpwstr>0x010100344709E1D9B46B4FA70BF70F78FC394C</vt:lpwstr>
  </property>
</Properties>
</file>