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5"/>
  </p:notesMasterIdLst>
  <p:handoutMasterIdLst>
    <p:handoutMasterId r:id="rId36"/>
  </p:handoutMasterIdLst>
  <p:sldIdLst>
    <p:sldId id="271" r:id="rId6"/>
    <p:sldId id="297" r:id="rId7"/>
    <p:sldId id="356" r:id="rId8"/>
    <p:sldId id="352" r:id="rId9"/>
    <p:sldId id="342" r:id="rId10"/>
    <p:sldId id="357" r:id="rId11"/>
    <p:sldId id="376" r:id="rId12"/>
    <p:sldId id="358" r:id="rId13"/>
    <p:sldId id="338" r:id="rId14"/>
    <p:sldId id="373" r:id="rId15"/>
    <p:sldId id="318" r:id="rId16"/>
    <p:sldId id="361" r:id="rId17"/>
    <p:sldId id="362" r:id="rId18"/>
    <p:sldId id="359" r:id="rId19"/>
    <p:sldId id="374" r:id="rId20"/>
    <p:sldId id="363" r:id="rId21"/>
    <p:sldId id="375" r:id="rId22"/>
    <p:sldId id="364" r:id="rId23"/>
    <p:sldId id="365" r:id="rId24"/>
    <p:sldId id="366" r:id="rId25"/>
    <p:sldId id="367" r:id="rId26"/>
    <p:sldId id="368" r:id="rId27"/>
    <p:sldId id="369" r:id="rId28"/>
    <p:sldId id="371" r:id="rId29"/>
    <p:sldId id="377" r:id="rId30"/>
    <p:sldId id="370" r:id="rId31"/>
    <p:sldId id="372" r:id="rId32"/>
    <p:sldId id="315" r:id="rId33"/>
    <p:sldId id="31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quired Elements" id="{EBEFD4F7-5342-F942-A428-64968AF2B4E6}">
          <p14:sldIdLst>
            <p14:sldId id="271"/>
            <p14:sldId id="297"/>
            <p14:sldId id="356"/>
            <p14:sldId id="352"/>
            <p14:sldId id="342"/>
            <p14:sldId id="357"/>
            <p14:sldId id="376"/>
            <p14:sldId id="358"/>
            <p14:sldId id="338"/>
            <p14:sldId id="373"/>
            <p14:sldId id="318"/>
            <p14:sldId id="361"/>
            <p14:sldId id="362"/>
            <p14:sldId id="359"/>
            <p14:sldId id="374"/>
            <p14:sldId id="363"/>
            <p14:sldId id="375"/>
            <p14:sldId id="364"/>
            <p14:sldId id="365"/>
            <p14:sldId id="366"/>
            <p14:sldId id="367"/>
            <p14:sldId id="368"/>
            <p14:sldId id="369"/>
            <p14:sldId id="371"/>
            <p14:sldId id="377"/>
            <p14:sldId id="370"/>
            <p14:sldId id="372"/>
            <p14:sldId id="315"/>
            <p14:sldId id="317"/>
          </p14:sldIdLst>
        </p14:section>
        <p14:section name="Attribution Guidelines" id="{C4B63BD6-83C1-D34B-96B8-D656E7AC083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E803A-E1D0-3594-7427-9A7DFDA8A5D3}" name="Denman, Amy" initials="DA" userId="S::amy.denman@wsu.edu::dd55bf26-5a16-4d1b-b41d-01158467395a" providerId="AD"/>
  <p188:author id="{2316AAD5-270F-56FD-4CC7-915889F606EA}" name="Smith, Ariane C" initials="AS" userId="S::ariane.smith@wsu.edu::4a983047-9d1d-4b59-8352-7744076f30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1237"/>
    <a:srgbClr val="FFFFFF"/>
    <a:srgbClr val="F4F4F4"/>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C62FCA-7EC9-134D-BBCE-5106375C24E4}" v="10" dt="2025-07-29T16:52:2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695"/>
    <p:restoredTop sz="75748"/>
  </p:normalViewPr>
  <p:slideViewPr>
    <p:cSldViewPr snapToGrid="0">
      <p:cViewPr varScale="1">
        <p:scale>
          <a:sx n="58" d="100"/>
          <a:sy n="58" d="100"/>
        </p:scale>
        <p:origin x="38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B6990-BDA6-6A47-BBD2-E4972117A8E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910026CD-20C5-FE42-8D3F-C920B5947EF6}">
      <dgm:prSet phldrT="[Text]"/>
      <dgm:spPr/>
      <dgm:t>
        <a:bodyPr/>
        <a:lstStyle/>
        <a:p>
          <a:r>
            <a:rPr lang="en-US" dirty="0"/>
            <a:t>Technology evolves</a:t>
          </a:r>
        </a:p>
      </dgm:t>
    </dgm:pt>
    <dgm:pt modelId="{33F4F122-AF54-2942-9A4C-AE30C4F0462D}" type="parTrans" cxnId="{A8458914-06CB-8C48-AA24-98B68E8119D2}">
      <dgm:prSet/>
      <dgm:spPr/>
      <dgm:t>
        <a:bodyPr/>
        <a:lstStyle/>
        <a:p>
          <a:endParaRPr lang="en-US"/>
        </a:p>
      </dgm:t>
    </dgm:pt>
    <dgm:pt modelId="{8E96686A-36C0-AD4C-9A96-4D160DFB82BC}" type="sibTrans" cxnId="{A8458914-06CB-8C48-AA24-98B68E8119D2}">
      <dgm:prSet/>
      <dgm:spPr/>
      <dgm:t>
        <a:bodyPr/>
        <a:lstStyle/>
        <a:p>
          <a:endParaRPr lang="en-US"/>
        </a:p>
      </dgm:t>
    </dgm:pt>
    <dgm:pt modelId="{AFB09DBC-7F9A-B54D-8090-A16612440A7C}">
      <dgm:prSet phldrT="[Text]"/>
      <dgm:spPr/>
      <dgm:t>
        <a:bodyPr/>
        <a:lstStyle/>
        <a:p>
          <a:r>
            <a:rPr lang="en-US" dirty="0"/>
            <a:t>Answer not clear</a:t>
          </a:r>
        </a:p>
      </dgm:t>
    </dgm:pt>
    <dgm:pt modelId="{59D5E2BA-9BF2-5A41-BFB8-1C3E24005012}" type="parTrans" cxnId="{0F79135A-3184-A441-9325-26FCD12C70D5}">
      <dgm:prSet/>
      <dgm:spPr/>
      <dgm:t>
        <a:bodyPr/>
        <a:lstStyle/>
        <a:p>
          <a:endParaRPr lang="en-US"/>
        </a:p>
      </dgm:t>
    </dgm:pt>
    <dgm:pt modelId="{CDF45612-4610-3D4D-9AFE-1903F103507F}" type="sibTrans" cxnId="{0F79135A-3184-A441-9325-26FCD12C70D5}">
      <dgm:prSet/>
      <dgm:spPr/>
      <dgm:t>
        <a:bodyPr/>
        <a:lstStyle/>
        <a:p>
          <a:endParaRPr lang="en-US"/>
        </a:p>
      </dgm:t>
    </dgm:pt>
    <dgm:pt modelId="{BF9077B5-82BA-7E4B-9AFA-520455B48780}">
      <dgm:prSet phldrT="[Text]"/>
      <dgm:spPr/>
      <dgm:t>
        <a:bodyPr/>
        <a:lstStyle/>
        <a:p>
          <a:r>
            <a:rPr lang="en-US" dirty="0"/>
            <a:t>Not enough time</a:t>
          </a:r>
        </a:p>
      </dgm:t>
    </dgm:pt>
    <dgm:pt modelId="{0668204C-FE93-DD42-B411-276F30CEF59C}" type="parTrans" cxnId="{2E6FB3D9-631F-B442-A397-8ADA65F5EA9D}">
      <dgm:prSet/>
      <dgm:spPr/>
      <dgm:t>
        <a:bodyPr/>
        <a:lstStyle/>
        <a:p>
          <a:endParaRPr lang="en-US"/>
        </a:p>
      </dgm:t>
    </dgm:pt>
    <dgm:pt modelId="{0DB10938-DC0A-3E49-98D8-9A9CBA4E8101}" type="sibTrans" cxnId="{2E6FB3D9-631F-B442-A397-8ADA65F5EA9D}">
      <dgm:prSet/>
      <dgm:spPr/>
      <dgm:t>
        <a:bodyPr/>
        <a:lstStyle/>
        <a:p>
          <a:endParaRPr lang="en-US"/>
        </a:p>
      </dgm:t>
    </dgm:pt>
    <dgm:pt modelId="{A34A8A59-560F-4F4A-BB6E-FB52B2BA433B}">
      <dgm:prSet phldrT="[Text]"/>
      <dgm:spPr/>
      <dgm:t>
        <a:bodyPr/>
        <a:lstStyle/>
        <a:p>
          <a:r>
            <a:rPr lang="en-US" dirty="0"/>
            <a:t>Complex care</a:t>
          </a:r>
        </a:p>
      </dgm:t>
    </dgm:pt>
    <dgm:pt modelId="{86A45EE8-E72A-CA4B-AB70-5EC09267A7F0}" type="parTrans" cxnId="{00303924-3784-A04B-ADEA-F8EE60948249}">
      <dgm:prSet/>
      <dgm:spPr/>
      <dgm:t>
        <a:bodyPr/>
        <a:lstStyle/>
        <a:p>
          <a:endParaRPr lang="en-US"/>
        </a:p>
      </dgm:t>
    </dgm:pt>
    <dgm:pt modelId="{E1395210-C91F-4B44-803D-4DF25D0F436E}" type="sibTrans" cxnId="{00303924-3784-A04B-ADEA-F8EE60948249}">
      <dgm:prSet/>
      <dgm:spPr/>
      <dgm:t>
        <a:bodyPr/>
        <a:lstStyle/>
        <a:p>
          <a:endParaRPr lang="en-US"/>
        </a:p>
      </dgm:t>
    </dgm:pt>
    <dgm:pt modelId="{F3304670-284A-3740-9FFB-F2039BCD3987}">
      <dgm:prSet phldrT="[Text]"/>
      <dgm:spPr/>
      <dgm:t>
        <a:bodyPr/>
        <a:lstStyle/>
        <a:p>
          <a:r>
            <a:rPr lang="en-US" dirty="0"/>
            <a:t>Hierarchical health care abuse</a:t>
          </a:r>
        </a:p>
      </dgm:t>
    </dgm:pt>
    <dgm:pt modelId="{2FA0460B-A143-EE43-BA62-AF0E45F39DDC}" type="parTrans" cxnId="{FE40F780-CA65-874C-9CB3-32BB6245A1F3}">
      <dgm:prSet/>
      <dgm:spPr/>
      <dgm:t>
        <a:bodyPr/>
        <a:lstStyle/>
        <a:p>
          <a:endParaRPr lang="en-US"/>
        </a:p>
      </dgm:t>
    </dgm:pt>
    <dgm:pt modelId="{D5362938-EB77-E846-BFC1-CF7254D7254D}" type="sibTrans" cxnId="{FE40F780-CA65-874C-9CB3-32BB6245A1F3}">
      <dgm:prSet/>
      <dgm:spPr/>
      <dgm:t>
        <a:bodyPr/>
        <a:lstStyle/>
        <a:p>
          <a:endParaRPr lang="en-US"/>
        </a:p>
      </dgm:t>
    </dgm:pt>
    <dgm:pt modelId="{0A87B70B-2B66-394D-BC39-DA2B82D93337}" type="pres">
      <dgm:prSet presAssocID="{559B6990-BDA6-6A47-BBD2-E4972117A8E5}" presName="diagram" presStyleCnt="0">
        <dgm:presLayoutVars>
          <dgm:dir/>
          <dgm:resizeHandles val="exact"/>
        </dgm:presLayoutVars>
      </dgm:prSet>
      <dgm:spPr/>
    </dgm:pt>
    <dgm:pt modelId="{1896023C-41C6-7F4D-B476-404D87762966}" type="pres">
      <dgm:prSet presAssocID="{910026CD-20C5-FE42-8D3F-C920B5947EF6}" presName="node" presStyleLbl="node1" presStyleIdx="0" presStyleCnt="5">
        <dgm:presLayoutVars>
          <dgm:bulletEnabled val="1"/>
        </dgm:presLayoutVars>
      </dgm:prSet>
      <dgm:spPr/>
    </dgm:pt>
    <dgm:pt modelId="{260B4645-F570-AD4F-8C4C-201183AE5171}" type="pres">
      <dgm:prSet presAssocID="{8E96686A-36C0-AD4C-9A96-4D160DFB82BC}" presName="sibTrans" presStyleCnt="0"/>
      <dgm:spPr/>
    </dgm:pt>
    <dgm:pt modelId="{5A9559C4-7CC5-9A49-AA4E-674B8D8B3EE4}" type="pres">
      <dgm:prSet presAssocID="{AFB09DBC-7F9A-B54D-8090-A16612440A7C}" presName="node" presStyleLbl="node1" presStyleIdx="1" presStyleCnt="5">
        <dgm:presLayoutVars>
          <dgm:bulletEnabled val="1"/>
        </dgm:presLayoutVars>
      </dgm:prSet>
      <dgm:spPr/>
    </dgm:pt>
    <dgm:pt modelId="{F3760CA6-573C-6145-B88C-00B0D747E144}" type="pres">
      <dgm:prSet presAssocID="{CDF45612-4610-3D4D-9AFE-1903F103507F}" presName="sibTrans" presStyleCnt="0"/>
      <dgm:spPr/>
    </dgm:pt>
    <dgm:pt modelId="{DA781E1C-88C1-1647-981B-E23B3A1B6F82}" type="pres">
      <dgm:prSet presAssocID="{BF9077B5-82BA-7E4B-9AFA-520455B48780}" presName="node" presStyleLbl="node1" presStyleIdx="2" presStyleCnt="5">
        <dgm:presLayoutVars>
          <dgm:bulletEnabled val="1"/>
        </dgm:presLayoutVars>
      </dgm:prSet>
      <dgm:spPr/>
    </dgm:pt>
    <dgm:pt modelId="{9F751B6D-A628-A149-9232-8B74B6D11D5D}" type="pres">
      <dgm:prSet presAssocID="{0DB10938-DC0A-3E49-98D8-9A9CBA4E8101}" presName="sibTrans" presStyleCnt="0"/>
      <dgm:spPr/>
    </dgm:pt>
    <dgm:pt modelId="{9F162ACB-272F-4747-8F5A-085615FC3B11}" type="pres">
      <dgm:prSet presAssocID="{A34A8A59-560F-4F4A-BB6E-FB52B2BA433B}" presName="node" presStyleLbl="node1" presStyleIdx="3" presStyleCnt="5">
        <dgm:presLayoutVars>
          <dgm:bulletEnabled val="1"/>
        </dgm:presLayoutVars>
      </dgm:prSet>
      <dgm:spPr/>
    </dgm:pt>
    <dgm:pt modelId="{9DC43B85-F7EF-9D4D-9C5F-0D23460C0DDE}" type="pres">
      <dgm:prSet presAssocID="{E1395210-C91F-4B44-803D-4DF25D0F436E}" presName="sibTrans" presStyleCnt="0"/>
      <dgm:spPr/>
    </dgm:pt>
    <dgm:pt modelId="{564695E2-0CA4-7E4C-A274-0BD99D3387AC}" type="pres">
      <dgm:prSet presAssocID="{F3304670-284A-3740-9FFB-F2039BCD3987}" presName="node" presStyleLbl="node1" presStyleIdx="4" presStyleCnt="5">
        <dgm:presLayoutVars>
          <dgm:bulletEnabled val="1"/>
        </dgm:presLayoutVars>
      </dgm:prSet>
      <dgm:spPr/>
    </dgm:pt>
  </dgm:ptLst>
  <dgm:cxnLst>
    <dgm:cxn modelId="{A8458914-06CB-8C48-AA24-98B68E8119D2}" srcId="{559B6990-BDA6-6A47-BBD2-E4972117A8E5}" destId="{910026CD-20C5-FE42-8D3F-C920B5947EF6}" srcOrd="0" destOrd="0" parTransId="{33F4F122-AF54-2942-9A4C-AE30C4F0462D}" sibTransId="{8E96686A-36C0-AD4C-9A96-4D160DFB82BC}"/>
    <dgm:cxn modelId="{00303924-3784-A04B-ADEA-F8EE60948249}" srcId="{559B6990-BDA6-6A47-BBD2-E4972117A8E5}" destId="{A34A8A59-560F-4F4A-BB6E-FB52B2BA433B}" srcOrd="3" destOrd="0" parTransId="{86A45EE8-E72A-CA4B-AB70-5EC09267A7F0}" sibTransId="{E1395210-C91F-4B44-803D-4DF25D0F436E}"/>
    <dgm:cxn modelId="{047CB625-46DE-E649-B86E-841E07D1BF87}" type="presOf" srcId="{BF9077B5-82BA-7E4B-9AFA-520455B48780}" destId="{DA781E1C-88C1-1647-981B-E23B3A1B6F82}" srcOrd="0" destOrd="0" presId="urn:microsoft.com/office/officeart/2005/8/layout/default"/>
    <dgm:cxn modelId="{E96CF23D-7182-D741-B9BD-8EFC8E7B961D}" type="presOf" srcId="{559B6990-BDA6-6A47-BBD2-E4972117A8E5}" destId="{0A87B70B-2B66-394D-BC39-DA2B82D93337}" srcOrd="0" destOrd="0" presId="urn:microsoft.com/office/officeart/2005/8/layout/default"/>
    <dgm:cxn modelId="{E63DD34C-2961-794F-8D21-109038F2937D}" type="presOf" srcId="{910026CD-20C5-FE42-8D3F-C920B5947EF6}" destId="{1896023C-41C6-7F4D-B476-404D87762966}" srcOrd="0" destOrd="0" presId="urn:microsoft.com/office/officeart/2005/8/layout/default"/>
    <dgm:cxn modelId="{0F79135A-3184-A441-9325-26FCD12C70D5}" srcId="{559B6990-BDA6-6A47-BBD2-E4972117A8E5}" destId="{AFB09DBC-7F9A-B54D-8090-A16612440A7C}" srcOrd="1" destOrd="0" parTransId="{59D5E2BA-9BF2-5A41-BFB8-1C3E24005012}" sibTransId="{CDF45612-4610-3D4D-9AFE-1903F103507F}"/>
    <dgm:cxn modelId="{2B9CCF6B-AC2B-E147-BF99-C816C833F204}" type="presOf" srcId="{F3304670-284A-3740-9FFB-F2039BCD3987}" destId="{564695E2-0CA4-7E4C-A274-0BD99D3387AC}" srcOrd="0" destOrd="0" presId="urn:microsoft.com/office/officeart/2005/8/layout/default"/>
    <dgm:cxn modelId="{FE40F780-CA65-874C-9CB3-32BB6245A1F3}" srcId="{559B6990-BDA6-6A47-BBD2-E4972117A8E5}" destId="{F3304670-284A-3740-9FFB-F2039BCD3987}" srcOrd="4" destOrd="0" parTransId="{2FA0460B-A143-EE43-BA62-AF0E45F39DDC}" sibTransId="{D5362938-EB77-E846-BFC1-CF7254D7254D}"/>
    <dgm:cxn modelId="{5B961BA7-118C-6B42-810F-54CCB7ABFA65}" type="presOf" srcId="{A34A8A59-560F-4F4A-BB6E-FB52B2BA433B}" destId="{9F162ACB-272F-4747-8F5A-085615FC3B11}" srcOrd="0" destOrd="0" presId="urn:microsoft.com/office/officeart/2005/8/layout/default"/>
    <dgm:cxn modelId="{2E6FB3D9-631F-B442-A397-8ADA65F5EA9D}" srcId="{559B6990-BDA6-6A47-BBD2-E4972117A8E5}" destId="{BF9077B5-82BA-7E4B-9AFA-520455B48780}" srcOrd="2" destOrd="0" parTransId="{0668204C-FE93-DD42-B411-276F30CEF59C}" sibTransId="{0DB10938-DC0A-3E49-98D8-9A9CBA4E8101}"/>
    <dgm:cxn modelId="{36514BFF-C582-F148-9AF0-EA345D5CE634}" type="presOf" srcId="{AFB09DBC-7F9A-B54D-8090-A16612440A7C}" destId="{5A9559C4-7CC5-9A49-AA4E-674B8D8B3EE4}" srcOrd="0" destOrd="0" presId="urn:microsoft.com/office/officeart/2005/8/layout/default"/>
    <dgm:cxn modelId="{A27D5261-1384-EB45-ACD4-8D7348BE9490}" type="presParOf" srcId="{0A87B70B-2B66-394D-BC39-DA2B82D93337}" destId="{1896023C-41C6-7F4D-B476-404D87762966}" srcOrd="0" destOrd="0" presId="urn:microsoft.com/office/officeart/2005/8/layout/default"/>
    <dgm:cxn modelId="{4195EF41-59E8-6C43-9DF8-A502F5A49346}" type="presParOf" srcId="{0A87B70B-2B66-394D-BC39-DA2B82D93337}" destId="{260B4645-F570-AD4F-8C4C-201183AE5171}" srcOrd="1" destOrd="0" presId="urn:microsoft.com/office/officeart/2005/8/layout/default"/>
    <dgm:cxn modelId="{706DAFDF-086D-3947-A5EE-73C5EC48DE00}" type="presParOf" srcId="{0A87B70B-2B66-394D-BC39-DA2B82D93337}" destId="{5A9559C4-7CC5-9A49-AA4E-674B8D8B3EE4}" srcOrd="2" destOrd="0" presId="urn:microsoft.com/office/officeart/2005/8/layout/default"/>
    <dgm:cxn modelId="{BAD91741-3B36-BD4F-BA15-680C249D01BB}" type="presParOf" srcId="{0A87B70B-2B66-394D-BC39-DA2B82D93337}" destId="{F3760CA6-573C-6145-B88C-00B0D747E144}" srcOrd="3" destOrd="0" presId="urn:microsoft.com/office/officeart/2005/8/layout/default"/>
    <dgm:cxn modelId="{0FA942A3-800A-4B43-AD7F-C5F586B364ED}" type="presParOf" srcId="{0A87B70B-2B66-394D-BC39-DA2B82D93337}" destId="{DA781E1C-88C1-1647-981B-E23B3A1B6F82}" srcOrd="4" destOrd="0" presId="urn:microsoft.com/office/officeart/2005/8/layout/default"/>
    <dgm:cxn modelId="{06C12D8B-C3EC-C242-82CC-FAF68AFF6094}" type="presParOf" srcId="{0A87B70B-2B66-394D-BC39-DA2B82D93337}" destId="{9F751B6D-A628-A149-9232-8B74B6D11D5D}" srcOrd="5" destOrd="0" presId="urn:microsoft.com/office/officeart/2005/8/layout/default"/>
    <dgm:cxn modelId="{D534F0EB-1B7C-0045-B5B6-9AB3FD1DB141}" type="presParOf" srcId="{0A87B70B-2B66-394D-BC39-DA2B82D93337}" destId="{9F162ACB-272F-4747-8F5A-085615FC3B11}" srcOrd="6" destOrd="0" presId="urn:microsoft.com/office/officeart/2005/8/layout/default"/>
    <dgm:cxn modelId="{5A846014-4F7B-7548-9A77-68E48A9CA4D1}" type="presParOf" srcId="{0A87B70B-2B66-394D-BC39-DA2B82D93337}" destId="{9DC43B85-F7EF-9D4D-9C5F-0D23460C0DDE}" srcOrd="7" destOrd="0" presId="urn:microsoft.com/office/officeart/2005/8/layout/default"/>
    <dgm:cxn modelId="{ABA8144F-4C71-2D46-ACDC-6AC6A13A5B2C}" type="presParOf" srcId="{0A87B70B-2B66-394D-BC39-DA2B82D93337}" destId="{564695E2-0CA4-7E4C-A274-0BD99D3387AC}"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605FA8-91DE-C14F-A681-ACB1C119D471}" type="doc">
      <dgm:prSet loTypeId="urn:microsoft.com/office/officeart/2008/layout/VerticalCurvedList" loCatId="" qsTypeId="urn:microsoft.com/office/officeart/2005/8/quickstyle/simple1" qsCatId="simple" csTypeId="urn:microsoft.com/office/officeart/2005/8/colors/accent3_1" csCatId="accent3" phldr="1"/>
      <dgm:spPr/>
      <dgm:t>
        <a:bodyPr/>
        <a:lstStyle/>
        <a:p>
          <a:endParaRPr lang="en-US"/>
        </a:p>
      </dgm:t>
    </dgm:pt>
    <dgm:pt modelId="{E0438B33-634A-1D4E-A561-FAAA7F97D34F}">
      <dgm:prSet phldrT="[Text]"/>
      <dgm:spPr/>
      <dgm:t>
        <a:bodyPr/>
        <a:lstStyle/>
        <a:p>
          <a:r>
            <a:rPr lang="en-US" dirty="0">
              <a:solidFill>
                <a:srgbClr val="000000"/>
              </a:solidFill>
            </a:rPr>
            <a:t>Psychological safety</a:t>
          </a:r>
        </a:p>
      </dgm:t>
    </dgm:pt>
    <dgm:pt modelId="{2E4C7E0E-99E8-8D41-9CFE-59271C830339}" type="parTrans" cxnId="{87CC39A5-6972-5344-B7B8-57A7D32C7E6C}">
      <dgm:prSet/>
      <dgm:spPr/>
      <dgm:t>
        <a:bodyPr/>
        <a:lstStyle/>
        <a:p>
          <a:endParaRPr lang="en-US">
            <a:solidFill>
              <a:srgbClr val="000000"/>
            </a:solidFill>
          </a:endParaRPr>
        </a:p>
      </dgm:t>
    </dgm:pt>
    <dgm:pt modelId="{544C1704-7393-2444-B6BF-419D22B05544}" type="sibTrans" cxnId="{87CC39A5-6972-5344-B7B8-57A7D32C7E6C}">
      <dgm:prSet/>
      <dgm:spPr/>
      <dgm:t>
        <a:bodyPr/>
        <a:lstStyle/>
        <a:p>
          <a:endParaRPr lang="en-US">
            <a:solidFill>
              <a:srgbClr val="000000"/>
            </a:solidFill>
          </a:endParaRPr>
        </a:p>
      </dgm:t>
    </dgm:pt>
    <dgm:pt modelId="{3AFC61EF-A38D-0243-94C3-4BEA15D821DB}">
      <dgm:prSet phldrT="[Text]"/>
      <dgm:spPr/>
      <dgm:t>
        <a:bodyPr/>
        <a:lstStyle/>
        <a:p>
          <a:r>
            <a:rPr lang="en-US" dirty="0">
              <a:solidFill>
                <a:srgbClr val="000000"/>
              </a:solidFill>
            </a:rPr>
            <a:t>Accountability</a:t>
          </a:r>
        </a:p>
      </dgm:t>
    </dgm:pt>
    <dgm:pt modelId="{476B9652-9546-5A48-9E86-078B5F568F06}" type="parTrans" cxnId="{7CCF1C22-082C-FF4C-B7F5-8C3899C510B8}">
      <dgm:prSet/>
      <dgm:spPr/>
      <dgm:t>
        <a:bodyPr/>
        <a:lstStyle/>
        <a:p>
          <a:endParaRPr lang="en-US">
            <a:solidFill>
              <a:srgbClr val="000000"/>
            </a:solidFill>
          </a:endParaRPr>
        </a:p>
      </dgm:t>
    </dgm:pt>
    <dgm:pt modelId="{C4A2D899-E295-584A-99B2-02D14A7EE78A}" type="sibTrans" cxnId="{7CCF1C22-082C-FF4C-B7F5-8C3899C510B8}">
      <dgm:prSet/>
      <dgm:spPr/>
      <dgm:t>
        <a:bodyPr/>
        <a:lstStyle/>
        <a:p>
          <a:endParaRPr lang="en-US">
            <a:solidFill>
              <a:srgbClr val="000000"/>
            </a:solidFill>
          </a:endParaRPr>
        </a:p>
      </dgm:t>
    </dgm:pt>
    <dgm:pt modelId="{D40ABD09-AA6B-1846-BBA2-5DC5D38E0AB6}">
      <dgm:prSet phldrT="[Text]"/>
      <dgm:spPr/>
      <dgm:t>
        <a:bodyPr/>
        <a:lstStyle/>
        <a:p>
          <a:r>
            <a:rPr lang="en-US" dirty="0">
              <a:solidFill>
                <a:srgbClr val="000000"/>
              </a:solidFill>
            </a:rPr>
            <a:t>Negotiation</a:t>
          </a:r>
        </a:p>
      </dgm:t>
    </dgm:pt>
    <dgm:pt modelId="{335AF8A2-A87D-A94B-A506-F7FC2CCB9D2B}" type="parTrans" cxnId="{0E1AA978-EC30-BF4C-95AD-C5699F8DD0AF}">
      <dgm:prSet/>
      <dgm:spPr/>
      <dgm:t>
        <a:bodyPr/>
        <a:lstStyle/>
        <a:p>
          <a:endParaRPr lang="en-US">
            <a:solidFill>
              <a:srgbClr val="000000"/>
            </a:solidFill>
          </a:endParaRPr>
        </a:p>
      </dgm:t>
    </dgm:pt>
    <dgm:pt modelId="{4B2F5DDF-59D3-EC46-9EC2-70892BD4ECDD}" type="sibTrans" cxnId="{0E1AA978-EC30-BF4C-95AD-C5699F8DD0AF}">
      <dgm:prSet/>
      <dgm:spPr/>
      <dgm:t>
        <a:bodyPr/>
        <a:lstStyle/>
        <a:p>
          <a:endParaRPr lang="en-US">
            <a:solidFill>
              <a:srgbClr val="000000"/>
            </a:solidFill>
          </a:endParaRPr>
        </a:p>
      </dgm:t>
    </dgm:pt>
    <dgm:pt modelId="{FF031F0E-D506-CA45-89D3-86F5BA114CE3}">
      <dgm:prSet/>
      <dgm:spPr/>
      <dgm:t>
        <a:bodyPr/>
        <a:lstStyle/>
        <a:p>
          <a:r>
            <a:rPr lang="en-US" dirty="0">
              <a:solidFill>
                <a:srgbClr val="000000"/>
              </a:solidFill>
            </a:rPr>
            <a:t>Teamwork and Communication</a:t>
          </a:r>
        </a:p>
      </dgm:t>
    </dgm:pt>
    <dgm:pt modelId="{DA97103F-B04C-3B4C-B766-8448C3214169}" type="parTrans" cxnId="{54900D8B-42A4-1C40-92D2-B10B8C773CA5}">
      <dgm:prSet/>
      <dgm:spPr/>
      <dgm:t>
        <a:bodyPr/>
        <a:lstStyle/>
        <a:p>
          <a:endParaRPr lang="en-US">
            <a:solidFill>
              <a:srgbClr val="000000"/>
            </a:solidFill>
          </a:endParaRPr>
        </a:p>
      </dgm:t>
    </dgm:pt>
    <dgm:pt modelId="{4D7FB30B-C00D-5E4F-AF9B-D6B782DC1DEC}" type="sibTrans" cxnId="{54900D8B-42A4-1C40-92D2-B10B8C773CA5}">
      <dgm:prSet/>
      <dgm:spPr/>
      <dgm:t>
        <a:bodyPr/>
        <a:lstStyle/>
        <a:p>
          <a:endParaRPr lang="en-US">
            <a:solidFill>
              <a:srgbClr val="000000"/>
            </a:solidFill>
          </a:endParaRPr>
        </a:p>
      </dgm:t>
    </dgm:pt>
    <dgm:pt modelId="{351CB6C3-958F-9940-ABBF-86AD7336F5B4}" type="pres">
      <dgm:prSet presAssocID="{D9605FA8-91DE-C14F-A681-ACB1C119D471}" presName="Name0" presStyleCnt="0">
        <dgm:presLayoutVars>
          <dgm:chMax val="7"/>
          <dgm:chPref val="7"/>
          <dgm:dir/>
        </dgm:presLayoutVars>
      </dgm:prSet>
      <dgm:spPr/>
    </dgm:pt>
    <dgm:pt modelId="{990DADA4-CC91-3946-ADAE-89DB8C7D5ECD}" type="pres">
      <dgm:prSet presAssocID="{D9605FA8-91DE-C14F-A681-ACB1C119D471}" presName="Name1" presStyleCnt="0"/>
      <dgm:spPr/>
    </dgm:pt>
    <dgm:pt modelId="{75E8C60A-C617-4442-A021-B91172AE4F97}" type="pres">
      <dgm:prSet presAssocID="{D9605FA8-91DE-C14F-A681-ACB1C119D471}" presName="cycle" presStyleCnt="0"/>
      <dgm:spPr/>
    </dgm:pt>
    <dgm:pt modelId="{F2157BF6-10B1-1A4C-9B24-57EEA831B7FF}" type="pres">
      <dgm:prSet presAssocID="{D9605FA8-91DE-C14F-A681-ACB1C119D471}" presName="srcNode" presStyleLbl="node1" presStyleIdx="0" presStyleCnt="4"/>
      <dgm:spPr/>
    </dgm:pt>
    <dgm:pt modelId="{EA93B7A9-9EED-5B41-8676-DF5D1055E01E}" type="pres">
      <dgm:prSet presAssocID="{D9605FA8-91DE-C14F-A681-ACB1C119D471}" presName="conn" presStyleLbl="parChTrans1D2" presStyleIdx="0" presStyleCnt="1"/>
      <dgm:spPr/>
    </dgm:pt>
    <dgm:pt modelId="{AE8AC8E5-DABD-1743-8B4B-C9EE6D603A7E}" type="pres">
      <dgm:prSet presAssocID="{D9605FA8-91DE-C14F-A681-ACB1C119D471}" presName="extraNode" presStyleLbl="node1" presStyleIdx="0" presStyleCnt="4"/>
      <dgm:spPr/>
    </dgm:pt>
    <dgm:pt modelId="{804A639B-44A8-2947-AA21-4717F4E5FCE4}" type="pres">
      <dgm:prSet presAssocID="{D9605FA8-91DE-C14F-A681-ACB1C119D471}" presName="dstNode" presStyleLbl="node1" presStyleIdx="0" presStyleCnt="4"/>
      <dgm:spPr/>
    </dgm:pt>
    <dgm:pt modelId="{A1654853-1E4F-9148-BE8D-D04B91D132DE}" type="pres">
      <dgm:prSet presAssocID="{E0438B33-634A-1D4E-A561-FAAA7F97D34F}" presName="text_1" presStyleLbl="node1" presStyleIdx="0" presStyleCnt="4">
        <dgm:presLayoutVars>
          <dgm:bulletEnabled val="1"/>
        </dgm:presLayoutVars>
      </dgm:prSet>
      <dgm:spPr/>
    </dgm:pt>
    <dgm:pt modelId="{B5673F69-B270-0A41-813A-44C8B04C038A}" type="pres">
      <dgm:prSet presAssocID="{E0438B33-634A-1D4E-A561-FAAA7F97D34F}" presName="accent_1" presStyleCnt="0"/>
      <dgm:spPr/>
    </dgm:pt>
    <dgm:pt modelId="{51D0687D-2933-6248-8D58-2AE0633175A6}" type="pres">
      <dgm:prSet presAssocID="{E0438B33-634A-1D4E-A561-FAAA7F97D34F}" presName="accentRepeatNode" presStyleLbl="solidFgAcc1" presStyleIdx="0" presStyleCnt="4"/>
      <dgm:spPr/>
    </dgm:pt>
    <dgm:pt modelId="{35EA3D0B-91A6-D94A-9497-0A51287D9301}" type="pres">
      <dgm:prSet presAssocID="{3AFC61EF-A38D-0243-94C3-4BEA15D821DB}" presName="text_2" presStyleLbl="node1" presStyleIdx="1" presStyleCnt="4">
        <dgm:presLayoutVars>
          <dgm:bulletEnabled val="1"/>
        </dgm:presLayoutVars>
      </dgm:prSet>
      <dgm:spPr/>
    </dgm:pt>
    <dgm:pt modelId="{B8588442-94C2-0A44-8C1D-DC8A621E6815}" type="pres">
      <dgm:prSet presAssocID="{3AFC61EF-A38D-0243-94C3-4BEA15D821DB}" presName="accent_2" presStyleCnt="0"/>
      <dgm:spPr/>
    </dgm:pt>
    <dgm:pt modelId="{E88AAD99-6037-C243-811F-37F96BC74A5A}" type="pres">
      <dgm:prSet presAssocID="{3AFC61EF-A38D-0243-94C3-4BEA15D821DB}" presName="accentRepeatNode" presStyleLbl="solidFgAcc1" presStyleIdx="1" presStyleCnt="4"/>
      <dgm:spPr/>
    </dgm:pt>
    <dgm:pt modelId="{718C57CD-B45B-A949-AA73-9F2600ADDFE7}" type="pres">
      <dgm:prSet presAssocID="{D40ABD09-AA6B-1846-BBA2-5DC5D38E0AB6}" presName="text_3" presStyleLbl="node1" presStyleIdx="2" presStyleCnt="4">
        <dgm:presLayoutVars>
          <dgm:bulletEnabled val="1"/>
        </dgm:presLayoutVars>
      </dgm:prSet>
      <dgm:spPr/>
    </dgm:pt>
    <dgm:pt modelId="{D64650FC-1308-B744-981B-43B338452600}" type="pres">
      <dgm:prSet presAssocID="{D40ABD09-AA6B-1846-BBA2-5DC5D38E0AB6}" presName="accent_3" presStyleCnt="0"/>
      <dgm:spPr/>
    </dgm:pt>
    <dgm:pt modelId="{ADC4E575-3898-E649-9DDE-408FE2B9092C}" type="pres">
      <dgm:prSet presAssocID="{D40ABD09-AA6B-1846-BBA2-5DC5D38E0AB6}" presName="accentRepeatNode" presStyleLbl="solidFgAcc1" presStyleIdx="2" presStyleCnt="4"/>
      <dgm:spPr/>
    </dgm:pt>
    <dgm:pt modelId="{D2BFFDFB-B59B-7945-BE73-93DDD5D0AA57}" type="pres">
      <dgm:prSet presAssocID="{FF031F0E-D506-CA45-89D3-86F5BA114CE3}" presName="text_4" presStyleLbl="node1" presStyleIdx="3" presStyleCnt="4">
        <dgm:presLayoutVars>
          <dgm:bulletEnabled val="1"/>
        </dgm:presLayoutVars>
      </dgm:prSet>
      <dgm:spPr/>
    </dgm:pt>
    <dgm:pt modelId="{020B6740-E7C9-7C4B-819B-9F54EA1F807C}" type="pres">
      <dgm:prSet presAssocID="{FF031F0E-D506-CA45-89D3-86F5BA114CE3}" presName="accent_4" presStyleCnt="0"/>
      <dgm:spPr/>
    </dgm:pt>
    <dgm:pt modelId="{0FF600A2-EB6D-EB49-AC6C-61AD4ABD0D2E}" type="pres">
      <dgm:prSet presAssocID="{FF031F0E-D506-CA45-89D3-86F5BA114CE3}" presName="accentRepeatNode" presStyleLbl="solidFgAcc1" presStyleIdx="3" presStyleCnt="4"/>
      <dgm:spPr/>
    </dgm:pt>
  </dgm:ptLst>
  <dgm:cxnLst>
    <dgm:cxn modelId="{90453A0C-F28C-2E4D-83E8-347EF7CD439C}" type="presOf" srcId="{D40ABD09-AA6B-1846-BBA2-5DC5D38E0AB6}" destId="{718C57CD-B45B-A949-AA73-9F2600ADDFE7}" srcOrd="0" destOrd="0" presId="urn:microsoft.com/office/officeart/2008/layout/VerticalCurvedList"/>
    <dgm:cxn modelId="{13C2291B-AD71-7342-8C37-6C41CF873278}" type="presOf" srcId="{FF031F0E-D506-CA45-89D3-86F5BA114CE3}" destId="{D2BFFDFB-B59B-7945-BE73-93DDD5D0AA57}" srcOrd="0" destOrd="0" presId="urn:microsoft.com/office/officeart/2008/layout/VerticalCurvedList"/>
    <dgm:cxn modelId="{7CCF1C22-082C-FF4C-B7F5-8C3899C510B8}" srcId="{D9605FA8-91DE-C14F-A681-ACB1C119D471}" destId="{3AFC61EF-A38D-0243-94C3-4BEA15D821DB}" srcOrd="1" destOrd="0" parTransId="{476B9652-9546-5A48-9E86-078B5F568F06}" sibTransId="{C4A2D899-E295-584A-99B2-02D14A7EE78A}"/>
    <dgm:cxn modelId="{3CD8FA2B-8FFD-CC46-BC36-A7C67E180FD2}" type="presOf" srcId="{544C1704-7393-2444-B6BF-419D22B05544}" destId="{EA93B7A9-9EED-5B41-8676-DF5D1055E01E}" srcOrd="0" destOrd="0" presId="urn:microsoft.com/office/officeart/2008/layout/VerticalCurvedList"/>
    <dgm:cxn modelId="{0E1AA978-EC30-BF4C-95AD-C5699F8DD0AF}" srcId="{D9605FA8-91DE-C14F-A681-ACB1C119D471}" destId="{D40ABD09-AA6B-1846-BBA2-5DC5D38E0AB6}" srcOrd="2" destOrd="0" parTransId="{335AF8A2-A87D-A94B-A506-F7FC2CCB9D2B}" sibTransId="{4B2F5DDF-59D3-EC46-9EC2-70892BD4ECDD}"/>
    <dgm:cxn modelId="{B31DD786-0AB4-DE44-82F4-25722E049CBD}" type="presOf" srcId="{E0438B33-634A-1D4E-A561-FAAA7F97D34F}" destId="{A1654853-1E4F-9148-BE8D-D04B91D132DE}" srcOrd="0" destOrd="0" presId="urn:microsoft.com/office/officeart/2008/layout/VerticalCurvedList"/>
    <dgm:cxn modelId="{54900D8B-42A4-1C40-92D2-B10B8C773CA5}" srcId="{D9605FA8-91DE-C14F-A681-ACB1C119D471}" destId="{FF031F0E-D506-CA45-89D3-86F5BA114CE3}" srcOrd="3" destOrd="0" parTransId="{DA97103F-B04C-3B4C-B766-8448C3214169}" sibTransId="{4D7FB30B-C00D-5E4F-AF9B-D6B782DC1DEC}"/>
    <dgm:cxn modelId="{87CC39A5-6972-5344-B7B8-57A7D32C7E6C}" srcId="{D9605FA8-91DE-C14F-A681-ACB1C119D471}" destId="{E0438B33-634A-1D4E-A561-FAAA7F97D34F}" srcOrd="0" destOrd="0" parTransId="{2E4C7E0E-99E8-8D41-9CFE-59271C830339}" sibTransId="{544C1704-7393-2444-B6BF-419D22B05544}"/>
    <dgm:cxn modelId="{1549BFA9-817A-7948-B813-E6F9ED46F30F}" type="presOf" srcId="{3AFC61EF-A38D-0243-94C3-4BEA15D821DB}" destId="{35EA3D0B-91A6-D94A-9497-0A51287D9301}" srcOrd="0" destOrd="0" presId="urn:microsoft.com/office/officeart/2008/layout/VerticalCurvedList"/>
    <dgm:cxn modelId="{177177AD-A984-2F47-8BA0-F74815F95113}" type="presOf" srcId="{D9605FA8-91DE-C14F-A681-ACB1C119D471}" destId="{351CB6C3-958F-9940-ABBF-86AD7336F5B4}" srcOrd="0" destOrd="0" presId="urn:microsoft.com/office/officeart/2008/layout/VerticalCurvedList"/>
    <dgm:cxn modelId="{5DDD85D8-A678-BC43-A216-4C4B1D805C0D}" type="presParOf" srcId="{351CB6C3-958F-9940-ABBF-86AD7336F5B4}" destId="{990DADA4-CC91-3946-ADAE-89DB8C7D5ECD}" srcOrd="0" destOrd="0" presId="urn:microsoft.com/office/officeart/2008/layout/VerticalCurvedList"/>
    <dgm:cxn modelId="{061A1D3D-3023-394B-8E52-26A340A8CB94}" type="presParOf" srcId="{990DADA4-CC91-3946-ADAE-89DB8C7D5ECD}" destId="{75E8C60A-C617-4442-A021-B91172AE4F97}" srcOrd="0" destOrd="0" presId="urn:microsoft.com/office/officeart/2008/layout/VerticalCurvedList"/>
    <dgm:cxn modelId="{72D497C1-81CD-3340-91BC-5579703B1728}" type="presParOf" srcId="{75E8C60A-C617-4442-A021-B91172AE4F97}" destId="{F2157BF6-10B1-1A4C-9B24-57EEA831B7FF}" srcOrd="0" destOrd="0" presId="urn:microsoft.com/office/officeart/2008/layout/VerticalCurvedList"/>
    <dgm:cxn modelId="{3E8D8261-5F49-5E4B-92C1-00D1984B4ADD}" type="presParOf" srcId="{75E8C60A-C617-4442-A021-B91172AE4F97}" destId="{EA93B7A9-9EED-5B41-8676-DF5D1055E01E}" srcOrd="1" destOrd="0" presId="urn:microsoft.com/office/officeart/2008/layout/VerticalCurvedList"/>
    <dgm:cxn modelId="{B5305001-E309-AE4F-AB79-95164DC5926D}" type="presParOf" srcId="{75E8C60A-C617-4442-A021-B91172AE4F97}" destId="{AE8AC8E5-DABD-1743-8B4B-C9EE6D603A7E}" srcOrd="2" destOrd="0" presId="urn:microsoft.com/office/officeart/2008/layout/VerticalCurvedList"/>
    <dgm:cxn modelId="{B26AAEAC-2266-7D43-8E18-A2A0854F6F5B}" type="presParOf" srcId="{75E8C60A-C617-4442-A021-B91172AE4F97}" destId="{804A639B-44A8-2947-AA21-4717F4E5FCE4}" srcOrd="3" destOrd="0" presId="urn:microsoft.com/office/officeart/2008/layout/VerticalCurvedList"/>
    <dgm:cxn modelId="{9B7579C7-4D24-B14A-B875-A58A2146552D}" type="presParOf" srcId="{990DADA4-CC91-3946-ADAE-89DB8C7D5ECD}" destId="{A1654853-1E4F-9148-BE8D-D04B91D132DE}" srcOrd="1" destOrd="0" presId="urn:microsoft.com/office/officeart/2008/layout/VerticalCurvedList"/>
    <dgm:cxn modelId="{26848384-5221-B544-BF44-9BE7ECA7EB45}" type="presParOf" srcId="{990DADA4-CC91-3946-ADAE-89DB8C7D5ECD}" destId="{B5673F69-B270-0A41-813A-44C8B04C038A}" srcOrd="2" destOrd="0" presId="urn:microsoft.com/office/officeart/2008/layout/VerticalCurvedList"/>
    <dgm:cxn modelId="{01B4CBBA-ECA0-7049-A8CC-2203B3213EFA}" type="presParOf" srcId="{B5673F69-B270-0A41-813A-44C8B04C038A}" destId="{51D0687D-2933-6248-8D58-2AE0633175A6}" srcOrd="0" destOrd="0" presId="urn:microsoft.com/office/officeart/2008/layout/VerticalCurvedList"/>
    <dgm:cxn modelId="{D14BA249-3738-934B-832B-A41E425A21C3}" type="presParOf" srcId="{990DADA4-CC91-3946-ADAE-89DB8C7D5ECD}" destId="{35EA3D0B-91A6-D94A-9497-0A51287D9301}" srcOrd="3" destOrd="0" presId="urn:microsoft.com/office/officeart/2008/layout/VerticalCurvedList"/>
    <dgm:cxn modelId="{A7556F70-4E68-1D49-9C0C-718AD6EB16C3}" type="presParOf" srcId="{990DADA4-CC91-3946-ADAE-89DB8C7D5ECD}" destId="{B8588442-94C2-0A44-8C1D-DC8A621E6815}" srcOrd="4" destOrd="0" presId="urn:microsoft.com/office/officeart/2008/layout/VerticalCurvedList"/>
    <dgm:cxn modelId="{987C8282-355C-004A-88AB-3A6CA32AEC89}" type="presParOf" srcId="{B8588442-94C2-0A44-8C1D-DC8A621E6815}" destId="{E88AAD99-6037-C243-811F-37F96BC74A5A}" srcOrd="0" destOrd="0" presId="urn:microsoft.com/office/officeart/2008/layout/VerticalCurvedList"/>
    <dgm:cxn modelId="{01D74451-8B93-C444-833C-1A77A0B30749}" type="presParOf" srcId="{990DADA4-CC91-3946-ADAE-89DB8C7D5ECD}" destId="{718C57CD-B45B-A949-AA73-9F2600ADDFE7}" srcOrd="5" destOrd="0" presId="urn:microsoft.com/office/officeart/2008/layout/VerticalCurvedList"/>
    <dgm:cxn modelId="{CFEDCA91-71DC-BA4A-A08E-250CD30D7181}" type="presParOf" srcId="{990DADA4-CC91-3946-ADAE-89DB8C7D5ECD}" destId="{D64650FC-1308-B744-981B-43B338452600}" srcOrd="6" destOrd="0" presId="urn:microsoft.com/office/officeart/2008/layout/VerticalCurvedList"/>
    <dgm:cxn modelId="{93141591-2207-174B-9E5F-815C8AF2D10B}" type="presParOf" srcId="{D64650FC-1308-B744-981B-43B338452600}" destId="{ADC4E575-3898-E649-9DDE-408FE2B9092C}" srcOrd="0" destOrd="0" presId="urn:microsoft.com/office/officeart/2008/layout/VerticalCurvedList"/>
    <dgm:cxn modelId="{218195EE-FE4E-3E42-B2AF-CCA880CCE78C}" type="presParOf" srcId="{990DADA4-CC91-3946-ADAE-89DB8C7D5ECD}" destId="{D2BFFDFB-B59B-7945-BE73-93DDD5D0AA57}" srcOrd="7" destOrd="0" presId="urn:microsoft.com/office/officeart/2008/layout/VerticalCurvedList"/>
    <dgm:cxn modelId="{D92D1977-E72B-E84A-BFFA-218A462D0E09}" type="presParOf" srcId="{990DADA4-CC91-3946-ADAE-89DB8C7D5ECD}" destId="{020B6740-E7C9-7C4B-819B-9F54EA1F807C}" srcOrd="8" destOrd="0" presId="urn:microsoft.com/office/officeart/2008/layout/VerticalCurvedList"/>
    <dgm:cxn modelId="{8E435B05-30C0-9D4D-8394-AE2AD1FF6714}" type="presParOf" srcId="{020B6740-E7C9-7C4B-819B-9F54EA1F807C}" destId="{0FF600A2-EB6D-EB49-AC6C-61AD4ABD0D2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6023C-41C6-7F4D-B476-404D87762966}">
      <dsp:nvSpPr>
        <dsp:cNvPr id="0" name=""/>
        <dsp:cNvSpPr/>
      </dsp:nvSpPr>
      <dsp:spPr>
        <a:xfrm>
          <a:off x="642655" y="736"/>
          <a:ext cx="1745006" cy="1047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Technology evolves</a:t>
          </a:r>
        </a:p>
      </dsp:txBody>
      <dsp:txXfrm>
        <a:off x="642655" y="736"/>
        <a:ext cx="1745006" cy="1047003"/>
      </dsp:txXfrm>
    </dsp:sp>
    <dsp:sp modelId="{5A9559C4-7CC5-9A49-AA4E-674B8D8B3EE4}">
      <dsp:nvSpPr>
        <dsp:cNvPr id="0" name=""/>
        <dsp:cNvSpPr/>
      </dsp:nvSpPr>
      <dsp:spPr>
        <a:xfrm>
          <a:off x="2562162" y="736"/>
          <a:ext cx="1745006" cy="1047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Answer not clear</a:t>
          </a:r>
        </a:p>
      </dsp:txBody>
      <dsp:txXfrm>
        <a:off x="2562162" y="736"/>
        <a:ext cx="1745006" cy="1047003"/>
      </dsp:txXfrm>
    </dsp:sp>
    <dsp:sp modelId="{DA781E1C-88C1-1647-981B-E23B3A1B6F82}">
      <dsp:nvSpPr>
        <dsp:cNvPr id="0" name=""/>
        <dsp:cNvSpPr/>
      </dsp:nvSpPr>
      <dsp:spPr>
        <a:xfrm>
          <a:off x="642655" y="1222241"/>
          <a:ext cx="1745006" cy="1047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Not enough time</a:t>
          </a:r>
        </a:p>
      </dsp:txBody>
      <dsp:txXfrm>
        <a:off x="642655" y="1222241"/>
        <a:ext cx="1745006" cy="1047003"/>
      </dsp:txXfrm>
    </dsp:sp>
    <dsp:sp modelId="{9F162ACB-272F-4747-8F5A-085615FC3B11}">
      <dsp:nvSpPr>
        <dsp:cNvPr id="0" name=""/>
        <dsp:cNvSpPr/>
      </dsp:nvSpPr>
      <dsp:spPr>
        <a:xfrm>
          <a:off x="2562162" y="1222241"/>
          <a:ext cx="1745006" cy="1047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Complex care</a:t>
          </a:r>
        </a:p>
      </dsp:txBody>
      <dsp:txXfrm>
        <a:off x="2562162" y="1222241"/>
        <a:ext cx="1745006" cy="1047003"/>
      </dsp:txXfrm>
    </dsp:sp>
    <dsp:sp modelId="{564695E2-0CA4-7E4C-A274-0BD99D3387AC}">
      <dsp:nvSpPr>
        <dsp:cNvPr id="0" name=""/>
        <dsp:cNvSpPr/>
      </dsp:nvSpPr>
      <dsp:spPr>
        <a:xfrm>
          <a:off x="1602409" y="2443746"/>
          <a:ext cx="1745006" cy="10470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Hierarchical health care abuse</a:t>
          </a:r>
        </a:p>
      </dsp:txBody>
      <dsp:txXfrm>
        <a:off x="1602409" y="2443746"/>
        <a:ext cx="1745006" cy="1047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3B7A9-9EED-5B41-8676-DF5D1055E01E}">
      <dsp:nvSpPr>
        <dsp:cNvPr id="0" name=""/>
        <dsp:cNvSpPr/>
      </dsp:nvSpPr>
      <dsp:spPr>
        <a:xfrm>
          <a:off x="-4362138" y="-669107"/>
          <a:ext cx="5196982" cy="5196982"/>
        </a:xfrm>
        <a:prstGeom prst="blockArc">
          <a:avLst>
            <a:gd name="adj1" fmla="val 18900000"/>
            <a:gd name="adj2" fmla="val 2700000"/>
            <a:gd name="adj3" fmla="val 416"/>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654853-1E4F-9148-BE8D-D04B91D132DE}">
      <dsp:nvSpPr>
        <dsp:cNvPr id="0" name=""/>
        <dsp:cNvSpPr/>
      </dsp:nvSpPr>
      <dsp:spPr>
        <a:xfrm>
          <a:off x="437346" y="296662"/>
          <a:ext cx="4649636" cy="59363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19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0000"/>
              </a:solidFill>
            </a:rPr>
            <a:t>Psychological safety</a:t>
          </a:r>
        </a:p>
      </dsp:txBody>
      <dsp:txXfrm>
        <a:off x="437346" y="296662"/>
        <a:ext cx="4649636" cy="593632"/>
      </dsp:txXfrm>
    </dsp:sp>
    <dsp:sp modelId="{51D0687D-2933-6248-8D58-2AE0633175A6}">
      <dsp:nvSpPr>
        <dsp:cNvPr id="0" name=""/>
        <dsp:cNvSpPr/>
      </dsp:nvSpPr>
      <dsp:spPr>
        <a:xfrm>
          <a:off x="66326" y="222457"/>
          <a:ext cx="742040" cy="7420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A3D0B-91A6-D94A-9497-0A51287D9301}">
      <dsp:nvSpPr>
        <dsp:cNvPr id="0" name=""/>
        <dsp:cNvSpPr/>
      </dsp:nvSpPr>
      <dsp:spPr>
        <a:xfrm>
          <a:off x="777689" y="1187265"/>
          <a:ext cx="4309293" cy="59363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19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0000"/>
              </a:solidFill>
            </a:rPr>
            <a:t>Accountability</a:t>
          </a:r>
        </a:p>
      </dsp:txBody>
      <dsp:txXfrm>
        <a:off x="777689" y="1187265"/>
        <a:ext cx="4309293" cy="593632"/>
      </dsp:txXfrm>
    </dsp:sp>
    <dsp:sp modelId="{E88AAD99-6037-C243-811F-37F96BC74A5A}">
      <dsp:nvSpPr>
        <dsp:cNvPr id="0" name=""/>
        <dsp:cNvSpPr/>
      </dsp:nvSpPr>
      <dsp:spPr>
        <a:xfrm>
          <a:off x="406669" y="1113061"/>
          <a:ext cx="742040" cy="7420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8C57CD-B45B-A949-AA73-9F2600ADDFE7}">
      <dsp:nvSpPr>
        <dsp:cNvPr id="0" name=""/>
        <dsp:cNvSpPr/>
      </dsp:nvSpPr>
      <dsp:spPr>
        <a:xfrm>
          <a:off x="777689" y="2077868"/>
          <a:ext cx="4309293" cy="59363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19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0000"/>
              </a:solidFill>
            </a:rPr>
            <a:t>Negotiation</a:t>
          </a:r>
        </a:p>
      </dsp:txBody>
      <dsp:txXfrm>
        <a:off x="777689" y="2077868"/>
        <a:ext cx="4309293" cy="593632"/>
      </dsp:txXfrm>
    </dsp:sp>
    <dsp:sp modelId="{ADC4E575-3898-E649-9DDE-408FE2B9092C}">
      <dsp:nvSpPr>
        <dsp:cNvPr id="0" name=""/>
        <dsp:cNvSpPr/>
      </dsp:nvSpPr>
      <dsp:spPr>
        <a:xfrm>
          <a:off x="406669" y="2003664"/>
          <a:ext cx="742040" cy="7420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FFDFB-B59B-7945-BE73-93DDD5D0AA57}">
      <dsp:nvSpPr>
        <dsp:cNvPr id="0" name=""/>
        <dsp:cNvSpPr/>
      </dsp:nvSpPr>
      <dsp:spPr>
        <a:xfrm>
          <a:off x="437346" y="2968472"/>
          <a:ext cx="4649636" cy="59363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19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0000"/>
              </a:solidFill>
            </a:rPr>
            <a:t>Teamwork and Communication</a:t>
          </a:r>
        </a:p>
      </dsp:txBody>
      <dsp:txXfrm>
        <a:off x="437346" y="2968472"/>
        <a:ext cx="4649636" cy="593632"/>
      </dsp:txXfrm>
    </dsp:sp>
    <dsp:sp modelId="{0FF600A2-EB6D-EB49-AC6C-61AD4ABD0D2E}">
      <dsp:nvSpPr>
        <dsp:cNvPr id="0" name=""/>
        <dsp:cNvSpPr/>
      </dsp:nvSpPr>
      <dsp:spPr>
        <a:xfrm>
          <a:off x="66326" y="2894268"/>
          <a:ext cx="742040" cy="7420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5C3C6-93A8-1A45-ACFB-8884C77E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07A194-A1E0-F84A-8E1A-273D814E4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A7224-6803-A34E-8929-879467BA3D37}" type="datetimeFigureOut">
              <a:rPr lang="en-US" smtClean="0"/>
              <a:t>8/12/25</a:t>
            </a:fld>
            <a:endParaRPr lang="en-US"/>
          </a:p>
        </p:txBody>
      </p:sp>
      <p:sp>
        <p:nvSpPr>
          <p:cNvPr id="4" name="Footer Placeholder 3">
            <a:extLst>
              <a:ext uri="{FF2B5EF4-FFF2-40B4-BE49-F238E27FC236}">
                <a16:creationId xmlns:a16="http://schemas.microsoft.com/office/drawing/2014/main" id="{FA1BF9A6-5D64-4345-9A8B-C42E171E25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B50B8E-1D52-554D-9327-9D16641681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2C4529-8557-A94B-8AF1-02A63C020F11}" type="slidenum">
              <a:rPr lang="en-US" smtClean="0"/>
              <a:t>‹#›</a:t>
            </a:fld>
            <a:endParaRPr lang="en-US"/>
          </a:p>
        </p:txBody>
      </p:sp>
    </p:spTree>
    <p:extLst>
      <p:ext uri="{BB962C8B-B14F-4D97-AF65-F5344CB8AC3E}">
        <p14:creationId xmlns:p14="http://schemas.microsoft.com/office/powerpoint/2010/main" val="1800206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37805-86E6-FA49-A07C-AC34F5A09D52}" type="datetimeFigureOut">
              <a:rPr lang="en-US" smtClean="0"/>
              <a:t>8/12/25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D7A80-9B6B-BB4D-8DD4-98EC85D5C5BD}" type="slidenum">
              <a:rPr lang="en-US" smtClean="0"/>
              <a:t>‹#›</a:t>
            </a:fld>
            <a:endParaRPr lang="en-US"/>
          </a:p>
        </p:txBody>
      </p:sp>
    </p:spTree>
    <p:extLst>
      <p:ext uri="{BB962C8B-B14F-4D97-AF65-F5344CB8AC3E}">
        <p14:creationId xmlns:p14="http://schemas.microsoft.com/office/powerpoint/2010/main" val="231137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this lecture, we will go beyond the numbers to hear from people who have experienced harm from the health care system and learn how it has changed their lives. We will explore the reasons that providing safe care isn’t always easy in the clinical environment. </a:t>
            </a:r>
          </a:p>
          <a:p>
            <a:r>
              <a:rPr lang="en-US" sz="1200" b="0" i="0" u="none" strike="noStrike" kern="1200" dirty="0">
                <a:solidFill>
                  <a:schemeClr val="tx1"/>
                </a:solidFill>
                <a:effectLst/>
                <a:latin typeface="+mn-lt"/>
                <a:ea typeface="+mn-ea"/>
                <a:cs typeface="+mn-cs"/>
              </a:rPr>
              <a:t>We will then move on to discuss the component parts of a culture of safety, including psychological safety, accountability, and teamwork and communication. Much of this can be extrapolated from your leadership training in the </a:t>
            </a:r>
            <a:r>
              <a:rPr lang="en-US" sz="1200" b="0" i="0" u="none" strike="noStrike" kern="1200" dirty="0" err="1">
                <a:solidFill>
                  <a:schemeClr val="tx1"/>
                </a:solidFill>
                <a:effectLst/>
                <a:latin typeface="+mn-lt"/>
                <a:ea typeface="+mn-ea"/>
                <a:cs typeface="+mn-cs"/>
              </a:rPr>
              <a:t>preclerkship</a:t>
            </a:r>
            <a:r>
              <a:rPr lang="en-US" sz="1200" b="0" i="0" u="none" strike="noStrike" kern="1200" dirty="0">
                <a:solidFill>
                  <a:schemeClr val="tx1"/>
                </a:solidFill>
                <a:effectLst/>
                <a:latin typeface="+mn-lt"/>
                <a:ea typeface="+mn-ea"/>
                <a:cs typeface="+mn-cs"/>
              </a:rPr>
              <a:t>. Through different scenarios, you’ll learn about the structures and behaviors that contribute to a culture of safety and see these elements at work.</a:t>
            </a:r>
            <a:endParaRPr lang="en-US" dirty="0"/>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1</a:t>
            </a:fld>
            <a:endParaRPr lang="en-US"/>
          </a:p>
        </p:txBody>
      </p:sp>
    </p:spTree>
    <p:extLst>
      <p:ext uri="{BB962C8B-B14F-4D97-AF65-F5344CB8AC3E}">
        <p14:creationId xmlns:p14="http://schemas.microsoft.com/office/powerpoint/2010/main" val="32456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468E5-C4C6-1303-997C-9C5F540CE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8D1CF-25AA-470B-1024-5DD352E6A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4A722-F9C8-A754-C1F0-93783A3B3651}"/>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Errors do not affect the patient or their families alone. They are deeply impactful for the people involved. Take a moment to listen to Nurse Gwen Cox on how a mistake impacted her identity and her advocacy for patient safety. </a:t>
            </a:r>
            <a:endParaRPr lang="en-US" dirty="0"/>
          </a:p>
        </p:txBody>
      </p:sp>
      <p:sp>
        <p:nvSpPr>
          <p:cNvPr id="4" name="Slide Number Placeholder 3">
            <a:extLst>
              <a:ext uri="{FF2B5EF4-FFF2-40B4-BE49-F238E27FC236}">
                <a16:creationId xmlns:a16="http://schemas.microsoft.com/office/drawing/2014/main" id="{7D3AE9CF-1F69-874A-56C0-A1102347A49C}"/>
              </a:ext>
            </a:extLst>
          </p:cNvPr>
          <p:cNvSpPr>
            <a:spLocks noGrp="1"/>
          </p:cNvSpPr>
          <p:nvPr>
            <p:ph type="sldNum" sz="quarter" idx="5"/>
          </p:nvPr>
        </p:nvSpPr>
        <p:spPr/>
        <p:txBody>
          <a:bodyPr/>
          <a:lstStyle/>
          <a:p>
            <a:fld id="{FAED7A80-9B6B-BB4D-8DD4-98EC85D5C5BD}" type="slidenum">
              <a:rPr lang="en-US" smtClean="0"/>
              <a:t>14</a:t>
            </a:fld>
            <a:endParaRPr lang="en-US"/>
          </a:p>
        </p:txBody>
      </p:sp>
    </p:spTree>
    <p:extLst>
      <p:ext uri="{BB962C8B-B14F-4D97-AF65-F5344CB8AC3E}">
        <p14:creationId xmlns:p14="http://schemas.microsoft.com/office/powerpoint/2010/main" val="215006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C637E-1DBE-2A12-49B1-FCBCC0AC6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519CD-1520-E940-F994-295CB0454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9F3A9-4281-793E-4D0B-5542387B0D4A}"/>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Errors do not affect the patient or their families alone. They are deeply impactful for the people involved. Take a moment to listen to Nurse Gwen Cox on how a mistake impacted her identity and her advocacy for patient safety. </a:t>
            </a:r>
            <a:endParaRPr lang="en-US" dirty="0"/>
          </a:p>
        </p:txBody>
      </p:sp>
      <p:sp>
        <p:nvSpPr>
          <p:cNvPr id="4" name="Slide Number Placeholder 3">
            <a:extLst>
              <a:ext uri="{FF2B5EF4-FFF2-40B4-BE49-F238E27FC236}">
                <a16:creationId xmlns:a16="http://schemas.microsoft.com/office/drawing/2014/main" id="{07D10495-9067-3A46-3D7A-DF92B047D137}"/>
              </a:ext>
            </a:extLst>
          </p:cNvPr>
          <p:cNvSpPr>
            <a:spLocks noGrp="1"/>
          </p:cNvSpPr>
          <p:nvPr>
            <p:ph type="sldNum" sz="quarter" idx="5"/>
          </p:nvPr>
        </p:nvSpPr>
        <p:spPr/>
        <p:txBody>
          <a:bodyPr/>
          <a:lstStyle/>
          <a:p>
            <a:fld id="{FAED7A80-9B6B-BB4D-8DD4-98EC85D5C5BD}" type="slidenum">
              <a:rPr lang="en-US" smtClean="0"/>
              <a:t>15</a:t>
            </a:fld>
            <a:endParaRPr lang="en-US"/>
          </a:p>
        </p:txBody>
      </p:sp>
    </p:spTree>
    <p:extLst>
      <p:ext uri="{BB962C8B-B14F-4D97-AF65-F5344CB8AC3E}">
        <p14:creationId xmlns:p14="http://schemas.microsoft.com/office/powerpoint/2010/main" val="394855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healthcare more complex… and how does this relate to patient safety</a:t>
            </a:r>
          </a:p>
          <a:p>
            <a:r>
              <a:rPr lang="en-US" dirty="0"/>
              <a:t>Watch this video to hear how the diagnosis and care of patients with breast cancer has evolved over time to become more complex.</a:t>
            </a:r>
          </a:p>
        </p:txBody>
      </p:sp>
      <p:sp>
        <p:nvSpPr>
          <p:cNvPr id="4" name="Slide Number Placeholder 3"/>
          <p:cNvSpPr>
            <a:spLocks noGrp="1"/>
          </p:cNvSpPr>
          <p:nvPr>
            <p:ph type="sldNum" sz="quarter" idx="5"/>
          </p:nvPr>
        </p:nvSpPr>
        <p:spPr/>
        <p:txBody>
          <a:bodyPr/>
          <a:lstStyle/>
          <a:p>
            <a:fld id="{FAED7A80-9B6B-BB4D-8DD4-98EC85D5C5BD}" type="slidenum">
              <a:rPr lang="en-US" smtClean="0"/>
              <a:t>16</a:t>
            </a:fld>
            <a:endParaRPr lang="en-US"/>
          </a:p>
        </p:txBody>
      </p:sp>
    </p:spTree>
    <p:extLst>
      <p:ext uri="{BB962C8B-B14F-4D97-AF65-F5344CB8AC3E}">
        <p14:creationId xmlns:p14="http://schemas.microsoft.com/office/powerpoint/2010/main" val="2342503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8762-660C-7775-68A4-01105522F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482DA-D655-A3D5-8F2F-11680038F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3CAEF-9D42-0007-A675-67E2950D9EAC}"/>
              </a:ext>
            </a:extLst>
          </p:cNvPr>
          <p:cNvSpPr>
            <a:spLocks noGrp="1"/>
          </p:cNvSpPr>
          <p:nvPr>
            <p:ph type="body" idx="1"/>
          </p:nvPr>
        </p:nvSpPr>
        <p:spPr/>
        <p:txBody>
          <a:bodyPr/>
          <a:lstStyle/>
          <a:p>
            <a:r>
              <a:rPr lang="en-US" dirty="0"/>
              <a:t>How is healthcare more complex… and how does this relate to patient safety</a:t>
            </a:r>
          </a:p>
          <a:p>
            <a:r>
              <a:rPr lang="en-US" dirty="0"/>
              <a:t>Watch this video to hear how the diagnosis and care of patients with breast cancer has evolved over time to become more complex.</a:t>
            </a:r>
          </a:p>
        </p:txBody>
      </p:sp>
      <p:sp>
        <p:nvSpPr>
          <p:cNvPr id="4" name="Slide Number Placeholder 3">
            <a:extLst>
              <a:ext uri="{FF2B5EF4-FFF2-40B4-BE49-F238E27FC236}">
                <a16:creationId xmlns:a16="http://schemas.microsoft.com/office/drawing/2014/main" id="{331F20A8-B25F-B708-49BA-022062B4668D}"/>
              </a:ext>
            </a:extLst>
          </p:cNvPr>
          <p:cNvSpPr>
            <a:spLocks noGrp="1"/>
          </p:cNvSpPr>
          <p:nvPr>
            <p:ph type="sldNum" sz="quarter" idx="5"/>
          </p:nvPr>
        </p:nvSpPr>
        <p:spPr/>
        <p:txBody>
          <a:bodyPr/>
          <a:lstStyle/>
          <a:p>
            <a:fld id="{FAED7A80-9B6B-BB4D-8DD4-98EC85D5C5BD}" type="slidenum">
              <a:rPr lang="en-US" smtClean="0"/>
              <a:t>17</a:t>
            </a:fld>
            <a:endParaRPr lang="en-US"/>
          </a:p>
        </p:txBody>
      </p:sp>
    </p:spTree>
    <p:extLst>
      <p:ext uri="{BB962C8B-B14F-4D97-AF65-F5344CB8AC3E}">
        <p14:creationId xmlns:p14="http://schemas.microsoft.com/office/powerpoint/2010/main" val="3076201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auto">
              <a:buFont typeface="Arial" panose="020B0604020202020204" pitchFamily="34" charset="0"/>
              <a:buChar char="•"/>
            </a:pPr>
            <a:r>
              <a:rPr lang="en-US" sz="1200" b="1" i="0" u="none" strike="noStrike" kern="1200" dirty="0">
                <a:solidFill>
                  <a:schemeClr val="tx1"/>
                </a:solidFill>
                <a:effectLst/>
                <a:latin typeface="+mn-lt"/>
                <a:ea typeface="+mn-ea"/>
                <a:cs typeface="+mn-cs"/>
              </a:rPr>
              <a:t>It is human nature to look for someone or something to blame when things don’t go according to plan. </a:t>
            </a:r>
          </a:p>
          <a:p>
            <a:pPr marL="171450" indent="-171450" fontAlgn="auto" latinLnBrk="0">
              <a:buFont typeface="Arial" panose="020B0604020202020204" pitchFamily="34" charset="0"/>
              <a:buChar char="•"/>
            </a:pPr>
            <a:r>
              <a:rPr lang="en-US" sz="1200" b="0" i="0" u="none" strike="noStrike" kern="1200" dirty="0">
                <a:solidFill>
                  <a:schemeClr val="tx1"/>
                </a:solidFill>
                <a:effectLst/>
                <a:latin typeface="+mn-lt"/>
                <a:ea typeface="+mn-ea"/>
                <a:cs typeface="+mn-cs"/>
              </a:rPr>
              <a:t>Historically, the medical profession has viewed medical errors and adverse events as either an inevitable byproduct of complex care or the result of clinician incompetence, often seeking to blame the clinicians involved in the error. Yet most of the time these situations occurred unintentionally. </a:t>
            </a:r>
          </a:p>
          <a:p>
            <a:pPr marL="171450" indent="-171450" fontAlgn="auto" latinLnBrk="0">
              <a:buFont typeface="Arial" panose="020B0604020202020204" pitchFamily="34" charset="0"/>
              <a:buChar char="•"/>
            </a:pPr>
            <a:r>
              <a:rPr lang="en-US" sz="1200" dirty="0">
                <a:solidFill>
                  <a:srgbClr val="000000"/>
                </a:solidFill>
              </a:rPr>
              <a:t>Patients and family members are not the only people harmed by medical error. Clinicians suffer, too. Blaming people who are doing their best does not solve the problems that lead to error, and it makes health care less safe. </a:t>
            </a:r>
          </a:p>
          <a:p>
            <a:pPr marL="171450" indent="-171450" fontAlgn="auto" latinLnBrk="0">
              <a:buFont typeface="Arial" panose="020B0604020202020204" pitchFamily="34" charset="0"/>
              <a:buChar char="•"/>
            </a:pPr>
            <a:r>
              <a:rPr lang="en-US" sz="1200" dirty="0">
                <a:solidFill>
                  <a:srgbClr val="000000"/>
                </a:solidFill>
              </a:rPr>
              <a:t>“The single greatest impediment to error prevention in the medical industry is that we punish people for making mistakes.”</a:t>
            </a:r>
          </a:p>
          <a:p>
            <a:pPr marL="171450" indent="-171450" fontAlgn="auto" latinLnBrk="0">
              <a:buFont typeface="Arial" panose="020B0604020202020204" pitchFamily="34" charset="0"/>
              <a:buChar char="•"/>
            </a:pPr>
            <a:r>
              <a:rPr lang="en-US" sz="1200" dirty="0">
                <a:solidFill>
                  <a:srgbClr val="000000"/>
                </a:solidFill>
              </a:rPr>
              <a:t>Delivering the right care — for every patient, every time — requires a different way of thinking about error in medicine and a new approach to preventing harm. </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18</a:t>
            </a:fld>
            <a:endParaRPr lang="en-US"/>
          </a:p>
        </p:txBody>
      </p:sp>
    </p:spTree>
    <p:extLst>
      <p:ext uri="{BB962C8B-B14F-4D97-AF65-F5344CB8AC3E}">
        <p14:creationId xmlns:p14="http://schemas.microsoft.com/office/powerpoint/2010/main" val="123800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auto">
              <a:buFont typeface="Arial" panose="020B0604020202020204" pitchFamily="34" charset="0"/>
              <a:buChar char="•"/>
            </a:pPr>
            <a:r>
              <a:rPr lang="en-US" sz="1200" b="1" i="0" u="none" strike="noStrike" kern="1200" dirty="0">
                <a:solidFill>
                  <a:schemeClr val="tx1"/>
                </a:solidFill>
                <a:effectLst/>
                <a:latin typeface="+mn-lt"/>
                <a:ea typeface="+mn-ea"/>
                <a:cs typeface="+mn-cs"/>
              </a:rPr>
              <a:t>It took a terrible disaster for the aviation industry to learn that blame and punishment don’t improve safety. </a:t>
            </a:r>
          </a:p>
          <a:p>
            <a:pPr marL="171450" indent="-171450" fontAlgn="auto" latinLnBrk="0">
              <a:buFont typeface="Arial" panose="020B0604020202020204" pitchFamily="34" charset="0"/>
              <a:buChar char="•"/>
            </a:pPr>
            <a:r>
              <a:rPr lang="en-US" sz="1200" b="0" i="0" u="none" strike="noStrike" kern="1200" dirty="0">
                <a:solidFill>
                  <a:schemeClr val="tx1"/>
                </a:solidFill>
                <a:effectLst/>
                <a:latin typeface="+mn-lt"/>
                <a:ea typeface="+mn-ea"/>
                <a:cs typeface="+mn-cs"/>
              </a:rPr>
              <a:t>In 1977, a pilot named Jacob Van Zanten made an error that led to the collision of two jumbo jets on a runway in Tenerife, killing more than 500 people in aviation’s deadliest accident. After the crash, industry leaders couldn’t blame the accident on mechanical failure or staff misbehavior, as they usually did, because Van Zanten was a revered pilot. In fact, magazines with his image were onboard at the time.</a:t>
            </a:r>
          </a:p>
          <a:p>
            <a:pPr marL="171450" indent="-171450" fontAlgn="auto">
              <a:buFont typeface="Arial" panose="020B0604020202020204" pitchFamily="34" charset="0"/>
              <a:buChar char="•"/>
            </a:pPr>
            <a:r>
              <a:rPr lang="en-US" sz="1200" b="0" i="0" u="none" strike="noStrike" kern="1200" dirty="0">
                <a:solidFill>
                  <a:schemeClr val="tx1"/>
                </a:solidFill>
                <a:effectLst/>
                <a:latin typeface="+mn-lt"/>
                <a:ea typeface="+mn-ea"/>
                <a:cs typeface="+mn-cs"/>
              </a:rPr>
              <a:t>Instead of blaming individuals, the aviation industry looked at the system as a whole, and learned how flawed processes and problems with the culture set those people up for failure. Since this shift of focus from blame and punishment to system-level improvement, the number of airline accidents resulting in passenger harm has significantly decreased. Commercial air travel has become so reliable that even if you flew every day, it would take an average of 123,000 years to die in a plane crash.1 The industry has continually improved safety by learning from small mistakes, even those that do not cause harm.</a:t>
            </a:r>
          </a:p>
          <a:p>
            <a:pPr marL="171450" indent="-171450" fontAlgn="auto">
              <a:buFont typeface="Arial" panose="020B0604020202020204" pitchFamily="34" charset="0"/>
              <a:buChar char="•"/>
            </a:pPr>
            <a:r>
              <a:rPr lang="en-US" sz="1200" b="0" i="0" u="none" strike="noStrike" kern="1200" dirty="0">
                <a:solidFill>
                  <a:schemeClr val="tx1"/>
                </a:solidFill>
                <a:effectLst/>
                <a:latin typeface="+mn-lt"/>
                <a:ea typeface="+mn-ea"/>
                <a:cs typeface="+mn-cs"/>
              </a:rPr>
              <a:t>Health care can and should do the same.</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19</a:t>
            </a:fld>
            <a:endParaRPr lang="en-US"/>
          </a:p>
        </p:txBody>
      </p:sp>
    </p:spTree>
    <p:extLst>
      <p:ext uri="{BB962C8B-B14F-4D97-AF65-F5344CB8AC3E}">
        <p14:creationId xmlns:p14="http://schemas.microsoft.com/office/powerpoint/2010/main" val="2414848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diagram outlines a framework for creating a safe, reliable, and effective care environment. The framework is built on Culture and Learning Systems each with their own pillars of support, where Leadership is a shared responsibility of both Culture and Learning Systems. </a:t>
            </a:r>
          </a:p>
          <a:p>
            <a:r>
              <a:rPr lang="en-US" sz="1200" b="1" kern="1200" dirty="0">
                <a:solidFill>
                  <a:schemeClr val="tx1"/>
                </a:solidFill>
                <a:effectLst/>
                <a:latin typeface="+mn-lt"/>
                <a:ea typeface="+mn-ea"/>
                <a:cs typeface="+mn-cs"/>
              </a:rPr>
              <a:t>Leadership </a:t>
            </a:r>
            <a:r>
              <a:rPr lang="en-US" sz="1200" kern="1200" dirty="0">
                <a:solidFill>
                  <a:schemeClr val="tx1"/>
                </a:solidFill>
                <a:effectLst/>
                <a:latin typeface="+mn-lt"/>
                <a:ea typeface="+mn-ea"/>
                <a:cs typeface="+mn-cs"/>
              </a:rPr>
              <a:t>is considered facilitating and mentoring teamwork, improvement, respect and psychological safety. </a:t>
            </a:r>
          </a:p>
          <a:p>
            <a:r>
              <a:rPr lang="en-US" sz="1200" kern="1200" dirty="0">
                <a:solidFill>
                  <a:schemeClr val="tx1"/>
                </a:solidFill>
                <a:effectLst/>
                <a:latin typeface="+mn-lt"/>
                <a:ea typeface="+mn-ea"/>
                <a:cs typeface="+mn-cs"/>
              </a:rPr>
              <a:t>The pillars supporting </a:t>
            </a:r>
          </a:p>
          <a:p>
            <a:r>
              <a:rPr lang="en-US" sz="1200" b="1" kern="1200" dirty="0">
                <a:solidFill>
                  <a:schemeClr val="tx1"/>
                </a:solidFill>
                <a:effectLst/>
                <a:latin typeface="+mn-lt"/>
                <a:ea typeface="+mn-ea"/>
                <a:cs typeface="+mn-cs"/>
              </a:rPr>
              <a:t>Culture </a:t>
            </a:r>
            <a:r>
              <a:rPr lang="en-US" sz="1200" kern="1200" dirty="0">
                <a:solidFill>
                  <a:schemeClr val="tx1"/>
                </a:solidFill>
                <a:effectLst/>
                <a:latin typeface="+mn-lt"/>
                <a:ea typeface="+mn-ea"/>
                <a:cs typeface="+mn-cs"/>
              </a:rPr>
              <a:t>are: </a:t>
            </a:r>
          </a:p>
          <a:p>
            <a:r>
              <a:rPr lang="en-US" sz="1200" b="1" kern="1200" dirty="0">
                <a:solidFill>
                  <a:schemeClr val="tx1"/>
                </a:solidFill>
                <a:effectLst/>
                <a:latin typeface="+mn-lt"/>
                <a:ea typeface="+mn-ea"/>
                <a:cs typeface="+mn-cs"/>
              </a:rPr>
              <a:t>Psychological Safety: </a:t>
            </a:r>
            <a:r>
              <a:rPr lang="en-US" sz="1200" kern="1200" dirty="0">
                <a:solidFill>
                  <a:schemeClr val="tx1"/>
                </a:solidFill>
                <a:effectLst/>
                <a:latin typeface="+mn-lt"/>
                <a:ea typeface="+mn-ea"/>
                <a:cs typeface="+mn-cs"/>
              </a:rPr>
              <a:t>Creating an environment where people feel comfortable and have opportunities to raise concerns or ask questions. </a:t>
            </a:r>
          </a:p>
          <a:p>
            <a:r>
              <a:rPr lang="en-US" sz="1200" b="1" kern="1200" dirty="0">
                <a:solidFill>
                  <a:schemeClr val="tx1"/>
                </a:solidFill>
                <a:effectLst/>
                <a:latin typeface="+mn-lt"/>
                <a:ea typeface="+mn-ea"/>
                <a:cs typeface="+mn-cs"/>
              </a:rPr>
              <a:t>Accountability: </a:t>
            </a:r>
            <a:r>
              <a:rPr lang="en-US" sz="1200" kern="1200" dirty="0">
                <a:solidFill>
                  <a:schemeClr val="tx1"/>
                </a:solidFill>
                <a:effectLst/>
                <a:latin typeface="+mn-lt"/>
                <a:ea typeface="+mn-ea"/>
                <a:cs typeface="+mn-cs"/>
              </a:rPr>
              <a:t>Being held to act in a safe and respectful manner, given the training and support to do so. </a:t>
            </a:r>
          </a:p>
          <a:p>
            <a:r>
              <a:rPr lang="en-US" sz="1200" b="1" kern="1200" dirty="0">
                <a:solidFill>
                  <a:schemeClr val="tx1"/>
                </a:solidFill>
                <a:effectLst/>
                <a:latin typeface="+mn-lt"/>
                <a:ea typeface="+mn-ea"/>
                <a:cs typeface="+mn-cs"/>
              </a:rPr>
              <a:t>Teamwork and Communication: </a:t>
            </a:r>
            <a:r>
              <a:rPr lang="en-US" sz="1200" kern="1200" dirty="0">
                <a:solidFill>
                  <a:schemeClr val="tx1"/>
                </a:solidFill>
                <a:effectLst/>
                <a:latin typeface="+mn-lt"/>
                <a:ea typeface="+mn-ea"/>
                <a:cs typeface="+mn-cs"/>
              </a:rPr>
              <a:t>Developing a shared understanding, anticipation of needs and problems, and agreed upon methods to manage these as well as conflict situations. </a:t>
            </a:r>
          </a:p>
          <a:p>
            <a:r>
              <a:rPr lang="en-US" sz="1200" b="1" kern="1200" dirty="0">
                <a:solidFill>
                  <a:schemeClr val="tx1"/>
                </a:solidFill>
                <a:effectLst/>
                <a:latin typeface="+mn-lt"/>
                <a:ea typeface="+mn-ea"/>
                <a:cs typeface="+mn-cs"/>
              </a:rPr>
              <a:t>Negotiation: </a:t>
            </a:r>
            <a:r>
              <a:rPr lang="en-US" sz="1200" kern="1200" dirty="0">
                <a:solidFill>
                  <a:schemeClr val="tx1"/>
                </a:solidFill>
                <a:effectLst/>
                <a:latin typeface="+mn-lt"/>
                <a:ea typeface="+mn-ea"/>
                <a:cs typeface="+mn-cs"/>
              </a:rPr>
              <a:t>Gaining genuine agreement on matters of importance to team members, patients and families.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pillars supporting </a:t>
            </a:r>
            <a:r>
              <a:rPr lang="en-US" sz="1200" b="1" kern="1200" dirty="0">
                <a:solidFill>
                  <a:schemeClr val="tx1"/>
                </a:solidFill>
                <a:effectLst/>
                <a:latin typeface="+mn-lt"/>
                <a:ea typeface="+mn-ea"/>
                <a:cs typeface="+mn-cs"/>
              </a:rPr>
              <a:t>Leadership </a:t>
            </a:r>
            <a:r>
              <a:rPr lang="en-US" sz="1200" kern="1200" dirty="0">
                <a:solidFill>
                  <a:schemeClr val="tx1"/>
                </a:solidFill>
                <a:effectLst/>
                <a:latin typeface="+mn-lt"/>
                <a:ea typeface="+mn-ea"/>
                <a:cs typeface="+mn-cs"/>
              </a:rPr>
              <a:t>are: </a:t>
            </a:r>
          </a:p>
          <a:p>
            <a:r>
              <a:rPr lang="en-US" sz="1200" b="1" kern="1200" dirty="0">
                <a:solidFill>
                  <a:schemeClr val="tx1"/>
                </a:solidFill>
                <a:effectLst/>
                <a:latin typeface="+mn-lt"/>
                <a:ea typeface="+mn-ea"/>
                <a:cs typeface="+mn-cs"/>
              </a:rPr>
              <a:t>Continuous Learning: </a:t>
            </a:r>
            <a:r>
              <a:rPr lang="en-US" sz="1200" kern="1200" dirty="0">
                <a:solidFill>
                  <a:schemeClr val="tx1"/>
                </a:solidFill>
                <a:effectLst/>
                <a:latin typeface="+mn-lt"/>
                <a:ea typeface="+mn-ea"/>
                <a:cs typeface="+mn-cs"/>
              </a:rPr>
              <a:t>Regularly collecting and learning from defects and successes. </a:t>
            </a:r>
          </a:p>
          <a:p>
            <a:r>
              <a:rPr lang="en-US" sz="1200" b="1" kern="1200" dirty="0">
                <a:solidFill>
                  <a:schemeClr val="tx1"/>
                </a:solidFill>
                <a:effectLst/>
                <a:latin typeface="+mn-lt"/>
                <a:ea typeface="+mn-ea"/>
                <a:cs typeface="+mn-cs"/>
              </a:rPr>
              <a:t>Improvement and Measurement: </a:t>
            </a:r>
            <a:r>
              <a:rPr lang="en-US" sz="1200" kern="1200" dirty="0">
                <a:solidFill>
                  <a:schemeClr val="tx1"/>
                </a:solidFill>
                <a:effectLst/>
                <a:latin typeface="+mn-lt"/>
                <a:ea typeface="+mn-ea"/>
                <a:cs typeface="+mn-cs"/>
              </a:rPr>
              <a:t>Improving work process and patient outcomes using standard improvement tools, including measurements over time. </a:t>
            </a:r>
          </a:p>
          <a:p>
            <a:r>
              <a:rPr lang="en-US" sz="1200" b="1" kern="1200" dirty="0">
                <a:solidFill>
                  <a:schemeClr val="tx1"/>
                </a:solidFill>
                <a:effectLst/>
                <a:latin typeface="+mn-lt"/>
                <a:ea typeface="+mn-ea"/>
                <a:cs typeface="+mn-cs"/>
              </a:rPr>
              <a:t>Reliability: </a:t>
            </a:r>
            <a:r>
              <a:rPr lang="en-US" sz="1200" kern="1200" dirty="0">
                <a:solidFill>
                  <a:schemeClr val="tx1"/>
                </a:solidFill>
                <a:effectLst/>
                <a:latin typeface="+mn-lt"/>
                <a:ea typeface="+mn-ea"/>
                <a:cs typeface="+mn-cs"/>
              </a:rPr>
              <a:t>Applying best evidence and minimizing non-patient-specific variation, with the goal of failure-free operation over time. </a:t>
            </a:r>
          </a:p>
          <a:p>
            <a:r>
              <a:rPr lang="en-US" sz="1200" b="1" kern="1200" dirty="0">
                <a:solidFill>
                  <a:schemeClr val="tx1"/>
                </a:solidFill>
                <a:effectLst/>
                <a:latin typeface="+mn-lt"/>
                <a:ea typeface="+mn-ea"/>
                <a:cs typeface="+mn-cs"/>
              </a:rPr>
              <a:t>Transparency: </a:t>
            </a:r>
            <a:r>
              <a:rPr lang="en-US" sz="1200" kern="1200" dirty="0">
                <a:solidFill>
                  <a:schemeClr val="tx1"/>
                </a:solidFill>
                <a:effectLst/>
                <a:latin typeface="+mn-lt"/>
                <a:ea typeface="+mn-ea"/>
                <a:cs typeface="+mn-cs"/>
              </a:rPr>
              <a:t>Openly sharing data and other information concerning safe, respectful, and reliable care with staff and partners and families. </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20</a:t>
            </a:fld>
            <a:endParaRPr lang="en-US"/>
          </a:p>
        </p:txBody>
      </p:sp>
    </p:spTree>
    <p:extLst>
      <p:ext uri="{BB962C8B-B14F-4D97-AF65-F5344CB8AC3E}">
        <p14:creationId xmlns:p14="http://schemas.microsoft.com/office/powerpoint/2010/main" val="921468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22</a:t>
            </a:fld>
            <a:endParaRPr lang="en-US"/>
          </a:p>
        </p:txBody>
      </p:sp>
    </p:spTree>
    <p:extLst>
      <p:ext uri="{BB962C8B-B14F-4D97-AF65-F5344CB8AC3E}">
        <p14:creationId xmlns:p14="http://schemas.microsoft.com/office/powerpoint/2010/main" val="1746794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578B-D247-90C5-1CBC-4CB11EA22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13A98-0D7B-3B4C-0AFB-83AFA1726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D46C4-27A2-724F-9762-2BB03CC194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173BB-17FA-92EF-3D04-E74B69608614}"/>
              </a:ext>
            </a:extLst>
          </p:cNvPr>
          <p:cNvSpPr>
            <a:spLocks noGrp="1"/>
          </p:cNvSpPr>
          <p:nvPr>
            <p:ph type="sldNum" sz="quarter" idx="5"/>
          </p:nvPr>
        </p:nvSpPr>
        <p:spPr/>
        <p:txBody>
          <a:bodyPr/>
          <a:lstStyle/>
          <a:p>
            <a:fld id="{FAED7A80-9B6B-BB4D-8DD4-98EC85D5C5BD}" type="slidenum">
              <a:rPr lang="en-US" smtClean="0"/>
              <a:t>23</a:t>
            </a:fld>
            <a:endParaRPr lang="en-US"/>
          </a:p>
        </p:txBody>
      </p:sp>
    </p:spTree>
    <p:extLst>
      <p:ext uri="{BB962C8B-B14F-4D97-AF65-F5344CB8AC3E}">
        <p14:creationId xmlns:p14="http://schemas.microsoft.com/office/powerpoint/2010/main" val="175177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06D13-41EB-08BD-6FB2-60D78D5B3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70439-65F4-7A36-D77E-65F61C4E7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74C64-EB44-E652-3117-F67DFE584B0E}"/>
              </a:ext>
            </a:extLst>
          </p:cNvPr>
          <p:cNvSpPr>
            <a:spLocks noGrp="1"/>
          </p:cNvSpPr>
          <p:nvPr>
            <p:ph type="body" idx="1"/>
          </p:nvPr>
        </p:nvSpPr>
        <p:spPr/>
        <p:txBody>
          <a:bodyPr/>
          <a:lstStyle/>
          <a:p>
            <a:pPr fontAlgn="auto"/>
            <a:r>
              <a:rPr lang="en-US" sz="1200" b="1" i="0" u="none" strike="noStrike" kern="1200" dirty="0">
                <a:solidFill>
                  <a:schemeClr val="tx1"/>
                </a:solidFill>
                <a:effectLst/>
                <a:latin typeface="+mn-lt"/>
                <a:ea typeface="+mn-ea"/>
                <a:cs typeface="+mn-cs"/>
              </a:rPr>
              <a:t>Psychological safety is key to reducing the likelihood that a patient will get hurt. </a:t>
            </a:r>
          </a:p>
          <a:p>
            <a:pPr fontAlgn="auto" latinLnBrk="0"/>
            <a:r>
              <a:rPr lang="en-US" sz="1200" b="0" i="0" u="none" strike="noStrike" kern="1200" dirty="0">
                <a:solidFill>
                  <a:schemeClr val="tx1"/>
                </a:solidFill>
                <a:effectLst/>
                <a:latin typeface="+mn-lt"/>
                <a:ea typeface="+mn-ea"/>
                <a:cs typeface="+mn-cs"/>
              </a:rPr>
              <a:t>It has other benefits, too, such as innovation and faster adoption of new ideas. </a:t>
            </a:r>
          </a:p>
          <a:p>
            <a:pPr fontAlgn="auto" latinLnBrk="0"/>
            <a:r>
              <a:rPr lang="en-US" sz="1200" b="0" i="0" u="none" strike="noStrike" kern="1200" dirty="0">
                <a:solidFill>
                  <a:schemeClr val="tx1"/>
                </a:solidFill>
                <a:effectLst/>
                <a:latin typeface="+mn-lt"/>
                <a:ea typeface="+mn-ea"/>
                <a:cs typeface="+mn-cs"/>
              </a:rPr>
              <a:t>Amy Edmondson, a professor at Harvard Business School, is an expert in team performance. In a study of surgical teams, she and co-researchers found that when team members felt comfortable making suggestions, trying things that might not work, pointing out potential problems, and admitting mistakes, they were more successful in learning a new procedure. By contrast, when people felt uneasy acting this way, the learning process was stifled.</a:t>
            </a:r>
            <a:r>
              <a:rPr lang="en-US" sz="1200" b="0" i="0" u="none" strike="noStrike" kern="1200" baseline="30000" dirty="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p>
            <a:pPr fontAlgn="auto" latinLnBrk="0"/>
            <a:r>
              <a:rPr lang="en-US" sz="1200" b="0" i="0" u="none" strike="noStrike" kern="1200" dirty="0">
                <a:solidFill>
                  <a:schemeClr val="tx1"/>
                </a:solidFill>
                <a:effectLst/>
                <a:latin typeface="+mn-lt"/>
                <a:ea typeface="+mn-ea"/>
                <a:cs typeface="+mn-cs"/>
              </a:rPr>
              <a:t> In the next video, Edmondson explains more about how psychological safety helps groups learn. Click on link to watch the video. </a:t>
            </a:r>
          </a:p>
        </p:txBody>
      </p:sp>
      <p:sp>
        <p:nvSpPr>
          <p:cNvPr id="4" name="Slide Number Placeholder 3">
            <a:extLst>
              <a:ext uri="{FF2B5EF4-FFF2-40B4-BE49-F238E27FC236}">
                <a16:creationId xmlns:a16="http://schemas.microsoft.com/office/drawing/2014/main" id="{4182203C-59E4-4BFE-F2E2-77F4707866F2}"/>
              </a:ext>
            </a:extLst>
          </p:cNvPr>
          <p:cNvSpPr>
            <a:spLocks noGrp="1"/>
          </p:cNvSpPr>
          <p:nvPr>
            <p:ph type="sldNum" sz="quarter" idx="5"/>
          </p:nvPr>
        </p:nvSpPr>
        <p:spPr/>
        <p:txBody>
          <a:bodyPr/>
          <a:lstStyle/>
          <a:p>
            <a:fld id="{FAED7A80-9B6B-BB4D-8DD4-98EC85D5C5BD}" type="slidenum">
              <a:rPr lang="en-US" smtClean="0"/>
              <a:t>24</a:t>
            </a:fld>
            <a:endParaRPr lang="en-US"/>
          </a:p>
        </p:txBody>
      </p:sp>
    </p:spTree>
    <p:extLst>
      <p:ext uri="{BB962C8B-B14F-4D97-AF65-F5344CB8AC3E}">
        <p14:creationId xmlns:p14="http://schemas.microsoft.com/office/powerpoint/2010/main" val="422146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latin typeface="Corbel" panose="020B0503020204020204" pitchFamily="34" charset="0"/>
              </a:rPr>
              <a:t>From the moment you enter the health system, you depend on the people providing care to correctly diagnose your problems, provide effective treatment, and ensure your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5</a:t>
            </a:fld>
            <a:endParaRPr lang="en-US"/>
          </a:p>
        </p:txBody>
      </p:sp>
    </p:spTree>
    <p:extLst>
      <p:ext uri="{BB962C8B-B14F-4D97-AF65-F5344CB8AC3E}">
        <p14:creationId xmlns:p14="http://schemas.microsoft.com/office/powerpoint/2010/main" val="2751947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06D13-41EB-08BD-6FB2-60D78D5B3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70439-65F4-7A36-D77E-65F61C4E7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74C64-EB44-E652-3117-F67DFE584B0E}"/>
              </a:ext>
            </a:extLst>
          </p:cNvPr>
          <p:cNvSpPr>
            <a:spLocks noGrp="1"/>
          </p:cNvSpPr>
          <p:nvPr>
            <p:ph type="body" idx="1"/>
          </p:nvPr>
        </p:nvSpPr>
        <p:spPr/>
        <p:txBody>
          <a:bodyPr/>
          <a:lstStyle/>
          <a:p>
            <a:pPr fontAlgn="auto"/>
            <a:r>
              <a:rPr lang="en-US" sz="1200" b="1" i="0" u="none" strike="noStrike" kern="1200" dirty="0">
                <a:solidFill>
                  <a:schemeClr val="tx1"/>
                </a:solidFill>
                <a:effectLst/>
                <a:latin typeface="+mn-lt"/>
                <a:ea typeface="+mn-ea"/>
                <a:cs typeface="+mn-cs"/>
              </a:rPr>
              <a:t>Psychological safety is key to reducing the likelihood that a patient will get hurt. </a:t>
            </a:r>
          </a:p>
          <a:p>
            <a:pPr fontAlgn="auto" latinLnBrk="0"/>
            <a:r>
              <a:rPr lang="en-US" sz="1200" b="0" i="0" u="none" strike="noStrike" kern="1200" dirty="0">
                <a:solidFill>
                  <a:schemeClr val="tx1"/>
                </a:solidFill>
                <a:effectLst/>
                <a:latin typeface="+mn-lt"/>
                <a:ea typeface="+mn-ea"/>
                <a:cs typeface="+mn-cs"/>
              </a:rPr>
              <a:t>It has other benefits, too, such as innovation and faster adoption of new ideas. </a:t>
            </a:r>
          </a:p>
          <a:p>
            <a:pPr fontAlgn="auto" latinLnBrk="0"/>
            <a:r>
              <a:rPr lang="en-US" sz="1200" b="0" i="0" u="none" strike="noStrike" kern="1200" dirty="0">
                <a:solidFill>
                  <a:schemeClr val="tx1"/>
                </a:solidFill>
                <a:effectLst/>
                <a:latin typeface="+mn-lt"/>
                <a:ea typeface="+mn-ea"/>
                <a:cs typeface="+mn-cs"/>
              </a:rPr>
              <a:t>Amy Edmondson, a professor at Harvard Business School, is an expert in team performance. In a study of surgical teams, she and co-researchers found that when team members felt comfortable making suggestions, trying things that might not work, pointing out potential problems, and admitting mistakes, they were more successful in learning a new procedure. By contrast, when people felt uneasy acting this way, the learning process was stifled.</a:t>
            </a:r>
            <a:r>
              <a:rPr lang="en-US" sz="1200" b="0" i="0" u="none" strike="noStrike" kern="1200" baseline="30000" dirty="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p>
            <a:pPr fontAlgn="auto" latinLnBrk="0"/>
            <a:r>
              <a:rPr lang="en-US" sz="1200" b="0" i="0" u="none" strike="noStrike" kern="1200" dirty="0">
                <a:solidFill>
                  <a:schemeClr val="tx1"/>
                </a:solidFill>
                <a:effectLst/>
                <a:latin typeface="+mn-lt"/>
                <a:ea typeface="+mn-ea"/>
                <a:cs typeface="+mn-cs"/>
              </a:rPr>
              <a:t> In the next video, Edmondson explains more about how psychological safety helps groups learn. Click on link to watch the video. </a:t>
            </a:r>
          </a:p>
        </p:txBody>
      </p:sp>
      <p:sp>
        <p:nvSpPr>
          <p:cNvPr id="4" name="Slide Number Placeholder 3">
            <a:extLst>
              <a:ext uri="{FF2B5EF4-FFF2-40B4-BE49-F238E27FC236}">
                <a16:creationId xmlns:a16="http://schemas.microsoft.com/office/drawing/2014/main" id="{4182203C-59E4-4BFE-F2E2-77F4707866F2}"/>
              </a:ext>
            </a:extLst>
          </p:cNvPr>
          <p:cNvSpPr>
            <a:spLocks noGrp="1"/>
          </p:cNvSpPr>
          <p:nvPr>
            <p:ph type="sldNum" sz="quarter" idx="5"/>
          </p:nvPr>
        </p:nvSpPr>
        <p:spPr/>
        <p:txBody>
          <a:bodyPr/>
          <a:lstStyle/>
          <a:p>
            <a:fld id="{FAED7A80-9B6B-BB4D-8DD4-98EC85D5C5BD}" type="slidenum">
              <a:rPr lang="en-US" smtClean="0"/>
              <a:t>25</a:t>
            </a:fld>
            <a:endParaRPr lang="en-US"/>
          </a:p>
        </p:txBody>
      </p:sp>
    </p:spTree>
    <p:extLst>
      <p:ext uri="{BB962C8B-B14F-4D97-AF65-F5344CB8AC3E}">
        <p14:creationId xmlns:p14="http://schemas.microsoft.com/office/powerpoint/2010/main" val="202936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 of the core ethics principles in medicine is “do no harm.”</a:t>
            </a:r>
            <a:r>
              <a:rPr lang="en-US" dirty="0"/>
              <a:t> If you poll a group of health care professionals, it is likely all would say they strive to embrace this motto in their practice. And yet, patients are inadvertently harmed every day in the health care system, sometimes with severe consequences.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The following video highlights how errors can have devastating results. Please open the video to hear from Josh’s father - Josh was a young child who had been in a motor vehicle accident. During his hospital care, a medical error occurred. </a:t>
            </a:r>
          </a:p>
        </p:txBody>
      </p:sp>
      <p:sp>
        <p:nvSpPr>
          <p:cNvPr id="4" name="Slide Number Placeholder 3"/>
          <p:cNvSpPr>
            <a:spLocks noGrp="1"/>
          </p:cNvSpPr>
          <p:nvPr>
            <p:ph type="sldNum" sz="quarter" idx="5"/>
          </p:nvPr>
        </p:nvSpPr>
        <p:spPr/>
        <p:txBody>
          <a:bodyPr/>
          <a:lstStyle/>
          <a:p>
            <a:fld id="{FAED7A80-9B6B-BB4D-8DD4-98EC85D5C5BD}" type="slidenum">
              <a:rPr lang="en-US" smtClean="0"/>
              <a:t>6</a:t>
            </a:fld>
            <a:endParaRPr lang="en-US"/>
          </a:p>
        </p:txBody>
      </p:sp>
    </p:spTree>
    <p:extLst>
      <p:ext uri="{BB962C8B-B14F-4D97-AF65-F5344CB8AC3E}">
        <p14:creationId xmlns:p14="http://schemas.microsoft.com/office/powerpoint/2010/main" val="111436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08903-9523-9A52-0FB9-29E512403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375D1-00BC-DDE5-F61F-512916A5A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DCA70-EBFC-C140-8CE7-BA0E08830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 of the core ethics principles in medicine is “do no harm.”</a:t>
            </a:r>
            <a:r>
              <a:rPr lang="en-US" dirty="0"/>
              <a:t> If you poll a group of health care professionals, it is likely all would say they strive to embrace this motto in their practice. And yet, patients are inadvertently harmed every day in the health care system, sometimes with severe consequences.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The following video highlights how errors can have devastating results. Please open the video to hear from Josh’s father - Josh was a young child who had been in a motor vehicle accident. During his hospital care, a medical error occurred. </a:t>
            </a:r>
          </a:p>
        </p:txBody>
      </p:sp>
      <p:sp>
        <p:nvSpPr>
          <p:cNvPr id="4" name="Slide Number Placeholder 3">
            <a:extLst>
              <a:ext uri="{FF2B5EF4-FFF2-40B4-BE49-F238E27FC236}">
                <a16:creationId xmlns:a16="http://schemas.microsoft.com/office/drawing/2014/main" id="{9502D690-2414-48A7-7901-B8CCAFADAB76}"/>
              </a:ext>
            </a:extLst>
          </p:cNvPr>
          <p:cNvSpPr>
            <a:spLocks noGrp="1"/>
          </p:cNvSpPr>
          <p:nvPr>
            <p:ph type="sldNum" sz="quarter" idx="5"/>
          </p:nvPr>
        </p:nvSpPr>
        <p:spPr/>
        <p:txBody>
          <a:bodyPr/>
          <a:lstStyle/>
          <a:p>
            <a:fld id="{FAED7A80-9B6B-BB4D-8DD4-98EC85D5C5BD}" type="slidenum">
              <a:rPr lang="en-US" smtClean="0"/>
              <a:t>7</a:t>
            </a:fld>
            <a:endParaRPr lang="en-US"/>
          </a:p>
        </p:txBody>
      </p:sp>
    </p:spTree>
    <p:extLst>
      <p:ext uri="{BB962C8B-B14F-4D97-AF65-F5344CB8AC3E}">
        <p14:creationId xmlns:p14="http://schemas.microsoft.com/office/powerpoint/2010/main" val="75166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results are not always as devastating as what happened to Josh, the reality is adverse events in health care happen all too often. Studies of different health care settings in the United States have found:</a:t>
            </a:r>
          </a:p>
          <a:p>
            <a:r>
              <a:rPr lang="en-US" dirty="0"/>
              <a:t>About 1 in 4 patients experiences an adverse event during hospitalization</a:t>
            </a:r>
          </a:p>
          <a:p>
            <a:r>
              <a:rPr lang="en-US" dirty="0"/>
              <a:t>About 1 in 2 hospitalizations has a medication error or adverse drug event</a:t>
            </a:r>
          </a:p>
          <a:p>
            <a:r>
              <a:rPr lang="en-US" dirty="0"/>
              <a:t>About 1 in 5 surgical patients experience a significant adverse event ADR intraoperatively</a:t>
            </a:r>
          </a:p>
          <a:p>
            <a:r>
              <a:rPr lang="en-US" dirty="0"/>
              <a:t>About 1 in 10 hospitalized patients experiences a healthcare associated infection</a:t>
            </a:r>
          </a:p>
          <a:p>
            <a:r>
              <a:rPr lang="en-US" dirty="0"/>
              <a:t>More than 12 million patients each year experience a diagnostic error in outpatient car</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8</a:t>
            </a:fld>
            <a:endParaRPr lang="en-US"/>
          </a:p>
        </p:txBody>
      </p:sp>
    </p:spTree>
    <p:extLst>
      <p:ext uri="{BB962C8B-B14F-4D97-AF65-F5344CB8AC3E}">
        <p14:creationId xmlns:p14="http://schemas.microsoft.com/office/powerpoint/2010/main" val="412448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consequences of these adverse events can be physical, emotional, and/or financial. Take a moment to consider Rosie Bartel’s experience. When she contracted an infection from the health care system, she lost more than her leg.</a:t>
            </a:r>
          </a:p>
        </p:txBody>
      </p:sp>
      <p:sp>
        <p:nvSpPr>
          <p:cNvPr id="4" name="Slide Number Placeholder 3"/>
          <p:cNvSpPr>
            <a:spLocks noGrp="1"/>
          </p:cNvSpPr>
          <p:nvPr>
            <p:ph type="sldNum" sz="quarter" idx="5"/>
          </p:nvPr>
        </p:nvSpPr>
        <p:spPr/>
        <p:txBody>
          <a:bodyPr/>
          <a:lstStyle/>
          <a:p>
            <a:fld id="{FAED7A80-9B6B-BB4D-8DD4-98EC85D5C5BD}" type="slidenum">
              <a:rPr lang="en-US" smtClean="0"/>
              <a:t>9</a:t>
            </a:fld>
            <a:endParaRPr lang="en-US"/>
          </a:p>
        </p:txBody>
      </p:sp>
    </p:spTree>
    <p:extLst>
      <p:ext uri="{BB962C8B-B14F-4D97-AF65-F5344CB8AC3E}">
        <p14:creationId xmlns:p14="http://schemas.microsoft.com/office/powerpoint/2010/main" val="1934050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18ED-CABA-B651-7DFB-5DEE65428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200BE-A043-5561-C3ED-9620ABC74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6475F-D75A-6BB6-0B6C-64C157178ACB}"/>
              </a:ext>
            </a:extLst>
          </p:cNvPr>
          <p:cNvSpPr>
            <a:spLocks noGrp="1"/>
          </p:cNvSpPr>
          <p:nvPr>
            <p:ph type="body" idx="1"/>
          </p:nvPr>
        </p:nvSpPr>
        <p:spPr/>
        <p:txBody>
          <a:bodyPr/>
          <a:lstStyle/>
          <a:p>
            <a:r>
              <a:rPr lang="en-US" dirty="0"/>
              <a:t>The consequences of these adverse events can be physical, emotional, and/or financial. Take a moment to consider Rosie Bartel’s experience. When she contracted an infection from the health care system, she lost more than her leg.</a:t>
            </a:r>
          </a:p>
        </p:txBody>
      </p:sp>
      <p:sp>
        <p:nvSpPr>
          <p:cNvPr id="4" name="Slide Number Placeholder 3">
            <a:extLst>
              <a:ext uri="{FF2B5EF4-FFF2-40B4-BE49-F238E27FC236}">
                <a16:creationId xmlns:a16="http://schemas.microsoft.com/office/drawing/2014/main" id="{5C1AEFDD-7D12-3A6B-5655-D2FFAF63AE9C}"/>
              </a:ext>
            </a:extLst>
          </p:cNvPr>
          <p:cNvSpPr>
            <a:spLocks noGrp="1"/>
          </p:cNvSpPr>
          <p:nvPr>
            <p:ph type="sldNum" sz="quarter" idx="5"/>
          </p:nvPr>
        </p:nvSpPr>
        <p:spPr/>
        <p:txBody>
          <a:bodyPr/>
          <a:lstStyle/>
          <a:p>
            <a:fld id="{FAED7A80-9B6B-BB4D-8DD4-98EC85D5C5BD}" type="slidenum">
              <a:rPr lang="en-US" smtClean="0"/>
              <a:t>10</a:t>
            </a:fld>
            <a:endParaRPr lang="en-US"/>
          </a:p>
        </p:txBody>
      </p:sp>
    </p:spTree>
    <p:extLst>
      <p:ext uri="{BB962C8B-B14F-4D97-AF65-F5344CB8AC3E}">
        <p14:creationId xmlns:p14="http://schemas.microsoft.com/office/powerpoint/2010/main" val="168831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US" sz="1200" b="1" i="0" u="none" strike="noStrike" kern="1200" dirty="0">
                <a:solidFill>
                  <a:schemeClr val="tx1"/>
                </a:solidFill>
                <a:effectLst/>
                <a:latin typeface="+mn-lt"/>
                <a:ea typeface="+mn-ea"/>
                <a:cs typeface="+mn-cs"/>
              </a:rPr>
              <a:t>The simplest definition of patient safety is the prevention of errors and adverse effects to patients associated with health care.</a:t>
            </a:r>
            <a:r>
              <a:rPr lang="en-US" sz="1200" b="1" i="0" u="none" strike="noStrike" kern="1200" baseline="30000" dirty="0">
                <a:solidFill>
                  <a:schemeClr val="tx1"/>
                </a:solidFill>
                <a:effectLst/>
                <a:latin typeface="+mn-lt"/>
                <a:ea typeface="+mn-ea"/>
                <a:cs typeface="+mn-cs"/>
              </a:rPr>
              <a:t>1 </a:t>
            </a:r>
            <a:endParaRPr lang="en-US" sz="1200" b="1" i="0" u="none" strike="noStrike" kern="1200" dirty="0">
              <a:solidFill>
                <a:schemeClr val="tx1"/>
              </a:solidFill>
              <a:effectLst/>
              <a:latin typeface="+mn-lt"/>
              <a:ea typeface="+mn-ea"/>
              <a:cs typeface="+mn-cs"/>
            </a:endParaRPr>
          </a:p>
          <a:p>
            <a:pPr fontAlgn="auto" latinLnBrk="0"/>
            <a:r>
              <a:rPr lang="en-US" sz="1200" b="0" i="0" u="none" strike="noStrike" kern="1200" dirty="0">
                <a:solidFill>
                  <a:schemeClr val="tx1"/>
                </a:solidFill>
                <a:effectLst/>
                <a:latin typeface="+mn-lt"/>
                <a:ea typeface="+mn-ea"/>
                <a:cs typeface="+mn-cs"/>
              </a:rPr>
              <a:t>Patients are inadvertently harmed every day in health care systems, sometimes with severe consequences. And some — but not all — harm to patients is the result of human error. No matter how well-intentioned, well-trained, and hard-working, health professionals are human and make mistakes. Even Dr. Don Berwick, the founder of IHI, will tell you about errors he has made. </a:t>
            </a:r>
          </a:p>
          <a:p>
            <a:pPr fontAlgn="auto" latinLnBrk="0"/>
            <a:r>
              <a:rPr lang="en-US" sz="1200" b="0" i="0" u="none" strike="noStrike" kern="1200" dirty="0">
                <a:solidFill>
                  <a:schemeClr val="tx1"/>
                </a:solidFill>
                <a:effectLst/>
                <a:latin typeface="+mn-lt"/>
                <a:ea typeface="+mn-ea"/>
                <a:cs typeface="+mn-cs"/>
              </a:rPr>
              <a:t>Click on the play button to watch the video.</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11</a:t>
            </a:fld>
            <a:endParaRPr lang="en-US"/>
          </a:p>
        </p:txBody>
      </p:sp>
    </p:spTree>
    <p:extLst>
      <p:ext uri="{BB962C8B-B14F-4D97-AF65-F5344CB8AC3E}">
        <p14:creationId xmlns:p14="http://schemas.microsoft.com/office/powerpoint/2010/main" val="3250291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As the patient safety field has evolved, it has moved away from the term “medical error,” which tends to overemphasize the role of individuals in causing harm. Informed by other high-consequence industries and the science of safety, exploring the real root causes of harm means looking far beyond individual clinicians; it means taking a close look at the systems in which they work.</a:t>
            </a:r>
          </a:p>
          <a:p>
            <a:r>
              <a:rPr lang="en-US" dirty="0"/>
              <a:t>Today, the movement encompasses much more: designing health care systems that reliably deliver the best outcomes to patients at the lowest cost. </a:t>
            </a:r>
          </a:p>
          <a:p>
            <a:r>
              <a:rPr lang="en-US" dirty="0"/>
              <a:t>In 1999, the Institute of Medicine (IOM) released its landmark report, To Err Is Human, which revealed that between 44,000 and 98,000 died each year in United States hospitals due to medical errors and adverse events.</a:t>
            </a:r>
            <a:r>
              <a:rPr lang="en-US" baseline="30000" dirty="0"/>
              <a:t> </a:t>
            </a:r>
            <a:r>
              <a:rPr lang="en-US" dirty="0"/>
              <a:t>More recently, estimates of adverse event mortality reach approx. 250,000 patients annually.</a:t>
            </a:r>
          </a:p>
          <a:p>
            <a:r>
              <a:rPr lang="en-US" dirty="0"/>
              <a:t>It did not identify the main cause of the problem to be reckless or incompetent providers. “Faulty systems, processes, and conditions that lead people to make mistakes or fail to prevent them” were usually to blame for patient harm, according to the IOM report. </a:t>
            </a:r>
          </a:p>
          <a:p>
            <a:r>
              <a:rPr lang="en-US" dirty="0"/>
              <a:t>Within days of the report, new legislation tasked the US Agency for Healthcare Research and Quality with studying health care quality. Over the next five years, the rate of English-language articles published on patient safety almost tripled.</a:t>
            </a:r>
          </a:p>
        </p:txBody>
      </p:sp>
      <p:sp>
        <p:nvSpPr>
          <p:cNvPr id="4" name="Slide Number Placeholder 3"/>
          <p:cNvSpPr>
            <a:spLocks noGrp="1"/>
          </p:cNvSpPr>
          <p:nvPr>
            <p:ph type="sldNum" sz="quarter" idx="5"/>
          </p:nvPr>
        </p:nvSpPr>
        <p:spPr/>
        <p:txBody>
          <a:bodyPr/>
          <a:lstStyle/>
          <a:p>
            <a:fld id="{FAED7A80-9B6B-BB4D-8DD4-98EC85D5C5BD}" type="slidenum">
              <a:rPr lang="en-US" smtClean="0"/>
              <a:t>12</a:t>
            </a:fld>
            <a:endParaRPr lang="en-US"/>
          </a:p>
        </p:txBody>
      </p:sp>
    </p:spTree>
    <p:extLst>
      <p:ext uri="{BB962C8B-B14F-4D97-AF65-F5344CB8AC3E}">
        <p14:creationId xmlns:p14="http://schemas.microsoft.com/office/powerpoint/2010/main" val="18749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2BFF7E6-38B1-8142-87F5-2B8B4EBA31E0}"/>
              </a:ext>
            </a:extLst>
          </p:cNvPr>
          <p:cNvSpPr>
            <a:spLocks noGrp="1"/>
          </p:cNvSpPr>
          <p:nvPr>
            <p:ph type="body" sz="quarter" idx="10"/>
          </p:nvPr>
        </p:nvSpPr>
        <p:spPr>
          <a:xfrm>
            <a:off x="1037431" y="3371915"/>
            <a:ext cx="10117137" cy="667594"/>
          </a:xfrm>
        </p:spPr>
        <p:txBody>
          <a:bodyPr/>
          <a:lstStyle>
            <a:lvl1pPr marL="0" indent="0" algn="ctr">
              <a:buNone/>
              <a:defRPr lang="en-US" sz="4400" b="1" i="0" kern="120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8" name="Text Placeholder 7">
            <a:extLst>
              <a:ext uri="{FF2B5EF4-FFF2-40B4-BE49-F238E27FC236}">
                <a16:creationId xmlns:a16="http://schemas.microsoft.com/office/drawing/2014/main" id="{E22E3A38-7C06-B944-982B-213A7E3D3D4A}"/>
              </a:ext>
            </a:extLst>
          </p:cNvPr>
          <p:cNvSpPr>
            <a:spLocks noGrp="1"/>
          </p:cNvSpPr>
          <p:nvPr>
            <p:ph type="body" sz="quarter" idx="11"/>
          </p:nvPr>
        </p:nvSpPr>
        <p:spPr>
          <a:xfrm>
            <a:off x="2451099" y="4184714"/>
            <a:ext cx="7289800" cy="773112"/>
          </a:xfrm>
        </p:spPr>
        <p:txBody>
          <a:bodyPr/>
          <a:lstStyle>
            <a:lvl1pPr marL="0" indent="0" algn="ctr">
              <a:buNone/>
              <a:defRPr>
                <a:solidFill>
                  <a:schemeClr val="tx2">
                    <a:lumMod val="50000"/>
                  </a:schemeClr>
                </a:solidFill>
              </a:defRPr>
            </a:lvl1pPr>
            <a:lvl2pPr marL="457200" indent="0">
              <a:buNone/>
              <a:defRPr/>
            </a:lvl2pPr>
          </a:lstStyle>
          <a:p>
            <a:pPr lvl="0"/>
            <a:r>
              <a:rPr lang="en-US"/>
              <a:t>Click to edit Master text styles</a:t>
            </a:r>
          </a:p>
        </p:txBody>
      </p:sp>
      <p:sp>
        <p:nvSpPr>
          <p:cNvPr id="6" name="Text Placeholder 4">
            <a:extLst>
              <a:ext uri="{FF2B5EF4-FFF2-40B4-BE49-F238E27FC236}">
                <a16:creationId xmlns:a16="http://schemas.microsoft.com/office/drawing/2014/main" id="{87E77824-34AF-197B-FDBB-F0BE45F59E99}"/>
              </a:ext>
            </a:extLst>
          </p:cNvPr>
          <p:cNvSpPr>
            <a:spLocks noGrp="1"/>
          </p:cNvSpPr>
          <p:nvPr>
            <p:ph type="body" sz="quarter" idx="12"/>
          </p:nvPr>
        </p:nvSpPr>
        <p:spPr>
          <a:xfrm>
            <a:off x="1037431" y="5272425"/>
            <a:ext cx="10117137" cy="411916"/>
          </a:xfrm>
        </p:spPr>
        <p:txBody>
          <a:bodyPr>
            <a:normAutofit/>
          </a:bodyPr>
          <a:lstStyle>
            <a:lvl1pPr marL="0" indent="0" algn="ctr">
              <a:buNone/>
              <a:defRPr lang="en-US" sz="2200" b="1" i="0" kern="1200" baseline="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4582775C-C5C9-8799-3195-A39B9BC31C39}"/>
              </a:ext>
            </a:extLst>
          </p:cNvPr>
          <p:cNvSpPr>
            <a:spLocks noGrp="1"/>
          </p:cNvSpPr>
          <p:nvPr>
            <p:ph type="body" sz="quarter" idx="13"/>
          </p:nvPr>
        </p:nvSpPr>
        <p:spPr>
          <a:xfrm>
            <a:off x="2451099" y="5722155"/>
            <a:ext cx="7289800" cy="773112"/>
          </a:xfrm>
        </p:spPr>
        <p:txBody>
          <a:bodyPr>
            <a:normAutofit/>
          </a:bodyPr>
          <a:lstStyle>
            <a:lvl1pPr marL="0" indent="0" algn="ctr">
              <a:buNone/>
              <a:defRPr sz="1800" baseline="0">
                <a:solidFill>
                  <a:schemeClr val="tx2">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0392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26422"/>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buFont typeface="+mj-lt"/>
              <a:buAutoNum type="arabicPeriod"/>
              <a:defRPr sz="2400" baseline="0">
                <a:solidFill>
                  <a:schemeClr val="bg2"/>
                </a:solidFill>
              </a:defRPr>
            </a:lvl1pPr>
          </a:lstStyle>
          <a:p>
            <a:pPr lvl="0"/>
            <a:r>
              <a:rPr lang="en-US"/>
              <a:t>Objectives on this slide must match the objectives as provided in </a:t>
            </a:r>
            <a:r>
              <a:rPr lang="en-US" err="1"/>
              <a:t>E.Flo</a:t>
            </a:r>
            <a:r>
              <a:rPr lang="en-US"/>
              <a:t> MD.</a:t>
            </a:r>
          </a:p>
        </p:txBody>
      </p:sp>
    </p:spTree>
    <p:extLst>
      <p:ext uri="{BB962C8B-B14F-4D97-AF65-F5344CB8AC3E}">
        <p14:creationId xmlns:p14="http://schemas.microsoft.com/office/powerpoint/2010/main" val="426850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9406467"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9870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40356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749254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1843702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9456"/>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30474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4" name="Picture Placeholder 2">
            <a:extLst>
              <a:ext uri="{FF2B5EF4-FFF2-40B4-BE49-F238E27FC236}">
                <a16:creationId xmlns:a16="http://schemas.microsoft.com/office/drawing/2014/main" id="{4A9DCFE2-60FD-3940-95E1-4332BD4A27DD}"/>
              </a:ext>
            </a:extLst>
          </p:cNvPr>
          <p:cNvSpPr>
            <a:spLocks noGrp="1"/>
          </p:cNvSpPr>
          <p:nvPr>
            <p:ph type="pic" sz="quarter" idx="12"/>
          </p:nvPr>
        </p:nvSpPr>
        <p:spPr>
          <a:xfrm>
            <a:off x="548640" y="1828800"/>
            <a:ext cx="5349240" cy="4232885"/>
          </a:xfrm>
        </p:spPr>
        <p:txBody>
          <a:bodyPr/>
          <a:lstStyle/>
          <a:p>
            <a:endParaRPr lang="en-US"/>
          </a:p>
        </p:txBody>
      </p:sp>
    </p:spTree>
    <p:extLst>
      <p:ext uri="{BB962C8B-B14F-4D97-AF65-F5344CB8AC3E}">
        <p14:creationId xmlns:p14="http://schemas.microsoft.com/office/powerpoint/2010/main" val="258222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2835960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16345"/>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spcBef>
                <a:spcPts val="1000"/>
              </a:spcBef>
              <a:buFont typeface="+mj-lt"/>
              <a:buAutoNum type="arabicPeriod"/>
              <a:defRPr sz="2400" baseline="0">
                <a:solidFill>
                  <a:schemeClr val="bg2">
                    <a:lumMod val="40000"/>
                    <a:lumOff val="60000"/>
                  </a:schemeClr>
                </a:solidFill>
              </a:defRPr>
            </a:lvl1pPr>
            <a:lvl2pPr marL="457200" indent="0">
              <a:spcBef>
                <a:spcPts val="1000"/>
              </a:spcBef>
              <a:buNone/>
              <a:defRPr/>
            </a:lvl2pPr>
          </a:lstStyle>
          <a:p>
            <a:pPr lvl="0"/>
            <a:r>
              <a:rPr lang="en-US" sz="2400"/>
              <a:t>Author(s). Chapter title. In Editor(s). Book Title. [Edition number, if it is the second edition or above] ed. City, State (or country) of publisher: Publisher’s name; copyright year. URL. Accessed [date].</a:t>
            </a:r>
          </a:p>
          <a:p>
            <a:pPr lvl="0"/>
            <a:r>
              <a:rPr lang="en-US" sz="2400"/>
              <a:t>Author(s). Title Journal name [using National Library of Medicine abbreviations]. </a:t>
            </a:r>
            <a:r>
              <a:rPr lang="en-US" sz="2400" err="1"/>
              <a:t>Year;vol</a:t>
            </a:r>
            <a:r>
              <a:rPr lang="en-US" sz="2400"/>
              <a:t>.(issue):inclusive pages. URL. Published [date]. Updated [date]. Accessed [date].</a:t>
            </a:r>
          </a:p>
        </p:txBody>
      </p:sp>
    </p:spTree>
    <p:extLst>
      <p:ext uri="{BB962C8B-B14F-4D97-AF65-F5344CB8AC3E}">
        <p14:creationId xmlns:p14="http://schemas.microsoft.com/office/powerpoint/2010/main" val="2142003217"/>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0104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1144514" y="944679"/>
            <a:ext cx="4226830" cy="4232885"/>
          </a:xfrm>
        </p:spPr>
        <p:txBody>
          <a:bodyPr/>
          <a:lstStyle/>
          <a:p>
            <a:endParaRPr lang="en-US"/>
          </a:p>
        </p:txBody>
      </p:sp>
      <p:sp>
        <p:nvSpPr>
          <p:cNvPr id="4" name="Text Placeholder 3">
            <a:extLst>
              <a:ext uri="{FF2B5EF4-FFF2-40B4-BE49-F238E27FC236}">
                <a16:creationId xmlns:a16="http://schemas.microsoft.com/office/drawing/2014/main" id="{76638878-0B70-5D44-92FE-DBDD7867E77F}"/>
              </a:ext>
            </a:extLst>
          </p:cNvPr>
          <p:cNvSpPr>
            <a:spLocks noGrp="1"/>
          </p:cNvSpPr>
          <p:nvPr>
            <p:ph type="body" sz="quarter" idx="11"/>
          </p:nvPr>
        </p:nvSpPr>
        <p:spPr>
          <a:xfrm>
            <a:off x="5897563" y="2428875"/>
            <a:ext cx="2095500" cy="2747963"/>
          </a:xfrm>
        </p:spPr>
        <p:txBody>
          <a:bodyPr/>
          <a:lstStyle/>
          <a:p>
            <a:pPr lvl="0"/>
            <a:r>
              <a:rPr lang="en-US"/>
              <a:t>Click to edit Master text styles</a:t>
            </a:r>
          </a:p>
        </p:txBody>
      </p:sp>
      <p:sp>
        <p:nvSpPr>
          <p:cNvPr id="5" name="Text Placeholder 3">
            <a:extLst>
              <a:ext uri="{FF2B5EF4-FFF2-40B4-BE49-F238E27FC236}">
                <a16:creationId xmlns:a16="http://schemas.microsoft.com/office/drawing/2014/main" id="{2BAFDFCC-C1B4-C84F-BF82-3610B35747E4}"/>
              </a:ext>
            </a:extLst>
          </p:cNvPr>
          <p:cNvSpPr>
            <a:spLocks noGrp="1"/>
          </p:cNvSpPr>
          <p:nvPr>
            <p:ph type="body" sz="quarter" idx="12"/>
          </p:nvPr>
        </p:nvSpPr>
        <p:spPr>
          <a:xfrm>
            <a:off x="8277425" y="2428875"/>
            <a:ext cx="2095500" cy="2747963"/>
          </a:xfrm>
        </p:spPr>
        <p:txBody>
          <a:bodyPr/>
          <a:lstStyle/>
          <a:p>
            <a:pPr lvl="0"/>
            <a:r>
              <a:rPr lang="en-US"/>
              <a:t>Click to edit Master text styles</a:t>
            </a:r>
          </a:p>
        </p:txBody>
      </p:sp>
    </p:spTree>
    <p:extLst>
      <p:ext uri="{BB962C8B-B14F-4D97-AF65-F5344CB8AC3E}">
        <p14:creationId xmlns:p14="http://schemas.microsoft.com/office/powerpoint/2010/main" val="248081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D8C1C90A-29A8-123D-85EC-7AD6E3225F68}"/>
              </a:ext>
            </a:extLst>
          </p:cNvPr>
          <p:cNvSpPr>
            <a:spLocks noGrp="1"/>
          </p:cNvSpPr>
          <p:nvPr>
            <p:ph type="body" sz="quarter" idx="12"/>
          </p:nvPr>
        </p:nvSpPr>
        <p:spPr>
          <a:xfrm>
            <a:off x="983643" y="3563939"/>
            <a:ext cx="10117137" cy="667594"/>
          </a:xfrm>
        </p:spPr>
        <p:txBody>
          <a:bodyPr/>
          <a:lstStyle>
            <a:lvl1pPr marL="0" indent="0" algn="ctr">
              <a:buNone/>
              <a:defRPr lang="en-US" sz="44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8DDFFCB7-5DB7-21C8-7636-E627506932B8}"/>
              </a:ext>
            </a:extLst>
          </p:cNvPr>
          <p:cNvSpPr>
            <a:spLocks noGrp="1"/>
          </p:cNvSpPr>
          <p:nvPr>
            <p:ph type="body" sz="quarter" idx="13"/>
          </p:nvPr>
        </p:nvSpPr>
        <p:spPr>
          <a:xfrm>
            <a:off x="2397311" y="4376738"/>
            <a:ext cx="7289800" cy="773112"/>
          </a:xfrm>
        </p:spPr>
        <p:txBody>
          <a:bodyPr/>
          <a:lstStyle>
            <a:lvl1pPr marL="0" indent="0" algn="ctr">
              <a:buNone/>
              <a:defRPr baseline="0">
                <a:solidFill>
                  <a:schemeClr val="bg1"/>
                </a:solidFill>
              </a:defRPr>
            </a:lvl1pPr>
            <a:lvl2pPr marL="457200" indent="0">
              <a:buNone/>
              <a:defRPr/>
            </a:lvl2pPr>
          </a:lstStyle>
          <a:p>
            <a:pPr lvl="0"/>
            <a:r>
              <a:rPr lang="en-US"/>
              <a:t>Click to edit Master text styles</a:t>
            </a:r>
          </a:p>
        </p:txBody>
      </p:sp>
      <p:sp>
        <p:nvSpPr>
          <p:cNvPr id="10" name="Text Placeholder 4">
            <a:extLst>
              <a:ext uri="{FF2B5EF4-FFF2-40B4-BE49-F238E27FC236}">
                <a16:creationId xmlns:a16="http://schemas.microsoft.com/office/drawing/2014/main" id="{35C061D5-EAF8-53B7-5EB0-726DDD7A09FE}"/>
              </a:ext>
            </a:extLst>
          </p:cNvPr>
          <p:cNvSpPr>
            <a:spLocks noGrp="1"/>
          </p:cNvSpPr>
          <p:nvPr>
            <p:ph type="body" sz="quarter" idx="14"/>
          </p:nvPr>
        </p:nvSpPr>
        <p:spPr>
          <a:xfrm>
            <a:off x="983643" y="5464449"/>
            <a:ext cx="10117137" cy="411916"/>
          </a:xfrm>
        </p:spPr>
        <p:txBody>
          <a:bodyPr>
            <a:normAutofit/>
          </a:bodyPr>
          <a:lstStyle>
            <a:lvl1pPr marL="0" indent="0" algn="ctr">
              <a:buNone/>
              <a:defRPr lang="en-US" sz="22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11" name="Text Placeholder 7">
            <a:extLst>
              <a:ext uri="{FF2B5EF4-FFF2-40B4-BE49-F238E27FC236}">
                <a16:creationId xmlns:a16="http://schemas.microsoft.com/office/drawing/2014/main" id="{AA6924FA-81D5-8F65-46FA-1DB241F2DFCE}"/>
              </a:ext>
            </a:extLst>
          </p:cNvPr>
          <p:cNvSpPr>
            <a:spLocks noGrp="1"/>
          </p:cNvSpPr>
          <p:nvPr>
            <p:ph type="body" sz="quarter" idx="15"/>
          </p:nvPr>
        </p:nvSpPr>
        <p:spPr>
          <a:xfrm>
            <a:off x="2397311" y="5914179"/>
            <a:ext cx="7289800" cy="773112"/>
          </a:xfrm>
        </p:spPr>
        <p:txBody>
          <a:bodyPr>
            <a:normAutofit/>
          </a:bodyPr>
          <a:lstStyle>
            <a:lvl1pPr marL="0" indent="0" algn="ctr">
              <a:buNone/>
              <a:defRPr sz="180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84789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D68AF-E693-7E40-8BFD-AA578DB0DCA4}"/>
              </a:ext>
            </a:extLst>
          </p:cNvPr>
          <p:cNvSpPr>
            <a:spLocks noGrp="1"/>
          </p:cNvSpPr>
          <p:nvPr>
            <p:ph type="pic" sz="quarter" idx="10"/>
          </p:nvPr>
        </p:nvSpPr>
        <p:spPr>
          <a:xfrm>
            <a:off x="442608" y="454172"/>
            <a:ext cx="11317424" cy="5952685"/>
          </a:xfrm>
        </p:spPr>
        <p:txBody>
          <a:bodyPr/>
          <a:lstStyle/>
          <a:p>
            <a:endParaRPr lang="en-US"/>
          </a:p>
        </p:txBody>
      </p:sp>
    </p:spTree>
    <p:extLst>
      <p:ext uri="{BB962C8B-B14F-4D97-AF65-F5344CB8AC3E}">
        <p14:creationId xmlns:p14="http://schemas.microsoft.com/office/powerpoint/2010/main" val="216524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3DC028F-AAA9-6047-A457-6AECFABF9DEA}"/>
              </a:ext>
            </a:extLst>
          </p:cNvPr>
          <p:cNvSpPr>
            <a:spLocks noGrp="1"/>
          </p:cNvSpPr>
          <p:nvPr>
            <p:ph type="chart" sz="quarter" idx="10"/>
          </p:nvPr>
        </p:nvSpPr>
        <p:spPr>
          <a:xfrm>
            <a:off x="5806781" y="952500"/>
            <a:ext cx="5438775" cy="4953000"/>
          </a:xfrm>
        </p:spPr>
        <p:txBody>
          <a:bodyPr/>
          <a:lstStyle/>
          <a:p>
            <a:endParaRPr lang="en-US"/>
          </a:p>
        </p:txBody>
      </p:sp>
      <p:sp>
        <p:nvSpPr>
          <p:cNvPr id="6" name="Picture Placeholder 5">
            <a:extLst>
              <a:ext uri="{FF2B5EF4-FFF2-40B4-BE49-F238E27FC236}">
                <a16:creationId xmlns:a16="http://schemas.microsoft.com/office/drawing/2014/main" id="{4B194767-F43A-454C-8B7C-728A710D8270}"/>
              </a:ext>
            </a:extLst>
          </p:cNvPr>
          <p:cNvSpPr>
            <a:spLocks noGrp="1"/>
          </p:cNvSpPr>
          <p:nvPr>
            <p:ph type="pic" sz="quarter" idx="11"/>
          </p:nvPr>
        </p:nvSpPr>
        <p:spPr>
          <a:xfrm>
            <a:off x="1157288" y="1004888"/>
            <a:ext cx="3984625" cy="5853112"/>
          </a:xfrm>
        </p:spPr>
        <p:txBody>
          <a:bodyPr/>
          <a:lstStyle/>
          <a:p>
            <a:endParaRPr lang="en-US"/>
          </a:p>
        </p:txBody>
      </p:sp>
    </p:spTree>
    <p:extLst>
      <p:ext uri="{BB962C8B-B14F-4D97-AF65-F5344CB8AC3E}">
        <p14:creationId xmlns:p14="http://schemas.microsoft.com/office/powerpoint/2010/main" val="313008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Tree>
    <p:extLst>
      <p:ext uri="{BB962C8B-B14F-4D97-AF65-F5344CB8AC3E}">
        <p14:creationId xmlns:p14="http://schemas.microsoft.com/office/powerpoint/2010/main" val="140235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Dark Gre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69E047-4A63-9E48-8C73-0842A613B283}"/>
              </a:ext>
            </a:extLst>
          </p:cNvPr>
          <p:cNvSpPr>
            <a:spLocks noGrp="1"/>
          </p:cNvSpPr>
          <p:nvPr>
            <p:ph type="pic" sz="quarter" idx="10"/>
          </p:nvPr>
        </p:nvSpPr>
        <p:spPr>
          <a:xfrm>
            <a:off x="1990516" y="1858962"/>
            <a:ext cx="4203700" cy="3140075"/>
          </a:xfrm>
        </p:spPr>
        <p:txBody>
          <a:bodyPr/>
          <a:lstStyle/>
          <a:p>
            <a:endParaRPr lang="en-US"/>
          </a:p>
        </p:txBody>
      </p:sp>
    </p:spTree>
    <p:extLst>
      <p:ext uri="{BB962C8B-B14F-4D97-AF65-F5344CB8AC3E}">
        <p14:creationId xmlns:p14="http://schemas.microsoft.com/office/powerpoint/2010/main" val="180854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677225E-008F-5D47-A03D-C2707AE1C01B}"/>
              </a:ext>
            </a:extLst>
          </p:cNvPr>
          <p:cNvSpPr>
            <a:spLocks noGrp="1"/>
          </p:cNvSpPr>
          <p:nvPr>
            <p:ph type="body" sz="quarter" idx="11"/>
          </p:nvPr>
        </p:nvSpPr>
        <p:spPr>
          <a:xfrm>
            <a:off x="1363064"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1920A4AF-D039-3F43-A019-02EC95682F80}"/>
              </a:ext>
            </a:extLst>
          </p:cNvPr>
          <p:cNvSpPr>
            <a:spLocks noGrp="1"/>
          </p:cNvSpPr>
          <p:nvPr>
            <p:ph type="body" sz="quarter" idx="12"/>
          </p:nvPr>
        </p:nvSpPr>
        <p:spPr>
          <a:xfrm>
            <a:off x="6383547"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DE25F45-F8A3-6844-84FC-70675A668A63}"/>
              </a:ext>
            </a:extLst>
          </p:cNvPr>
          <p:cNvSpPr>
            <a:spLocks noGrp="1"/>
          </p:cNvSpPr>
          <p:nvPr>
            <p:ph type="body" sz="quarter" idx="13"/>
          </p:nvPr>
        </p:nvSpPr>
        <p:spPr>
          <a:xfrm>
            <a:off x="8948512" y="4043843"/>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37E829C-18A8-8641-8915-7ED6C4703CC5}"/>
              </a:ext>
            </a:extLst>
          </p:cNvPr>
          <p:cNvSpPr>
            <a:spLocks noGrp="1"/>
          </p:cNvSpPr>
          <p:nvPr>
            <p:ph type="body" sz="quarter" idx="14"/>
          </p:nvPr>
        </p:nvSpPr>
        <p:spPr>
          <a:xfrm>
            <a:off x="3849343" y="4060166"/>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Picture Placeholder 21">
            <a:extLst>
              <a:ext uri="{FF2B5EF4-FFF2-40B4-BE49-F238E27FC236}">
                <a16:creationId xmlns:a16="http://schemas.microsoft.com/office/drawing/2014/main" id="{41A2D967-593C-7346-BF15-B1AA9A81ACBD}"/>
              </a:ext>
            </a:extLst>
          </p:cNvPr>
          <p:cNvSpPr>
            <a:spLocks noGrp="1"/>
          </p:cNvSpPr>
          <p:nvPr>
            <p:ph type="pic" sz="quarter" idx="15"/>
          </p:nvPr>
        </p:nvSpPr>
        <p:spPr>
          <a:xfrm>
            <a:off x="0" y="0"/>
            <a:ext cx="12192000" cy="2674187"/>
          </a:xfrm>
        </p:spPr>
        <p:txBody>
          <a:bodyPr/>
          <a:lstStyle/>
          <a:p>
            <a:endParaRPr lang="en-US"/>
          </a:p>
        </p:txBody>
      </p:sp>
    </p:spTree>
    <p:extLst>
      <p:ext uri="{BB962C8B-B14F-4D97-AF65-F5344CB8AC3E}">
        <p14:creationId xmlns:p14="http://schemas.microsoft.com/office/powerpoint/2010/main" val="258686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0"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8021637" y="654290"/>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4321370" y="1028101"/>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4321370" y="654290"/>
            <a:ext cx="3657600" cy="2330450"/>
          </a:xfrm>
        </p:spPr>
        <p:txBody>
          <a:bodyPr>
            <a:normAutofit/>
          </a:bodyPr>
          <a:lstStyle>
            <a:lvl1pPr marL="0" indent="0" algn="r" defTabSz="914400" rtl="0" eaLnBrk="1" latinLnBrk="0" hangingPunct="1">
              <a:lnSpc>
                <a:spcPct val="90000"/>
              </a:lnSpc>
              <a:spcBef>
                <a:spcPts val="1000"/>
              </a:spcBef>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r" defTabSz="914400" rtl="0" eaLnBrk="1" latinLnBrk="0" hangingPunct="1">
              <a:lnSpc>
                <a:spcPct val="90000"/>
              </a:lnSpc>
              <a:spcBef>
                <a:spcPts val="1000"/>
              </a:spcBef>
              <a:buFontTx/>
              <a:buNone/>
            </a:pPr>
            <a:r>
              <a:rPr lang="en-US"/>
              <a:t>CLICK TO EDIT MASTER TEXT STYLES</a:t>
            </a:r>
          </a:p>
        </p:txBody>
      </p:sp>
    </p:spTree>
    <p:extLst>
      <p:ext uri="{BB962C8B-B14F-4D97-AF65-F5344CB8AC3E}">
        <p14:creationId xmlns:p14="http://schemas.microsoft.com/office/powerpoint/2010/main" val="282560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8021637"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2330450"/>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7996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ull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6657582"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617879"/>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9622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A46E6-DEEC-2841-973F-2EFA7548D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E0290-5896-F84C-8A4A-7C2C01200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273940026"/>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62" r:id="rId3"/>
    <p:sldLayoutId id="2147483670" r:id="rId4"/>
    <p:sldLayoutId id="2147483660" r:id="rId5"/>
    <p:sldLayoutId id="2147483672" r:id="rId6"/>
    <p:sldLayoutId id="2147483678" r:id="rId7"/>
    <p:sldLayoutId id="2147483689" r:id="rId8"/>
    <p:sldLayoutId id="2147483692" r:id="rId9"/>
    <p:sldLayoutId id="2147483679" r:id="rId10"/>
    <p:sldLayoutId id="2147483680" r:id="rId11"/>
    <p:sldLayoutId id="2147483683" r:id="rId12"/>
    <p:sldLayoutId id="2147483685" r:id="rId13"/>
    <p:sldLayoutId id="2147483688" r:id="rId14"/>
    <p:sldLayoutId id="2147483686" r:id="rId15"/>
    <p:sldLayoutId id="2147483687" r:id="rId16"/>
    <p:sldLayoutId id="2147483681" r:id="rId17"/>
    <p:sldLayoutId id="2147483671" r:id="rId18"/>
    <p:sldLayoutId id="2147483675" r:id="rId19"/>
    <p:sldLayoutId id="2147483676" r:id="rId20"/>
    <p:sldLayoutId id="2147483677" r:id="rId21"/>
    <p:sldLayoutId id="2147483691" r:id="rId22"/>
    <p:sldLayoutId id="2147483694" r:id="rId23"/>
    <p:sldLayoutId id="2147483684" r:id="rId24"/>
  </p:sldLayoutIdLst>
  <p:txStyles>
    <p:title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0.m4a"/><Relationship Id="rId7" Type="http://schemas.openxmlformats.org/officeDocument/2006/relationships/image" Target="../media/image13.jpeg"/><Relationship Id="rId2" Type="http://schemas.openxmlformats.org/officeDocument/2006/relationships/video" Target="https://www.youtube.com/embed/BQeC04q9Iis?feature=oembed" TargetMode="External"/><Relationship Id="rId1" Type="http://schemas.openxmlformats.org/officeDocument/2006/relationships/tags" Target="../tags/tag2.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13.m4a"/><Relationship Id="rId7" Type="http://schemas.openxmlformats.org/officeDocument/2006/relationships/diagramQuickStyle" Target="../diagrams/quickStyle1.xml"/><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slideLayout" Target="../slideLayouts/slideLayout15.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hyperlink" Target="https://www.youtube.com/watch?v=2ZVO4qqpiH4" TargetMode="External"/><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5.m4a"/><Relationship Id="rId7" Type="http://schemas.openxmlformats.org/officeDocument/2006/relationships/image" Target="../media/image17.jpeg"/><Relationship Id="rId2" Type="http://schemas.openxmlformats.org/officeDocument/2006/relationships/video" Target="https://www.youtube.com/embed/2ZVO4qqpiH4?feature=oembed" TargetMode="External"/><Relationship Id="rId1" Type="http://schemas.openxmlformats.org/officeDocument/2006/relationships/tags" Target="../tags/tag4.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jpg"/><Relationship Id="rId5" Type="http://schemas.openxmlformats.org/officeDocument/2006/relationships/hyperlink" Target="https://www.youtube.com/watch?v=j_WXLOgFpBo&amp;t=98s" TargetMode="External"/><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7.m4a"/><Relationship Id="rId7" Type="http://schemas.openxmlformats.org/officeDocument/2006/relationships/image" Target="../media/image19.jpeg"/><Relationship Id="rId2" Type="http://schemas.openxmlformats.org/officeDocument/2006/relationships/video" Target="https://www.youtube.com/embed/j_WXLOgFpBo?start=98&amp;feature=oembed" TargetMode="External"/><Relationship Id="rId1" Type="http://schemas.openxmlformats.org/officeDocument/2006/relationships/tags" Target="../tags/tag5.xml"/><Relationship Id="rId6" Type="http://schemas.openxmlformats.org/officeDocument/2006/relationships/notesSlide" Target="../notesSlides/notesSlide13.xml"/><Relationship Id="rId5" Type="http://schemas.openxmlformats.org/officeDocument/2006/relationships/slideLayout" Target="../slideLayouts/slideLayout13.xml"/><Relationship Id="rId4"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g"/><Relationship Id="rId5" Type="http://schemas.openxmlformats.org/officeDocument/2006/relationships/hyperlink" Target="https://www.tiktok.com/@historicalinsights/video/7271872377321966881?lang=en"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hyperlink" Target="http://stock.adobe.co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17.xm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jpg"/><Relationship Id="rId5" Type="http://schemas.openxmlformats.org/officeDocument/2006/relationships/hyperlink" Target="https://www.youtube.com/watch?v=5ILIIPMs7sY" TargetMode="External"/><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video" Target="https://www.youtube.com/embed/5ILIIPMs7sY?feature=oembed" TargetMode="Externa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9.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youtube.com/watch?v=QMZ9a6r9djo" TargetMode="External"/><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7.m4a"/><Relationship Id="rId7" Type="http://schemas.openxmlformats.org/officeDocument/2006/relationships/image" Target="../media/image11.jpeg"/><Relationship Id="rId2" Type="http://schemas.openxmlformats.org/officeDocument/2006/relationships/video" Target="https://www.youtube.com/embed/QMZ9a6r9djo?feature=oembed" TargetMode="Externa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hyperlink" Target="https://www.youtube.com/watch?v=BQeC04q9Iis"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89CFAF-6953-BA44-924E-E3FCBBDF4658}"/>
              </a:ext>
            </a:extLst>
          </p:cNvPr>
          <p:cNvSpPr>
            <a:spLocks noGrp="1"/>
          </p:cNvSpPr>
          <p:nvPr>
            <p:ph type="body" sz="quarter" idx="12"/>
          </p:nvPr>
        </p:nvSpPr>
        <p:spPr>
          <a:xfrm>
            <a:off x="4692770" y="2033561"/>
            <a:ext cx="7165605" cy="1395439"/>
          </a:xfrm>
        </p:spPr>
        <p:txBody>
          <a:bodyPr vert="horz" lIns="91440" tIns="45720" rIns="91440" bIns="45720" rtlCol="0" anchor="t">
            <a:normAutofit fontScale="77500" lnSpcReduction="20000"/>
          </a:bodyPr>
          <a:lstStyle/>
          <a:p>
            <a:pPr>
              <a:lnSpc>
                <a:spcPct val="160000"/>
              </a:lnSpc>
            </a:pPr>
            <a:r>
              <a:rPr lang="en-US" dirty="0"/>
              <a:t>Patient safety – Why it matters?</a:t>
            </a:r>
          </a:p>
        </p:txBody>
      </p:sp>
      <p:sp>
        <p:nvSpPr>
          <p:cNvPr id="5" name="Text Placeholder 4">
            <a:extLst>
              <a:ext uri="{FF2B5EF4-FFF2-40B4-BE49-F238E27FC236}">
                <a16:creationId xmlns:a16="http://schemas.microsoft.com/office/drawing/2014/main" id="{1ECB26F1-A6D4-CD42-B70C-74B2DEDAFE0B}"/>
              </a:ext>
            </a:extLst>
          </p:cNvPr>
          <p:cNvSpPr>
            <a:spLocks noGrp="1"/>
          </p:cNvSpPr>
          <p:nvPr>
            <p:ph type="body" sz="quarter" idx="13"/>
          </p:nvPr>
        </p:nvSpPr>
        <p:spPr>
          <a:xfrm>
            <a:off x="6380158" y="456120"/>
            <a:ext cx="2735017" cy="1025138"/>
          </a:xfrm>
        </p:spPr>
        <p:txBody>
          <a:bodyPr>
            <a:normAutofit/>
          </a:bodyPr>
          <a:lstStyle/>
          <a:p>
            <a:pPr>
              <a:lnSpc>
                <a:spcPts val="1820"/>
              </a:lnSpc>
              <a:spcAft>
                <a:spcPts val="3200"/>
              </a:spcAft>
            </a:pPr>
            <a:r>
              <a:rPr lang="en-US" sz="1600" b="1" cap="all" spc="300" dirty="0">
                <a:solidFill>
                  <a:schemeClr val="tx1">
                    <a:lumMod val="75000"/>
                  </a:schemeClr>
                </a:solidFill>
                <a:latin typeface="Corbel" panose="020B0503020204020204" pitchFamily="34" charset="0"/>
              </a:rPr>
              <a:t>Leadership Management in Healthcare</a:t>
            </a:r>
          </a:p>
        </p:txBody>
      </p:sp>
      <p:sp>
        <p:nvSpPr>
          <p:cNvPr id="9" name="Rectangle 8">
            <a:extLst>
              <a:ext uri="{FF2B5EF4-FFF2-40B4-BE49-F238E27FC236}">
                <a16:creationId xmlns:a16="http://schemas.microsoft.com/office/drawing/2014/main" id="{A8EA6635-2AD8-464F-8B5B-BDF524557B55}"/>
              </a:ext>
            </a:extLst>
          </p:cNvPr>
          <p:cNvSpPr/>
          <p:nvPr/>
        </p:nvSpPr>
        <p:spPr>
          <a:xfrm>
            <a:off x="8170784" y="3981303"/>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A black and white logo&#10;&#10;Description automatically generated">
            <a:extLst>
              <a:ext uri="{FF2B5EF4-FFF2-40B4-BE49-F238E27FC236}">
                <a16:creationId xmlns:a16="http://schemas.microsoft.com/office/drawing/2014/main" id="{97C6557E-56B5-525A-4C99-F1FE79119C92}"/>
              </a:ext>
            </a:extLst>
          </p:cNvPr>
          <p:cNvPicPr>
            <a:picLocks noChangeAspect="1"/>
          </p:cNvPicPr>
          <p:nvPr/>
        </p:nvPicPr>
        <p:blipFill>
          <a:blip r:embed="rId5"/>
          <a:stretch>
            <a:fillRect/>
          </a:stretch>
        </p:blipFill>
        <p:spPr>
          <a:xfrm>
            <a:off x="9115175" y="5918816"/>
            <a:ext cx="2743200" cy="678581"/>
          </a:xfrm>
          <a:prstGeom prst="rect">
            <a:avLst/>
          </a:prstGeom>
        </p:spPr>
      </p:pic>
      <p:sp>
        <p:nvSpPr>
          <p:cNvPr id="2" name="TextBox 1">
            <a:extLst>
              <a:ext uri="{FF2B5EF4-FFF2-40B4-BE49-F238E27FC236}">
                <a16:creationId xmlns:a16="http://schemas.microsoft.com/office/drawing/2014/main" id="{C4C971A3-9863-156B-784B-8A33AB59039C}"/>
              </a:ext>
            </a:extLst>
          </p:cNvPr>
          <p:cNvSpPr txBox="1"/>
          <p:nvPr/>
        </p:nvSpPr>
        <p:spPr>
          <a:xfrm>
            <a:off x="7747666" y="4180344"/>
            <a:ext cx="4267550" cy="1754326"/>
          </a:xfrm>
          <a:prstGeom prst="rect">
            <a:avLst/>
          </a:prstGeom>
          <a:noFill/>
        </p:spPr>
        <p:txBody>
          <a:bodyPr wrap="square" rtlCol="0">
            <a:spAutoFit/>
          </a:bodyPr>
          <a:lstStyle/>
          <a:p>
            <a:r>
              <a:rPr lang="en-US" sz="2400" dirty="0"/>
              <a:t>Lonika Sood, MBBS MHPE FACP</a:t>
            </a:r>
          </a:p>
          <a:p>
            <a:r>
              <a:rPr lang="en-US" sz="2000" dirty="0"/>
              <a:t>Associate Professor of Medical Education and Clinical Sciences</a:t>
            </a:r>
          </a:p>
          <a:p>
            <a:r>
              <a:rPr lang="en-US" sz="2000" dirty="0"/>
              <a:t>Course Director, LMH 521</a:t>
            </a:r>
          </a:p>
          <a:p>
            <a:endParaRPr lang="en-US" sz="2400" b="1" dirty="0">
              <a:solidFill>
                <a:schemeClr val="bg2">
                  <a:lumMod val="75000"/>
                </a:schemeClr>
              </a:solidFill>
            </a:endParaRPr>
          </a:p>
        </p:txBody>
      </p:sp>
      <p:pic>
        <p:nvPicPr>
          <p:cNvPr id="18" name="Picture 17" descr="Healthcare technician reading CT scan">
            <a:extLst>
              <a:ext uri="{FF2B5EF4-FFF2-40B4-BE49-F238E27FC236}">
                <a16:creationId xmlns:a16="http://schemas.microsoft.com/office/drawing/2014/main" id="{6FEB35BC-1160-2388-92C5-ACCC9A5DA0F0}"/>
              </a:ext>
            </a:extLst>
          </p:cNvPr>
          <p:cNvPicPr>
            <a:picLocks noGrp="1" noRot="1" noChangeAspect="1" noMove="1" noResize="1" noEditPoints="1" noAdjustHandles="1" noChangeArrowheads="1" noChangeShapeType="1" noCrop="1"/>
          </p:cNvPicPr>
          <p:nvPr/>
        </p:nvPicPr>
        <p:blipFill>
          <a:blip r:embed="rId6"/>
          <a:srcRect/>
          <a:stretch/>
        </p:blipFill>
        <p:spPr>
          <a:xfrm>
            <a:off x="0" y="1905907"/>
            <a:ext cx="4570162" cy="3046185"/>
          </a:xfrm>
          <a:prstGeom prst="rect">
            <a:avLst/>
          </a:prstGeom>
        </p:spPr>
      </p:pic>
      <p:pic>
        <p:nvPicPr>
          <p:cNvPr id="13" name="Audio 12">
            <a:extLst>
              <a:ext uri="{FF2B5EF4-FFF2-40B4-BE49-F238E27FC236}">
                <a16:creationId xmlns:a16="http://schemas.microsoft.com/office/drawing/2014/main" id="{70413121-B52D-F102-FF72-13CB77443F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0343647"/>
      </p:ext>
    </p:extLst>
  </p:cSld>
  <p:clrMapOvr>
    <a:masterClrMapping/>
  </p:clrMapOvr>
  <mc:AlternateContent xmlns:mc="http://schemas.openxmlformats.org/markup-compatibility/2006" xmlns:p14="http://schemas.microsoft.com/office/powerpoint/2010/main">
    <mc:Choice Requires="p14">
      <p:transition spd="slow" p14:dur="2000" advTm="50965"/>
    </mc:Choice>
    <mc:Fallback xmlns="">
      <p:transition spd="slow" advTm="50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0224E-247E-3DD3-FC65-47A6C300F2B3}"/>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A5A89428-B32E-F1B1-B930-A28489C19D38}"/>
              </a:ext>
            </a:extLst>
          </p:cNvPr>
          <p:cNvSpPr txBox="1">
            <a:spLocks/>
          </p:cNvSpPr>
          <p:nvPr/>
        </p:nvSpPr>
        <p:spPr>
          <a:xfrm>
            <a:off x="0" y="76944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accent3"/>
                </a:solidFill>
              </a:rPr>
              <a:t>Rosemary</a:t>
            </a:r>
          </a:p>
        </p:txBody>
      </p:sp>
      <p:sp>
        <p:nvSpPr>
          <p:cNvPr id="9" name="TextBox 8">
            <a:extLst>
              <a:ext uri="{FF2B5EF4-FFF2-40B4-BE49-F238E27FC236}">
                <a16:creationId xmlns:a16="http://schemas.microsoft.com/office/drawing/2014/main" id="{4675E26B-5AAA-2787-463B-EAA49E3A270B}"/>
              </a:ext>
            </a:extLst>
          </p:cNvPr>
          <p:cNvSpPr txBox="1"/>
          <p:nvPr/>
        </p:nvSpPr>
        <p:spPr>
          <a:xfrm>
            <a:off x="0" y="0"/>
            <a:ext cx="4557901" cy="769441"/>
          </a:xfrm>
          <a:prstGeom prst="rect">
            <a:avLst/>
          </a:prstGeom>
          <a:noFill/>
        </p:spPr>
        <p:txBody>
          <a:bodyPr wrap="square" lIns="91440" tIns="45720" rIns="91440" bIns="45720" rtlCol="0" anchor="t">
            <a:spAutoFit/>
          </a:bodyPr>
          <a:lstStyle/>
          <a:p>
            <a:r>
              <a:rPr lang="en-US" sz="4400" b="1" spc="300" dirty="0">
                <a:solidFill>
                  <a:schemeClr val="tx2">
                    <a:lumMod val="75000"/>
                  </a:schemeClr>
                </a:solidFill>
                <a:latin typeface="Corbel"/>
              </a:rPr>
              <a:t>Patient story</a:t>
            </a:r>
            <a:endParaRPr lang="en-US" sz="4400" b="1" spc="300" dirty="0">
              <a:solidFill>
                <a:schemeClr val="tx2">
                  <a:lumMod val="75000"/>
                </a:schemeClr>
              </a:solidFill>
            </a:endParaRPr>
          </a:p>
        </p:txBody>
      </p:sp>
      <p:pic>
        <p:nvPicPr>
          <p:cNvPr id="2" name="Online Media 1" descr="Rosie Bartel: Viewing Infection Data from the Patient's Perspective">
            <a:hlinkClick r:id="" action="ppaction://media"/>
            <a:extLst>
              <a:ext uri="{FF2B5EF4-FFF2-40B4-BE49-F238E27FC236}">
                <a16:creationId xmlns:a16="http://schemas.microsoft.com/office/drawing/2014/main" id="{97B0BCC6-1E02-83CE-7896-2ED6B1812952}"/>
              </a:ext>
            </a:extLst>
          </p:cNvPr>
          <p:cNvPicPr>
            <a:picLocks noRot="1" noChangeAspect="1"/>
          </p:cNvPicPr>
          <p:nvPr>
            <a:videoFile r:link="rId2"/>
          </p:nvPr>
        </p:nvPicPr>
        <p:blipFill>
          <a:blip r:embed="rId7"/>
          <a:stretch>
            <a:fillRect/>
          </a:stretch>
        </p:blipFill>
        <p:spPr>
          <a:xfrm>
            <a:off x="2838265" y="1538882"/>
            <a:ext cx="8410580" cy="4751977"/>
          </a:xfrm>
          <a:prstGeom prst="rect">
            <a:avLst/>
          </a:prstGeom>
        </p:spPr>
      </p:pic>
      <p:pic>
        <p:nvPicPr>
          <p:cNvPr id="6" name="Audio 5">
            <a:extLst>
              <a:ext uri="{FF2B5EF4-FFF2-40B4-BE49-F238E27FC236}">
                <a16:creationId xmlns:a16="http://schemas.microsoft.com/office/drawing/2014/main" id="{35FA4C3A-B9D1-F655-1059-01DEC7AD7F8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921277569"/>
      </p:ext>
    </p:extLst>
  </p:cSld>
  <p:clrMapOvr>
    <a:masterClrMapping/>
  </p:clrMapOvr>
  <mc:AlternateContent xmlns:mc="http://schemas.openxmlformats.org/markup-compatibility/2006" xmlns:p14="http://schemas.microsoft.com/office/powerpoint/2010/main">
    <mc:Choice Requires="p14">
      <p:transition spd="slow" p14:dur="2000" advTm="3063"/>
    </mc:Choice>
    <mc:Fallback xmlns="">
      <p:transition spd="slow" advTm="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12" objId="2"/>
        <p14:pauseEvt time="3063" objId="2"/>
        <p14:stopEvt time="3063"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1EC5A4-F033-FF2E-C0F2-E6EBB6DB0622}"/>
              </a:ext>
            </a:extLst>
          </p:cNvPr>
          <p:cNvSpPr>
            <a:spLocks noGrp="1"/>
          </p:cNvSpPr>
          <p:nvPr>
            <p:ph type="ctrTitle"/>
          </p:nvPr>
        </p:nvSpPr>
        <p:spPr/>
        <p:txBody>
          <a:bodyPr/>
          <a:lstStyle/>
          <a:p>
            <a:r>
              <a:rPr lang="en-US" dirty="0"/>
              <a:t>Patient safety</a:t>
            </a:r>
          </a:p>
        </p:txBody>
      </p:sp>
      <p:sp>
        <p:nvSpPr>
          <p:cNvPr id="7" name="Text Placeholder 6">
            <a:extLst>
              <a:ext uri="{FF2B5EF4-FFF2-40B4-BE49-F238E27FC236}">
                <a16:creationId xmlns:a16="http://schemas.microsoft.com/office/drawing/2014/main" id="{C6B2D79A-22B3-A13A-5997-ECDB03518048}"/>
              </a:ext>
            </a:extLst>
          </p:cNvPr>
          <p:cNvSpPr>
            <a:spLocks noGrp="1"/>
          </p:cNvSpPr>
          <p:nvPr>
            <p:ph type="body" sz="quarter" idx="10"/>
          </p:nvPr>
        </p:nvSpPr>
        <p:spPr>
          <a:xfrm>
            <a:off x="548639" y="1828799"/>
            <a:ext cx="11434813" cy="4343400"/>
          </a:xfrm>
        </p:spPr>
        <p:txBody>
          <a:bodyPr>
            <a:normAutofit/>
          </a:bodyPr>
          <a:lstStyle/>
          <a:p>
            <a:pPr>
              <a:lnSpc>
                <a:spcPct val="150000"/>
              </a:lnSpc>
            </a:pPr>
            <a:r>
              <a:rPr lang="en-US" sz="3200" dirty="0">
                <a:solidFill>
                  <a:srgbClr val="000000"/>
                </a:solidFill>
              </a:rPr>
              <a:t>…. prevention of errors and adverse effects to patients associated with health care</a:t>
            </a:r>
            <a:r>
              <a:rPr lang="en-US" sz="3200" baseline="30000" dirty="0">
                <a:solidFill>
                  <a:srgbClr val="000000"/>
                </a:solidFill>
              </a:rPr>
              <a:t>2</a:t>
            </a:r>
          </a:p>
          <a:p>
            <a:pPr>
              <a:lnSpc>
                <a:spcPct val="150000"/>
              </a:lnSpc>
            </a:pPr>
            <a:endParaRPr lang="en-US" sz="3200" baseline="30000" dirty="0">
              <a:solidFill>
                <a:srgbClr val="000000"/>
              </a:solidFill>
            </a:endParaRPr>
          </a:p>
          <a:p>
            <a:pPr>
              <a:lnSpc>
                <a:spcPct val="150000"/>
              </a:lnSpc>
            </a:pPr>
            <a:endParaRPr lang="en-US" sz="3200" dirty="0">
              <a:solidFill>
                <a:srgbClr val="000000"/>
              </a:solidFill>
            </a:endParaRPr>
          </a:p>
        </p:txBody>
      </p:sp>
      <p:pic>
        <p:nvPicPr>
          <p:cNvPr id="4" name="Graphic 3">
            <a:extLst>
              <a:ext uri="{FF2B5EF4-FFF2-40B4-BE49-F238E27FC236}">
                <a16:creationId xmlns:a16="http://schemas.microsoft.com/office/drawing/2014/main" id="{667BD4A3-AB34-BA1B-27BD-47C20C950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2390" y="6260363"/>
            <a:ext cx="365760" cy="365760"/>
          </a:xfrm>
          <a:prstGeom prst="rect">
            <a:avLst/>
          </a:prstGeom>
        </p:spPr>
      </p:pic>
      <p:pic>
        <p:nvPicPr>
          <p:cNvPr id="5" name="Audio 4">
            <a:extLst>
              <a:ext uri="{FF2B5EF4-FFF2-40B4-BE49-F238E27FC236}">
                <a16:creationId xmlns:a16="http://schemas.microsoft.com/office/drawing/2014/main" id="{5E7FADD4-C65C-BD23-B715-782833F191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5862529"/>
      </p:ext>
    </p:extLst>
  </p:cSld>
  <p:clrMapOvr>
    <a:masterClrMapping/>
  </p:clrMapOvr>
  <mc:AlternateContent xmlns:mc="http://schemas.openxmlformats.org/markup-compatibility/2006" xmlns:p14="http://schemas.microsoft.com/office/powerpoint/2010/main">
    <mc:Choice Requires="p14">
      <p:transition spd="slow" p14:dur="2000" advTm="35865"/>
    </mc:Choice>
    <mc:Fallback xmlns="">
      <p:transition spd="slow" advTm="3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BA65F5-064D-86B9-7877-212B2E12C4AD}"/>
              </a:ext>
            </a:extLst>
          </p:cNvPr>
          <p:cNvSpPr>
            <a:spLocks noGrp="1"/>
          </p:cNvSpPr>
          <p:nvPr>
            <p:ph type="ctrTitle"/>
          </p:nvPr>
        </p:nvSpPr>
        <p:spPr>
          <a:xfrm>
            <a:off x="548640" y="217707"/>
            <a:ext cx="9852660" cy="914400"/>
          </a:xfrm>
        </p:spPr>
        <p:txBody>
          <a:bodyPr/>
          <a:lstStyle/>
          <a:p>
            <a:r>
              <a:rPr lang="en-US" dirty="0"/>
              <a:t>Evolution of patient safety</a:t>
            </a:r>
            <a:r>
              <a:rPr lang="en-US" sz="3200" b="0" baseline="30000" dirty="0"/>
              <a:t>3,4,5,6</a:t>
            </a:r>
            <a:endParaRPr lang="en-US" b="0" baseline="30000" dirty="0"/>
          </a:p>
        </p:txBody>
      </p:sp>
      <p:sp>
        <p:nvSpPr>
          <p:cNvPr id="6" name="Text Placeholder 5">
            <a:extLst>
              <a:ext uri="{FF2B5EF4-FFF2-40B4-BE49-F238E27FC236}">
                <a16:creationId xmlns:a16="http://schemas.microsoft.com/office/drawing/2014/main" id="{5D61B220-B8EC-8F20-60E5-704681ED9FD5}"/>
              </a:ext>
            </a:extLst>
          </p:cNvPr>
          <p:cNvSpPr>
            <a:spLocks noGrp="1"/>
          </p:cNvSpPr>
          <p:nvPr>
            <p:ph type="body" sz="quarter" idx="10"/>
          </p:nvPr>
        </p:nvSpPr>
        <p:spPr>
          <a:xfrm>
            <a:off x="274320" y="1132107"/>
            <a:ext cx="11643360" cy="6166160"/>
          </a:xfrm>
        </p:spPr>
        <p:txBody>
          <a:bodyPr>
            <a:noAutofit/>
          </a:bodyPr>
          <a:lstStyle/>
          <a:p>
            <a:pPr marL="342900" indent="-342900">
              <a:lnSpc>
                <a:spcPct val="170000"/>
              </a:lnSpc>
              <a:buFont typeface="Arial" panose="020B0604020202020204" pitchFamily="34" charset="0"/>
              <a:buChar char="•"/>
            </a:pPr>
            <a:r>
              <a:rPr lang="en-US" dirty="0">
                <a:solidFill>
                  <a:srgbClr val="000000"/>
                </a:solidFill>
              </a:rPr>
              <a:t>1999: Institute of Medicine (IOM) released its landmark report, </a:t>
            </a:r>
            <a:r>
              <a:rPr lang="en-US" b="1" dirty="0">
                <a:solidFill>
                  <a:srgbClr val="000000"/>
                </a:solidFill>
              </a:rPr>
              <a:t>To Err Is Human</a:t>
            </a:r>
            <a:r>
              <a:rPr lang="en-US" dirty="0">
                <a:solidFill>
                  <a:srgbClr val="000000"/>
                </a:solidFill>
              </a:rPr>
              <a:t>, which revealed that between 44,000 and 98,000 died each year in US hospitals due to medical errors and adverse events.</a:t>
            </a:r>
            <a:r>
              <a:rPr lang="en-US" baseline="30000" dirty="0">
                <a:solidFill>
                  <a:srgbClr val="000000"/>
                </a:solidFill>
              </a:rPr>
              <a:t> </a:t>
            </a:r>
            <a:endParaRPr lang="en-US" dirty="0">
              <a:solidFill>
                <a:srgbClr val="000000"/>
              </a:solidFill>
            </a:endParaRPr>
          </a:p>
          <a:p>
            <a:pPr marL="342900" indent="-342900">
              <a:lnSpc>
                <a:spcPct val="170000"/>
              </a:lnSpc>
              <a:buFont typeface="Arial" panose="020B0604020202020204" pitchFamily="34" charset="0"/>
              <a:buChar char="•"/>
            </a:pPr>
            <a:r>
              <a:rPr lang="en-US" dirty="0">
                <a:solidFill>
                  <a:srgbClr val="000000"/>
                </a:solidFill>
              </a:rPr>
              <a:t>“Faulty systems, processes, and conditions that lead people to make mistakes or fail to prevent them” were usually to blame for patient harm</a:t>
            </a:r>
          </a:p>
          <a:p>
            <a:pPr marL="342900" indent="-342900">
              <a:lnSpc>
                <a:spcPct val="170000"/>
              </a:lnSpc>
              <a:buFont typeface="Arial" panose="020B0604020202020204" pitchFamily="34" charset="0"/>
              <a:buChar char="•"/>
            </a:pPr>
            <a:r>
              <a:rPr lang="en-US" dirty="0">
                <a:solidFill>
                  <a:srgbClr val="000000"/>
                </a:solidFill>
              </a:rPr>
              <a:t>Within days of the report, new legislation tasked the US Agency for Healthcare Research and Quality with studying health care quality</a:t>
            </a:r>
          </a:p>
        </p:txBody>
      </p:sp>
      <p:pic>
        <p:nvPicPr>
          <p:cNvPr id="4" name="Audio 3">
            <a:extLst>
              <a:ext uri="{FF2B5EF4-FFF2-40B4-BE49-F238E27FC236}">
                <a16:creationId xmlns:a16="http://schemas.microsoft.com/office/drawing/2014/main" id="{CFF4E232-9EBC-0C7C-3EA8-12867C64F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30074588"/>
      </p:ext>
    </p:extLst>
  </p:cSld>
  <p:clrMapOvr>
    <a:masterClrMapping/>
  </p:clrMapOvr>
  <mc:AlternateContent xmlns:mc="http://schemas.openxmlformats.org/markup-compatibility/2006" xmlns:p14="http://schemas.microsoft.com/office/powerpoint/2010/main">
    <mc:Choice Requires="p14">
      <p:transition spd="slow" p14:dur="2000" advTm="40813"/>
    </mc:Choice>
    <mc:Fallback xmlns="">
      <p:transition spd="slow" advTm="4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42BC52-ACC3-C7A2-AA71-552E4C8D22F2}"/>
              </a:ext>
            </a:extLst>
          </p:cNvPr>
          <p:cNvSpPr>
            <a:spLocks noGrp="1"/>
          </p:cNvSpPr>
          <p:nvPr>
            <p:ph type="body" sz="quarter" idx="11"/>
          </p:nvPr>
        </p:nvSpPr>
        <p:spPr>
          <a:xfrm>
            <a:off x="548641" y="1568082"/>
            <a:ext cx="7077456" cy="4343400"/>
          </a:xfrm>
        </p:spPr>
        <p:txBody>
          <a:bodyPr>
            <a:normAutofit/>
          </a:bodyPr>
          <a:lstStyle/>
          <a:p>
            <a:pPr>
              <a:lnSpc>
                <a:spcPct val="150000"/>
              </a:lnSpc>
            </a:pPr>
            <a:r>
              <a:rPr lang="en-US" sz="3200" dirty="0">
                <a:solidFill>
                  <a:srgbClr val="000000"/>
                </a:solidFill>
              </a:rPr>
              <a:t>Most health care professionals are drawn to health care out of a desire to help others…. </a:t>
            </a:r>
            <a:r>
              <a:rPr lang="en-US" sz="3200" dirty="0">
                <a:solidFill>
                  <a:srgbClr val="C00000"/>
                </a:solidFill>
              </a:rPr>
              <a:t>Then why is it that so many adverse events occur?</a:t>
            </a:r>
          </a:p>
        </p:txBody>
      </p:sp>
      <p:graphicFrame>
        <p:nvGraphicFramePr>
          <p:cNvPr id="6" name="Diagram 5">
            <a:extLst>
              <a:ext uri="{FF2B5EF4-FFF2-40B4-BE49-F238E27FC236}">
                <a16:creationId xmlns:a16="http://schemas.microsoft.com/office/drawing/2014/main" id="{00CC1718-F7DA-9566-7C7F-61BCEF7073DB}"/>
              </a:ext>
            </a:extLst>
          </p:cNvPr>
          <p:cNvGraphicFramePr/>
          <p:nvPr>
            <p:extLst>
              <p:ext uri="{D42A27DB-BD31-4B8C-83A1-F6EECF244321}">
                <p14:modId xmlns:p14="http://schemas.microsoft.com/office/powerpoint/2010/main" val="1225878486"/>
              </p:ext>
            </p:extLst>
          </p:nvPr>
        </p:nvGraphicFramePr>
        <p:xfrm>
          <a:off x="6937374" y="2419995"/>
          <a:ext cx="4949825" cy="3491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extLst>
              <a:ext uri="{FF2B5EF4-FFF2-40B4-BE49-F238E27FC236}">
                <a16:creationId xmlns:a16="http://schemas.microsoft.com/office/drawing/2014/main" id="{A3797E6D-91DD-D1F3-DD62-F9A6DA0FE87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84207097"/>
      </p:ext>
    </p:extLst>
  </p:cSld>
  <p:clrMapOvr>
    <a:masterClrMapping/>
  </p:clrMapOvr>
  <mc:AlternateContent xmlns:mc="http://schemas.openxmlformats.org/markup-compatibility/2006" xmlns:p14="http://schemas.microsoft.com/office/powerpoint/2010/main">
    <mc:Choice Requires="p14">
      <p:transition spd="slow" p14:dur="2000" advTm="43507"/>
    </mc:Choice>
    <mc:Fallback xmlns="">
      <p:transition spd="slow" advTm="4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graphicEl>
                                              <a:dgm id="{1896023C-41C6-7F4D-B476-404D87762966}"/>
                                            </p:graphicEl>
                                          </p:spTgt>
                                        </p:tgtEl>
                                        <p:attrNameLst>
                                          <p:attrName>style.visibility</p:attrName>
                                        </p:attrNameLst>
                                      </p:cBhvr>
                                      <p:to>
                                        <p:strVal val="visible"/>
                                      </p:to>
                                    </p:set>
                                    <p:animEffect transition="in" filter="dissolve">
                                      <p:cBhvr>
                                        <p:cTn id="11" dur="500"/>
                                        <p:tgtEl>
                                          <p:spTgt spid="6">
                                            <p:graphicEl>
                                              <a:dgm id="{1896023C-41C6-7F4D-B476-404D87762966}"/>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graphicEl>
                                              <a:dgm id="{5A9559C4-7CC5-9A49-AA4E-674B8D8B3EE4}"/>
                                            </p:graphicEl>
                                          </p:spTgt>
                                        </p:tgtEl>
                                        <p:attrNameLst>
                                          <p:attrName>style.visibility</p:attrName>
                                        </p:attrNameLst>
                                      </p:cBhvr>
                                      <p:to>
                                        <p:strVal val="visible"/>
                                      </p:to>
                                    </p:set>
                                    <p:animEffect transition="in" filter="dissolve">
                                      <p:cBhvr>
                                        <p:cTn id="16" dur="500"/>
                                        <p:tgtEl>
                                          <p:spTgt spid="6">
                                            <p:graphicEl>
                                              <a:dgm id="{5A9559C4-7CC5-9A49-AA4E-674B8D8B3EE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graphicEl>
                                              <a:dgm id="{DA781E1C-88C1-1647-981B-E23B3A1B6F82}"/>
                                            </p:graphicEl>
                                          </p:spTgt>
                                        </p:tgtEl>
                                        <p:attrNameLst>
                                          <p:attrName>style.visibility</p:attrName>
                                        </p:attrNameLst>
                                      </p:cBhvr>
                                      <p:to>
                                        <p:strVal val="visible"/>
                                      </p:to>
                                    </p:set>
                                    <p:animEffect transition="in" filter="dissolve">
                                      <p:cBhvr>
                                        <p:cTn id="21" dur="500"/>
                                        <p:tgtEl>
                                          <p:spTgt spid="6">
                                            <p:graphicEl>
                                              <a:dgm id="{DA781E1C-88C1-1647-981B-E23B3A1B6F8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graphicEl>
                                              <a:dgm id="{9F162ACB-272F-4747-8F5A-085615FC3B11}"/>
                                            </p:graphicEl>
                                          </p:spTgt>
                                        </p:tgtEl>
                                        <p:attrNameLst>
                                          <p:attrName>style.visibility</p:attrName>
                                        </p:attrNameLst>
                                      </p:cBhvr>
                                      <p:to>
                                        <p:strVal val="visible"/>
                                      </p:to>
                                    </p:set>
                                    <p:animEffect transition="in" filter="dissolve">
                                      <p:cBhvr>
                                        <p:cTn id="26" dur="500"/>
                                        <p:tgtEl>
                                          <p:spTgt spid="6">
                                            <p:graphicEl>
                                              <a:dgm id="{9F162ACB-272F-4747-8F5A-085615FC3B1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
                                            <p:graphicEl>
                                              <a:dgm id="{564695E2-0CA4-7E4C-A274-0BD99D3387AC}"/>
                                            </p:graphicEl>
                                          </p:spTgt>
                                        </p:tgtEl>
                                        <p:attrNameLst>
                                          <p:attrName>style.visibility</p:attrName>
                                        </p:attrNameLst>
                                      </p:cBhvr>
                                      <p:to>
                                        <p:strVal val="visible"/>
                                      </p:to>
                                    </p:set>
                                    <p:animEffect transition="in" filter="dissolve">
                                      <p:cBhvr>
                                        <p:cTn id="31" dur="500"/>
                                        <p:tgtEl>
                                          <p:spTgt spid="6">
                                            <p:graphicEl>
                                              <a:dgm id="{564695E2-0CA4-7E4C-A274-0BD99D3387A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FB556-51F1-8A34-8153-A84664C4420C}"/>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920B2530-4940-95A1-8D9A-0AED2A2F3753}"/>
              </a:ext>
            </a:extLst>
          </p:cNvPr>
          <p:cNvSpPr txBox="1">
            <a:spLocks/>
          </p:cNvSpPr>
          <p:nvPr/>
        </p:nvSpPr>
        <p:spPr>
          <a:xfrm>
            <a:off x="7138129" y="1527437"/>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accent3"/>
                </a:solidFill>
              </a:rPr>
              <a:t>Nurse Gwen Cox</a:t>
            </a:r>
          </a:p>
        </p:txBody>
      </p:sp>
      <p:sp>
        <p:nvSpPr>
          <p:cNvPr id="7" name="Text Placeholder 2">
            <a:extLst>
              <a:ext uri="{FF2B5EF4-FFF2-40B4-BE49-F238E27FC236}">
                <a16:creationId xmlns:a16="http://schemas.microsoft.com/office/drawing/2014/main" id="{F1D31176-D66C-CC23-3F36-7E0D53F77954}"/>
              </a:ext>
            </a:extLst>
          </p:cNvPr>
          <p:cNvSpPr txBox="1">
            <a:spLocks/>
          </p:cNvSpPr>
          <p:nvPr/>
        </p:nvSpPr>
        <p:spPr>
          <a:xfrm>
            <a:off x="7138129" y="2429225"/>
            <a:ext cx="5053871" cy="344069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b="0" dirty="0">
                <a:solidFill>
                  <a:srgbClr val="000000"/>
                </a:solidFill>
              </a:rPr>
              <a:t>Click here or wait for the next slide to hear Nurse Gwen’s story:</a:t>
            </a:r>
            <a:r>
              <a:rPr lang="en-US" sz="2400" dirty="0">
                <a:solidFill>
                  <a:srgbClr val="000000"/>
                </a:solidFill>
              </a:rPr>
              <a:t> </a:t>
            </a:r>
            <a:r>
              <a:rPr lang="en-US" sz="2400" dirty="0">
                <a:solidFill>
                  <a:srgbClr val="000000"/>
                </a:solidFill>
                <a:hlinkClick r:id="rId5"/>
              </a:rPr>
              <a:t>Open link</a:t>
            </a:r>
            <a:endParaRPr lang="en-US" sz="2400" dirty="0">
              <a:solidFill>
                <a:srgbClr val="000000"/>
              </a:solidFill>
            </a:endParaRPr>
          </a:p>
        </p:txBody>
      </p:sp>
      <p:sp>
        <p:nvSpPr>
          <p:cNvPr id="9" name="TextBox 8">
            <a:extLst>
              <a:ext uri="{FF2B5EF4-FFF2-40B4-BE49-F238E27FC236}">
                <a16:creationId xmlns:a16="http://schemas.microsoft.com/office/drawing/2014/main" id="{3847C288-4D0F-312A-0D69-C7F2C728AD68}"/>
              </a:ext>
            </a:extLst>
          </p:cNvPr>
          <p:cNvSpPr txBox="1"/>
          <p:nvPr/>
        </p:nvSpPr>
        <p:spPr>
          <a:xfrm>
            <a:off x="7138129" y="757996"/>
            <a:ext cx="4557901" cy="769441"/>
          </a:xfrm>
          <a:prstGeom prst="rect">
            <a:avLst/>
          </a:prstGeom>
          <a:noFill/>
        </p:spPr>
        <p:txBody>
          <a:bodyPr wrap="square" lIns="91440" tIns="45720" rIns="91440" bIns="45720" rtlCol="0" anchor="t">
            <a:spAutoFit/>
          </a:bodyPr>
          <a:lstStyle/>
          <a:p>
            <a:r>
              <a:rPr lang="en-US" sz="4400" b="1" spc="300" dirty="0">
                <a:solidFill>
                  <a:schemeClr val="tx2">
                    <a:lumMod val="75000"/>
                  </a:schemeClr>
                </a:solidFill>
                <a:latin typeface="Corbel"/>
              </a:rPr>
              <a:t>Clinician story</a:t>
            </a:r>
            <a:endParaRPr lang="en-US" sz="4400" b="1" spc="300" dirty="0">
              <a:solidFill>
                <a:schemeClr val="tx2">
                  <a:lumMod val="75000"/>
                </a:schemeClr>
              </a:solidFill>
            </a:endParaRPr>
          </a:p>
        </p:txBody>
      </p:sp>
      <p:pic>
        <p:nvPicPr>
          <p:cNvPr id="4" name="Picture 3" descr="A person wearing glasses and a black and white patterned shirt&#10;&#10;AI-generated content may be incorrect.">
            <a:extLst>
              <a:ext uri="{FF2B5EF4-FFF2-40B4-BE49-F238E27FC236}">
                <a16:creationId xmlns:a16="http://schemas.microsoft.com/office/drawing/2014/main" id="{10366FBA-0B28-0B8F-EE42-3FECE8CC253C}"/>
              </a:ext>
            </a:extLst>
          </p:cNvPr>
          <p:cNvPicPr>
            <a:picLocks noChangeAspect="1"/>
          </p:cNvPicPr>
          <p:nvPr/>
        </p:nvPicPr>
        <p:blipFill>
          <a:blip r:embed="rId6"/>
          <a:stretch>
            <a:fillRect/>
          </a:stretch>
        </p:blipFill>
        <p:spPr>
          <a:xfrm>
            <a:off x="817479" y="771371"/>
            <a:ext cx="4861426" cy="4651580"/>
          </a:xfrm>
          <a:prstGeom prst="rect">
            <a:avLst/>
          </a:prstGeom>
        </p:spPr>
      </p:pic>
      <p:pic>
        <p:nvPicPr>
          <p:cNvPr id="3" name="Audio 2">
            <a:extLst>
              <a:ext uri="{FF2B5EF4-FFF2-40B4-BE49-F238E27FC236}">
                <a16:creationId xmlns:a16="http://schemas.microsoft.com/office/drawing/2014/main" id="{684117C4-662E-B32A-4620-4D5C578BC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4483025"/>
      </p:ext>
    </p:extLst>
  </p:cSld>
  <p:clrMapOvr>
    <a:masterClrMapping/>
  </p:clrMapOvr>
  <mc:AlternateContent xmlns:mc="http://schemas.openxmlformats.org/markup-compatibility/2006" xmlns:p14="http://schemas.microsoft.com/office/powerpoint/2010/main">
    <mc:Choice Requires="p14">
      <p:transition spd="slow" p14:dur="2000" advTm="29910"/>
    </mc:Choice>
    <mc:Fallback xmlns="">
      <p:transition spd="slow" advTm="2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BAB1B-AEBA-4CE6-20DD-9CC4D6C83464}"/>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DE4DAA8F-61EE-3102-1A0F-45703F8BE2D4}"/>
              </a:ext>
            </a:extLst>
          </p:cNvPr>
          <p:cNvSpPr txBox="1">
            <a:spLocks/>
          </p:cNvSpPr>
          <p:nvPr/>
        </p:nvSpPr>
        <p:spPr>
          <a:xfrm>
            <a:off x="306009" y="1027105"/>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accent3"/>
                </a:solidFill>
              </a:rPr>
              <a:t>Nurse Gwen Cox</a:t>
            </a:r>
          </a:p>
        </p:txBody>
      </p:sp>
      <p:sp>
        <p:nvSpPr>
          <p:cNvPr id="9" name="TextBox 8">
            <a:extLst>
              <a:ext uri="{FF2B5EF4-FFF2-40B4-BE49-F238E27FC236}">
                <a16:creationId xmlns:a16="http://schemas.microsoft.com/office/drawing/2014/main" id="{24A5E77F-E737-2906-A8CF-28A1CA1471F6}"/>
              </a:ext>
            </a:extLst>
          </p:cNvPr>
          <p:cNvSpPr txBox="1"/>
          <p:nvPr/>
        </p:nvSpPr>
        <p:spPr>
          <a:xfrm>
            <a:off x="306009" y="257664"/>
            <a:ext cx="4557901" cy="769441"/>
          </a:xfrm>
          <a:prstGeom prst="rect">
            <a:avLst/>
          </a:prstGeom>
          <a:noFill/>
        </p:spPr>
        <p:txBody>
          <a:bodyPr wrap="square" lIns="91440" tIns="45720" rIns="91440" bIns="45720" rtlCol="0" anchor="t">
            <a:spAutoFit/>
          </a:bodyPr>
          <a:lstStyle/>
          <a:p>
            <a:r>
              <a:rPr lang="en-US" sz="4400" b="1" spc="300" dirty="0">
                <a:solidFill>
                  <a:schemeClr val="tx2">
                    <a:lumMod val="75000"/>
                  </a:schemeClr>
                </a:solidFill>
                <a:latin typeface="Corbel"/>
              </a:rPr>
              <a:t>Clinician story</a:t>
            </a:r>
            <a:endParaRPr lang="en-US" sz="4400" b="1" spc="300" dirty="0">
              <a:solidFill>
                <a:schemeClr val="tx2">
                  <a:lumMod val="75000"/>
                </a:schemeClr>
              </a:solidFill>
            </a:endParaRPr>
          </a:p>
        </p:txBody>
      </p:sp>
      <p:pic>
        <p:nvPicPr>
          <p:cNvPr id="2" name="Online Media 1" descr="Nurse Gwen Cox Learns from Her Patient Safety Mistake">
            <a:hlinkClick r:id="" action="ppaction://media"/>
            <a:extLst>
              <a:ext uri="{FF2B5EF4-FFF2-40B4-BE49-F238E27FC236}">
                <a16:creationId xmlns:a16="http://schemas.microsoft.com/office/drawing/2014/main" id="{CAA812FB-74A3-0333-4F79-53A7CC0580A4}"/>
              </a:ext>
            </a:extLst>
          </p:cNvPr>
          <p:cNvPicPr>
            <a:picLocks noRot="1" noChangeAspect="1"/>
          </p:cNvPicPr>
          <p:nvPr>
            <a:videoFile r:link="rId2"/>
          </p:nvPr>
        </p:nvPicPr>
        <p:blipFill>
          <a:blip r:embed="rId7"/>
          <a:stretch>
            <a:fillRect/>
          </a:stretch>
        </p:blipFill>
        <p:spPr>
          <a:xfrm>
            <a:off x="3168444" y="1893887"/>
            <a:ext cx="8329999" cy="4706449"/>
          </a:xfrm>
          <a:prstGeom prst="rect">
            <a:avLst/>
          </a:prstGeom>
        </p:spPr>
      </p:pic>
      <p:pic>
        <p:nvPicPr>
          <p:cNvPr id="6" name="Audio 5">
            <a:extLst>
              <a:ext uri="{FF2B5EF4-FFF2-40B4-BE49-F238E27FC236}">
                <a16:creationId xmlns:a16="http://schemas.microsoft.com/office/drawing/2014/main" id="{F23A41DA-B497-22D9-CBD8-474644B8A4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00320342"/>
      </p:ext>
    </p:extLst>
  </p:cSld>
  <p:clrMapOvr>
    <a:masterClrMapping/>
  </p:clrMapOvr>
  <mc:AlternateContent xmlns:mc="http://schemas.openxmlformats.org/markup-compatibility/2006" xmlns:p14="http://schemas.microsoft.com/office/powerpoint/2010/main">
    <mc:Choice Requires="p14">
      <p:transition spd="slow" p14:dur="2000" advTm="2812"/>
    </mc:Choice>
    <mc:Fallback xmlns="">
      <p:transition spd="slow" advTm="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33" objId="2"/>
        <p14:pauseEvt time="2783" objId="2"/>
        <p14:stopEvt time="2783"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44EE-C18B-107C-AD8F-4FAF13D8B2DE}"/>
              </a:ext>
            </a:extLst>
          </p:cNvPr>
          <p:cNvSpPr>
            <a:spLocks noGrp="1"/>
          </p:cNvSpPr>
          <p:nvPr>
            <p:ph type="ctrTitle"/>
          </p:nvPr>
        </p:nvSpPr>
        <p:spPr>
          <a:xfrm>
            <a:off x="548639" y="530528"/>
            <a:ext cx="10857297" cy="914400"/>
          </a:xfrm>
        </p:spPr>
        <p:txBody>
          <a:bodyPr/>
          <a:lstStyle/>
          <a:p>
            <a:r>
              <a:rPr lang="en-US" dirty="0"/>
              <a:t>How is healthcare more complex… and how does this relate to patient safety</a:t>
            </a:r>
          </a:p>
        </p:txBody>
      </p:sp>
      <p:sp>
        <p:nvSpPr>
          <p:cNvPr id="4" name="Text Placeholder 3">
            <a:extLst>
              <a:ext uri="{FF2B5EF4-FFF2-40B4-BE49-F238E27FC236}">
                <a16:creationId xmlns:a16="http://schemas.microsoft.com/office/drawing/2014/main" id="{EF8782BB-2265-227B-D6BA-CC5B67B3636E}"/>
              </a:ext>
            </a:extLst>
          </p:cNvPr>
          <p:cNvSpPr>
            <a:spLocks noGrp="1"/>
          </p:cNvSpPr>
          <p:nvPr>
            <p:ph type="body" sz="quarter" idx="11"/>
          </p:nvPr>
        </p:nvSpPr>
        <p:spPr>
          <a:xfrm>
            <a:off x="5416978" y="2296893"/>
            <a:ext cx="6970553" cy="4343400"/>
          </a:xfrm>
        </p:spPr>
        <p:txBody>
          <a:bodyPr>
            <a:normAutofit/>
          </a:bodyPr>
          <a:lstStyle/>
          <a:p>
            <a:r>
              <a:rPr lang="en-US" sz="2800" dirty="0">
                <a:solidFill>
                  <a:srgbClr val="000000"/>
                </a:solidFill>
              </a:rPr>
              <a:t>Click here or wait for the next slide: </a:t>
            </a:r>
            <a:r>
              <a:rPr lang="en-US" sz="2800" dirty="0">
                <a:solidFill>
                  <a:srgbClr val="000000"/>
                </a:solidFill>
                <a:hlinkClick r:id="rId5"/>
              </a:rPr>
              <a:t>Open link</a:t>
            </a:r>
            <a:endParaRPr lang="en-US" sz="2800" dirty="0">
              <a:solidFill>
                <a:srgbClr val="000000"/>
              </a:solidFill>
            </a:endParaRPr>
          </a:p>
          <a:p>
            <a:endParaRPr lang="en-US" sz="2800" dirty="0"/>
          </a:p>
        </p:txBody>
      </p:sp>
      <p:pic>
        <p:nvPicPr>
          <p:cNvPr id="6" name="Picture 5" descr="People doing teamwork illustration">
            <a:extLst>
              <a:ext uri="{FF2B5EF4-FFF2-40B4-BE49-F238E27FC236}">
                <a16:creationId xmlns:a16="http://schemas.microsoft.com/office/drawing/2014/main" id="{14871B25-2E60-DEE8-EB77-C109D25327F1}"/>
              </a:ext>
            </a:extLst>
          </p:cNvPr>
          <p:cNvPicPr>
            <a:picLocks noChangeAspect="1"/>
          </p:cNvPicPr>
          <p:nvPr/>
        </p:nvPicPr>
        <p:blipFill>
          <a:blip r:embed="rId6"/>
          <a:stretch>
            <a:fillRect/>
          </a:stretch>
        </p:blipFill>
        <p:spPr>
          <a:xfrm>
            <a:off x="548639" y="1825257"/>
            <a:ext cx="3903143" cy="2466100"/>
          </a:xfrm>
          <a:prstGeom prst="rect">
            <a:avLst/>
          </a:prstGeom>
        </p:spPr>
      </p:pic>
      <p:pic>
        <p:nvPicPr>
          <p:cNvPr id="5" name="Audio 4">
            <a:extLst>
              <a:ext uri="{FF2B5EF4-FFF2-40B4-BE49-F238E27FC236}">
                <a16:creationId xmlns:a16="http://schemas.microsoft.com/office/drawing/2014/main" id="{F4466438-DF24-2FFF-5F02-BD7A3B0F7A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92283422"/>
      </p:ext>
    </p:extLst>
  </p:cSld>
  <p:clrMapOvr>
    <a:masterClrMapping/>
  </p:clrMapOvr>
  <mc:AlternateContent xmlns:mc="http://schemas.openxmlformats.org/markup-compatibility/2006" xmlns:p14="http://schemas.microsoft.com/office/powerpoint/2010/main">
    <mc:Choice Requires="p14">
      <p:transition spd="slow" p14:dur="2000" advTm="25059"/>
    </mc:Choice>
    <mc:Fallback xmlns="">
      <p:transition spd="slow" advTm="2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E6544-0A51-2E57-4F4B-0B312F95E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8DD6A-378E-8497-27C0-47E3763A4AA0}"/>
              </a:ext>
            </a:extLst>
          </p:cNvPr>
          <p:cNvSpPr>
            <a:spLocks noGrp="1"/>
          </p:cNvSpPr>
          <p:nvPr>
            <p:ph type="ctrTitle"/>
          </p:nvPr>
        </p:nvSpPr>
        <p:spPr>
          <a:xfrm>
            <a:off x="548639" y="530528"/>
            <a:ext cx="10857297" cy="914400"/>
          </a:xfrm>
        </p:spPr>
        <p:txBody>
          <a:bodyPr/>
          <a:lstStyle/>
          <a:p>
            <a:r>
              <a:rPr lang="en-US" dirty="0"/>
              <a:t>How is healthcare more complex… and how does this relate to patient safety</a:t>
            </a:r>
          </a:p>
        </p:txBody>
      </p:sp>
      <p:pic>
        <p:nvPicPr>
          <p:cNvPr id="7" name="Online Media 6" descr="The Evolution of Health Care">
            <a:hlinkClick r:id="" action="ppaction://media"/>
            <a:extLst>
              <a:ext uri="{FF2B5EF4-FFF2-40B4-BE49-F238E27FC236}">
                <a16:creationId xmlns:a16="http://schemas.microsoft.com/office/drawing/2014/main" id="{352DF671-5786-2869-9B69-B8EC1E3E021D}"/>
              </a:ext>
            </a:extLst>
          </p:cNvPr>
          <p:cNvPicPr>
            <a:picLocks noRot="1" noChangeAspect="1"/>
          </p:cNvPicPr>
          <p:nvPr>
            <a:videoFile r:link="rId2"/>
          </p:nvPr>
        </p:nvPicPr>
        <p:blipFill>
          <a:blip r:embed="rId7"/>
          <a:stretch>
            <a:fillRect/>
          </a:stretch>
        </p:blipFill>
        <p:spPr>
          <a:xfrm>
            <a:off x="2770587" y="1626439"/>
            <a:ext cx="6650826" cy="4988119"/>
          </a:xfrm>
          <a:prstGeom prst="rect">
            <a:avLst/>
          </a:prstGeom>
        </p:spPr>
      </p:pic>
      <p:pic>
        <p:nvPicPr>
          <p:cNvPr id="11" name="Audio 10">
            <a:extLst>
              <a:ext uri="{FF2B5EF4-FFF2-40B4-BE49-F238E27FC236}">
                <a16:creationId xmlns:a16="http://schemas.microsoft.com/office/drawing/2014/main" id="{6AB71724-A35E-6F07-3E8D-2E3E97E1952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27949259"/>
      </p:ext>
    </p:extLst>
  </p:cSld>
  <p:clrMapOvr>
    <a:masterClrMapping/>
  </p:clrMapOvr>
  <mc:AlternateContent xmlns:mc="http://schemas.openxmlformats.org/markup-compatibility/2006" xmlns:p14="http://schemas.microsoft.com/office/powerpoint/2010/main">
    <mc:Choice Requires="p14">
      <p:transition spd="slow" p14:dur="2000" advTm="2519"/>
    </mc:Choice>
    <mc:Fallback xmlns="">
      <p:transition spd="slow" advTm="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117" objId="7"/>
        <p14:pauseEvt time="2519" objId="7"/>
        <p14:stopEvt time="2519"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9806-12C8-3726-457B-9D89DA8B3A05}"/>
              </a:ext>
            </a:extLst>
          </p:cNvPr>
          <p:cNvSpPr>
            <a:spLocks noGrp="1"/>
          </p:cNvSpPr>
          <p:nvPr>
            <p:ph type="ctrTitle"/>
          </p:nvPr>
        </p:nvSpPr>
        <p:spPr>
          <a:xfrm>
            <a:off x="548639" y="217707"/>
            <a:ext cx="9774455" cy="914400"/>
          </a:xfrm>
        </p:spPr>
        <p:txBody>
          <a:bodyPr/>
          <a:lstStyle/>
          <a:p>
            <a:r>
              <a:rPr lang="en-US" dirty="0"/>
              <a:t>Blame &amp; Punishment Are Not Solutions</a:t>
            </a:r>
          </a:p>
        </p:txBody>
      </p:sp>
      <p:sp>
        <p:nvSpPr>
          <p:cNvPr id="5" name="Text Placeholder 4">
            <a:extLst>
              <a:ext uri="{FF2B5EF4-FFF2-40B4-BE49-F238E27FC236}">
                <a16:creationId xmlns:a16="http://schemas.microsoft.com/office/drawing/2014/main" id="{4BBC71C1-7609-30AE-847F-E8A791E0D4DF}"/>
              </a:ext>
            </a:extLst>
          </p:cNvPr>
          <p:cNvSpPr>
            <a:spLocks noGrp="1"/>
          </p:cNvSpPr>
          <p:nvPr>
            <p:ph type="body" sz="quarter" idx="10"/>
          </p:nvPr>
        </p:nvSpPr>
        <p:spPr>
          <a:xfrm>
            <a:off x="548640" y="1540042"/>
            <a:ext cx="10953549" cy="4632157"/>
          </a:xfrm>
        </p:spPr>
        <p:txBody>
          <a:bodyPr>
            <a:normAutofit fontScale="85000" lnSpcReduction="10000"/>
          </a:bodyPr>
          <a:lstStyle/>
          <a:p>
            <a:pPr marL="457200" indent="-457200">
              <a:lnSpc>
                <a:spcPct val="150000"/>
              </a:lnSpc>
              <a:buFont typeface="Arial" panose="020B0604020202020204" pitchFamily="34" charset="0"/>
              <a:buChar char="•"/>
            </a:pPr>
            <a:r>
              <a:rPr lang="en-US" sz="2800" dirty="0">
                <a:solidFill>
                  <a:srgbClr val="000000"/>
                </a:solidFill>
              </a:rPr>
              <a:t>It is human nature to look for someone or something to blame when things don’t go according to plan</a:t>
            </a:r>
          </a:p>
          <a:p>
            <a:pPr marL="457200" indent="-457200">
              <a:lnSpc>
                <a:spcPct val="150000"/>
              </a:lnSpc>
              <a:buFont typeface="Arial" panose="020B0604020202020204" pitchFamily="34" charset="0"/>
              <a:buChar char="•"/>
            </a:pPr>
            <a:r>
              <a:rPr lang="en-US" sz="2800" dirty="0">
                <a:solidFill>
                  <a:srgbClr val="000000"/>
                </a:solidFill>
              </a:rPr>
              <a:t>Patients and family members are not the only people harmed by medical error. </a:t>
            </a:r>
          </a:p>
          <a:p>
            <a:pPr marL="457200" indent="-457200">
              <a:lnSpc>
                <a:spcPct val="150000"/>
              </a:lnSpc>
              <a:buFont typeface="Arial" panose="020B0604020202020204" pitchFamily="34" charset="0"/>
              <a:buChar char="•"/>
            </a:pPr>
            <a:r>
              <a:rPr lang="en-US" sz="2800" dirty="0">
                <a:solidFill>
                  <a:srgbClr val="000000"/>
                </a:solidFill>
              </a:rPr>
              <a:t>‘The single greatest impediment to error prevention in the medical industry is that we punish people for making mistakes’</a:t>
            </a:r>
            <a:r>
              <a:rPr lang="en-US" sz="2800" baseline="30000" dirty="0">
                <a:solidFill>
                  <a:srgbClr val="000000"/>
                </a:solidFill>
              </a:rPr>
              <a:t>7</a:t>
            </a:r>
          </a:p>
          <a:p>
            <a:pPr marL="457200" indent="-457200">
              <a:lnSpc>
                <a:spcPct val="150000"/>
              </a:lnSpc>
              <a:buFont typeface="Arial" panose="020B0604020202020204" pitchFamily="34" charset="0"/>
              <a:buChar char="•"/>
            </a:pPr>
            <a:r>
              <a:rPr lang="en-US" sz="2800" dirty="0">
                <a:solidFill>
                  <a:srgbClr val="000000"/>
                </a:solidFill>
              </a:rPr>
              <a:t>Delivering the right care — for every patient, every time — requires a different way of thinking about error in medicine and a new approach to preventing harm. </a:t>
            </a:r>
          </a:p>
          <a:p>
            <a:pPr marL="457200" indent="-457200">
              <a:lnSpc>
                <a:spcPct val="150000"/>
              </a:lnSpc>
              <a:buFont typeface="Arial" panose="020B0604020202020204" pitchFamily="34" charset="0"/>
              <a:buChar char="•"/>
            </a:pPr>
            <a:endParaRPr lang="en-US" sz="2800" dirty="0">
              <a:solidFill>
                <a:srgbClr val="000000"/>
              </a:solidFill>
            </a:endParaRPr>
          </a:p>
          <a:p>
            <a:pPr marL="457200" indent="-457200">
              <a:lnSpc>
                <a:spcPct val="150000"/>
              </a:lnSpc>
              <a:buFont typeface="Arial" panose="020B0604020202020204" pitchFamily="34" charset="0"/>
              <a:buChar char="•"/>
            </a:pPr>
            <a:endParaRPr lang="en-US" sz="2800" dirty="0">
              <a:solidFill>
                <a:srgbClr val="000000"/>
              </a:solidFill>
            </a:endParaRPr>
          </a:p>
        </p:txBody>
      </p:sp>
      <p:pic>
        <p:nvPicPr>
          <p:cNvPr id="4" name="Audio 3">
            <a:extLst>
              <a:ext uri="{FF2B5EF4-FFF2-40B4-BE49-F238E27FC236}">
                <a16:creationId xmlns:a16="http://schemas.microsoft.com/office/drawing/2014/main" id="{C626EA73-05F6-0F60-EC33-86A60FCE8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7111643"/>
      </p:ext>
    </p:extLst>
  </p:cSld>
  <p:clrMapOvr>
    <a:masterClrMapping/>
  </p:clrMapOvr>
  <mc:AlternateContent xmlns:mc="http://schemas.openxmlformats.org/markup-compatibility/2006" xmlns:p14="http://schemas.microsoft.com/office/powerpoint/2010/main">
    <mc:Choice Requires="p14">
      <p:transition spd="slow" p14:dur="2000" advTm="62588"/>
    </mc:Choice>
    <mc:Fallback xmlns="">
      <p:transition spd="slow" advTm="6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D5DA-C6BA-5BA4-F848-8190DAFCA3BF}"/>
              </a:ext>
            </a:extLst>
          </p:cNvPr>
          <p:cNvSpPr>
            <a:spLocks noGrp="1"/>
          </p:cNvSpPr>
          <p:nvPr>
            <p:ph type="ctrTitle"/>
          </p:nvPr>
        </p:nvSpPr>
        <p:spPr>
          <a:xfrm>
            <a:off x="548640" y="219456"/>
            <a:ext cx="8811928" cy="914400"/>
          </a:xfrm>
        </p:spPr>
        <p:txBody>
          <a:bodyPr/>
          <a:lstStyle/>
          <a:p>
            <a:r>
              <a:rPr lang="en-US" dirty="0"/>
              <a:t>Learning from the airline industry</a:t>
            </a:r>
          </a:p>
        </p:txBody>
      </p:sp>
      <p:sp>
        <p:nvSpPr>
          <p:cNvPr id="3" name="Text Placeholder 2">
            <a:extLst>
              <a:ext uri="{FF2B5EF4-FFF2-40B4-BE49-F238E27FC236}">
                <a16:creationId xmlns:a16="http://schemas.microsoft.com/office/drawing/2014/main" id="{32EB871C-FCC1-645A-26A1-96F2224A9C2F}"/>
              </a:ext>
            </a:extLst>
          </p:cNvPr>
          <p:cNvSpPr>
            <a:spLocks noGrp="1"/>
          </p:cNvSpPr>
          <p:nvPr>
            <p:ph type="body" sz="quarter" idx="11"/>
          </p:nvPr>
        </p:nvSpPr>
        <p:spPr>
          <a:xfrm>
            <a:off x="4576532" y="1371600"/>
            <a:ext cx="7077456" cy="5486399"/>
          </a:xfrm>
        </p:spPr>
        <p:txBody>
          <a:bodyPr>
            <a:normAutofit fontScale="85000" lnSpcReduction="10000"/>
          </a:bodyPr>
          <a:lstStyle/>
          <a:p>
            <a:pPr marL="342900" indent="-342900">
              <a:lnSpc>
                <a:spcPct val="160000"/>
              </a:lnSpc>
              <a:buFont typeface="Arial" panose="020B0604020202020204" pitchFamily="34" charset="0"/>
              <a:buChar char="•"/>
            </a:pPr>
            <a:r>
              <a:rPr lang="en-US" dirty="0">
                <a:solidFill>
                  <a:srgbClr val="000000"/>
                </a:solidFill>
              </a:rPr>
              <a:t>In 1977, a pilot made an error that led to the collision of two jumbo jets on a runway in Tenerife, killing more than 500 people in one of aviation’s deadliest accidents</a:t>
            </a:r>
          </a:p>
          <a:p>
            <a:pPr marL="342900" indent="-342900">
              <a:lnSpc>
                <a:spcPct val="160000"/>
              </a:lnSpc>
              <a:buFont typeface="Arial" panose="020B0604020202020204" pitchFamily="34" charset="0"/>
              <a:buChar char="•"/>
            </a:pPr>
            <a:r>
              <a:rPr lang="en-US" dirty="0">
                <a:solidFill>
                  <a:srgbClr val="000000"/>
                </a:solidFill>
              </a:rPr>
              <a:t>Video here: </a:t>
            </a:r>
            <a:r>
              <a:rPr lang="en-US" dirty="0">
                <a:solidFill>
                  <a:srgbClr val="000000"/>
                </a:solidFill>
                <a:hlinkClick r:id="rId5"/>
              </a:rPr>
              <a:t>Link</a:t>
            </a:r>
            <a:endParaRPr lang="en-US" dirty="0">
              <a:solidFill>
                <a:srgbClr val="000000"/>
              </a:solidFill>
            </a:endParaRPr>
          </a:p>
          <a:p>
            <a:pPr marL="342900" indent="-342900">
              <a:lnSpc>
                <a:spcPct val="160000"/>
              </a:lnSpc>
              <a:buFont typeface="Arial" panose="020B0604020202020204" pitchFamily="34" charset="0"/>
              <a:buChar char="•"/>
            </a:pPr>
            <a:r>
              <a:rPr lang="en-US" dirty="0">
                <a:solidFill>
                  <a:srgbClr val="000000"/>
                </a:solidFill>
              </a:rPr>
              <a:t>Instead of blaming individuals, the aviation industry looked at the system as a whole, and learned how flawed processes and problems with the culture set those people up for failure. </a:t>
            </a:r>
          </a:p>
          <a:p>
            <a:pPr marL="342900" indent="-342900">
              <a:lnSpc>
                <a:spcPct val="160000"/>
              </a:lnSpc>
              <a:buFont typeface="Arial" panose="020B0604020202020204" pitchFamily="34" charset="0"/>
              <a:buChar char="•"/>
            </a:pPr>
            <a:r>
              <a:rPr lang="en-US" b="1" dirty="0">
                <a:solidFill>
                  <a:srgbClr val="000000"/>
                </a:solidFill>
              </a:rPr>
              <a:t>Shift of focus from blame and punishment to system-level improvement </a:t>
            </a:r>
            <a:r>
              <a:rPr lang="en-US" b="1" dirty="0">
                <a:solidFill>
                  <a:srgbClr val="000000"/>
                </a:solidFill>
                <a:sym typeface="Wingdings" pitchFamily="2" charset="2"/>
              </a:rPr>
              <a:t> </a:t>
            </a:r>
            <a:r>
              <a:rPr lang="en-US" dirty="0">
                <a:solidFill>
                  <a:srgbClr val="000000"/>
                </a:solidFill>
              </a:rPr>
              <a:t>Number of airline accidents resulting in passenger harm has significantly decreased</a:t>
            </a:r>
          </a:p>
        </p:txBody>
      </p:sp>
      <p:pic>
        <p:nvPicPr>
          <p:cNvPr id="6" name="Picture Placeholder 5" descr="Airplane taking off with city lights in background">
            <a:extLst>
              <a:ext uri="{FF2B5EF4-FFF2-40B4-BE49-F238E27FC236}">
                <a16:creationId xmlns:a16="http://schemas.microsoft.com/office/drawing/2014/main" id="{FDCC2CF1-AAB7-78E9-750C-247C3EF4E10D}"/>
              </a:ext>
            </a:extLst>
          </p:cNvPr>
          <p:cNvPicPr>
            <a:picLocks noGrp="1" noChangeAspect="1"/>
          </p:cNvPicPr>
          <p:nvPr>
            <p:ph type="pic" sz="quarter" idx="12"/>
          </p:nvPr>
        </p:nvPicPr>
        <p:blipFill>
          <a:blip r:embed="rId6"/>
          <a:srcRect l="14459" r="14459"/>
          <a:stretch>
            <a:fillRect/>
          </a:stretch>
        </p:blipFill>
        <p:spPr>
          <a:xfrm>
            <a:off x="548640" y="1828801"/>
            <a:ext cx="3892406" cy="3080084"/>
          </a:xfrm>
        </p:spPr>
      </p:pic>
      <p:pic>
        <p:nvPicPr>
          <p:cNvPr id="5" name="Audio 4">
            <a:extLst>
              <a:ext uri="{FF2B5EF4-FFF2-40B4-BE49-F238E27FC236}">
                <a16:creationId xmlns:a16="http://schemas.microsoft.com/office/drawing/2014/main" id="{2D7C3115-D8AF-2783-0B7D-54A48B90C2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45567481"/>
      </p:ext>
    </p:extLst>
  </p:cSld>
  <p:clrMapOvr>
    <a:masterClrMapping/>
  </p:clrMapOvr>
  <mc:AlternateContent xmlns:mc="http://schemas.openxmlformats.org/markup-compatibility/2006" xmlns:p14="http://schemas.microsoft.com/office/powerpoint/2010/main">
    <mc:Choice Requires="p14">
      <p:transition spd="slow" p14:dur="2000" advTm="105583"/>
    </mc:Choice>
    <mc:Fallback xmlns="">
      <p:transition spd="slow" advTm="10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917B4EFA-7FF0-FD88-63CC-F3616984A0F5}"/>
              </a:ext>
            </a:extLst>
          </p:cNvPr>
          <p:cNvSpPr>
            <a:spLocks noGrp="1"/>
          </p:cNvSpPr>
          <p:nvPr>
            <p:ph type="body" sz="quarter" idx="11"/>
          </p:nvPr>
        </p:nvSpPr>
        <p:spPr/>
        <p:txBody>
          <a:bodyPr vert="horz" lIns="91440" tIns="45720" rIns="91440" bIns="45720" rtlCol="0" anchor="t">
            <a:normAutofit/>
          </a:bodyPr>
          <a:lstStyle/>
          <a:p>
            <a:r>
              <a:rPr lang="en-US">
                <a:ea typeface="Calibri Light"/>
                <a:cs typeface="Calibri Light"/>
              </a:rPr>
              <a:t> </a:t>
            </a:r>
          </a:p>
        </p:txBody>
      </p:sp>
      <p:sp>
        <p:nvSpPr>
          <p:cNvPr id="25" name="Text Placeholder 24">
            <a:extLst>
              <a:ext uri="{FF2B5EF4-FFF2-40B4-BE49-F238E27FC236}">
                <a16:creationId xmlns:a16="http://schemas.microsoft.com/office/drawing/2014/main" id="{98AE2C3A-89EE-C6DE-2AA8-B3245D352ACF}"/>
              </a:ext>
            </a:extLst>
          </p:cNvPr>
          <p:cNvSpPr>
            <a:spLocks noGrp="1"/>
          </p:cNvSpPr>
          <p:nvPr>
            <p:ph type="body" sz="quarter" idx="12"/>
          </p:nvPr>
        </p:nvSpPr>
        <p:spPr/>
        <p:txBody>
          <a:bodyPr/>
          <a:lstStyle/>
          <a:p>
            <a:r>
              <a:rPr lang="en-US"/>
              <a:t>Disclosure</a:t>
            </a:r>
          </a:p>
        </p:txBody>
      </p:sp>
      <p:sp>
        <p:nvSpPr>
          <p:cNvPr id="26" name="Text Placeholder 25">
            <a:extLst>
              <a:ext uri="{FF2B5EF4-FFF2-40B4-BE49-F238E27FC236}">
                <a16:creationId xmlns:a16="http://schemas.microsoft.com/office/drawing/2014/main" id="{B68771D0-81ED-ABD8-B500-A4B4510FAF44}"/>
              </a:ext>
            </a:extLst>
          </p:cNvPr>
          <p:cNvSpPr>
            <a:spLocks noGrp="1"/>
          </p:cNvSpPr>
          <p:nvPr>
            <p:ph type="body" sz="quarter" idx="14"/>
          </p:nvPr>
        </p:nvSpPr>
        <p:spPr/>
        <p:txBody>
          <a:bodyPr/>
          <a:lstStyle/>
          <a:p>
            <a:r>
              <a:rPr lang="en-US">
                <a:solidFill>
                  <a:srgbClr val="000000"/>
                </a:solidFill>
              </a:rPr>
              <a:t>Use statement</a:t>
            </a:r>
          </a:p>
        </p:txBody>
      </p:sp>
      <p:sp>
        <p:nvSpPr>
          <p:cNvPr id="27" name="Text Placeholder 26">
            <a:extLst>
              <a:ext uri="{FF2B5EF4-FFF2-40B4-BE49-F238E27FC236}">
                <a16:creationId xmlns:a16="http://schemas.microsoft.com/office/drawing/2014/main" id="{B83D2446-E32A-60FA-18A1-D9E1821F4036}"/>
              </a:ext>
            </a:extLst>
          </p:cNvPr>
          <p:cNvSpPr>
            <a:spLocks noGrp="1"/>
          </p:cNvSpPr>
          <p:nvPr>
            <p:ph type="body" sz="quarter" idx="15"/>
          </p:nvPr>
        </p:nvSpPr>
        <p:spPr/>
        <p:txBody>
          <a:bodyPr vert="horz" lIns="91440" tIns="45720" rIns="91440" bIns="45720" rtlCol="0" anchor="t">
            <a:noAutofit/>
          </a:bodyPr>
          <a:lstStyle/>
          <a:p>
            <a:r>
              <a:rPr lang="en-US">
                <a:solidFill>
                  <a:srgbClr val="000000"/>
                </a:solidFill>
                <a:latin typeface="Corbel"/>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 </a:t>
            </a:r>
            <a:r>
              <a:rPr lang="en-US">
                <a:solidFill>
                  <a:srgbClr val="1D1C1D"/>
                </a:solidFill>
                <a:ea typeface="+mj-lt"/>
                <a:cs typeface="+mj-lt"/>
              </a:rPr>
              <a:t>Unless otherwise noted, images © </a:t>
            </a:r>
            <a:r>
              <a:rPr lang="en-US">
                <a:solidFill>
                  <a:srgbClr val="000000"/>
                </a:solidFill>
                <a:ea typeface="+mj-lt"/>
                <a:cs typeface="+mj-lt"/>
                <a:hlinkClick r:id="rId4"/>
              </a:rPr>
              <a:t>stock.adobe.com</a:t>
            </a:r>
            <a:r>
              <a:rPr lang="en-US">
                <a:solidFill>
                  <a:srgbClr val="1D1C1D"/>
                </a:solidFill>
                <a:ea typeface="+mj-lt"/>
                <a:cs typeface="+mj-lt"/>
              </a:rPr>
              <a:t>.</a:t>
            </a:r>
            <a:endParaRPr lang="en-US">
              <a:solidFill>
                <a:srgbClr val="000000"/>
              </a:solidFill>
              <a:ea typeface="+mj-lt"/>
              <a:cs typeface="+mj-lt"/>
            </a:endParaRPr>
          </a:p>
          <a:p>
            <a:endParaRPr lang="en-US">
              <a:solidFill>
                <a:srgbClr val="000000"/>
              </a:solidFill>
              <a:latin typeface="Corbel" panose="020B0503020204020204" pitchFamily="34" charset="0"/>
            </a:endParaRPr>
          </a:p>
        </p:txBody>
      </p:sp>
      <p:sp>
        <p:nvSpPr>
          <p:cNvPr id="2" name="TextBox 1">
            <a:extLst>
              <a:ext uri="{FF2B5EF4-FFF2-40B4-BE49-F238E27FC236}">
                <a16:creationId xmlns:a16="http://schemas.microsoft.com/office/drawing/2014/main" id="{21B5AB73-1683-B2FD-5FD2-167359719D69}"/>
              </a:ext>
            </a:extLst>
          </p:cNvPr>
          <p:cNvSpPr txBox="1"/>
          <p:nvPr/>
        </p:nvSpPr>
        <p:spPr>
          <a:xfrm>
            <a:off x="1732547" y="1900989"/>
            <a:ext cx="9216190" cy="1200329"/>
          </a:xfrm>
          <a:prstGeom prst="rect">
            <a:avLst/>
          </a:prstGeom>
          <a:noFill/>
        </p:spPr>
        <p:txBody>
          <a:bodyPr wrap="square" rtlCol="0">
            <a:spAutoFit/>
          </a:bodyPr>
          <a:lstStyle/>
          <a:p>
            <a:r>
              <a:rPr lang="en-US" dirty="0">
                <a:solidFill>
                  <a:srgbClr val="000000"/>
                </a:solidFill>
              </a:rPr>
              <a:t>No relevant financial disclosures</a:t>
            </a:r>
          </a:p>
          <a:p>
            <a:endParaRPr lang="en-US" dirty="0">
              <a:solidFill>
                <a:srgbClr val="000000"/>
              </a:solidFill>
            </a:endParaRPr>
          </a:p>
          <a:p>
            <a:r>
              <a:rPr lang="en-US" dirty="0">
                <a:solidFill>
                  <a:srgbClr val="000000"/>
                </a:solidFill>
              </a:rPr>
              <a:t>Adapted from the Institute for Healthcare Improvement modules on Patient safety </a:t>
            </a:r>
          </a:p>
          <a:p>
            <a:endParaRPr lang="en-US" dirty="0">
              <a:solidFill>
                <a:srgbClr val="000000"/>
              </a:solidFill>
            </a:endParaRPr>
          </a:p>
        </p:txBody>
      </p:sp>
      <p:pic>
        <p:nvPicPr>
          <p:cNvPr id="4" name="Audio 3">
            <a:extLst>
              <a:ext uri="{FF2B5EF4-FFF2-40B4-BE49-F238E27FC236}">
                <a16:creationId xmlns:a16="http://schemas.microsoft.com/office/drawing/2014/main" id="{D17C945F-4DCF-0288-E23E-4047034168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4508595"/>
      </p:ext>
    </p:extLst>
  </p:cSld>
  <p:clrMapOvr>
    <a:masterClrMapping/>
  </p:clrMapOvr>
  <mc:AlternateContent xmlns:mc="http://schemas.openxmlformats.org/markup-compatibility/2006" xmlns:p14="http://schemas.microsoft.com/office/powerpoint/2010/main">
    <mc:Choice Requires="p14">
      <p:transition spd="slow" p14:dur="2000" advTm="2165"/>
    </mc:Choice>
    <mc:Fallback xmlns="">
      <p:transition spd="slow" advTm="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C361-5510-F736-DEB3-45282A1EB276}"/>
              </a:ext>
            </a:extLst>
          </p:cNvPr>
          <p:cNvSpPr>
            <a:spLocks noGrp="1"/>
          </p:cNvSpPr>
          <p:nvPr>
            <p:ph type="ctrTitle"/>
          </p:nvPr>
        </p:nvSpPr>
        <p:spPr>
          <a:xfrm>
            <a:off x="548640" y="219456"/>
            <a:ext cx="8266176" cy="914400"/>
          </a:xfrm>
        </p:spPr>
        <p:txBody>
          <a:bodyPr/>
          <a:lstStyle/>
          <a:p>
            <a:r>
              <a:rPr lang="en-US" dirty="0"/>
              <a:t>Framework for Patient Safety</a:t>
            </a:r>
            <a:r>
              <a:rPr lang="en-US" sz="2400" baseline="30000" dirty="0"/>
              <a:t>8</a:t>
            </a:r>
            <a:endParaRPr lang="en-US" baseline="30000" dirty="0"/>
          </a:p>
        </p:txBody>
      </p:sp>
      <p:pic>
        <p:nvPicPr>
          <p:cNvPr id="8" name="Picture 7" descr="A diagram of a circular puzzle&#10;&#10;AI-generated content may be incorrect.">
            <a:extLst>
              <a:ext uri="{FF2B5EF4-FFF2-40B4-BE49-F238E27FC236}">
                <a16:creationId xmlns:a16="http://schemas.microsoft.com/office/drawing/2014/main" id="{A1512DC5-3573-7002-0BA4-00F0B102CD3F}"/>
              </a:ext>
            </a:extLst>
          </p:cNvPr>
          <p:cNvPicPr>
            <a:picLocks noChangeAspect="1"/>
          </p:cNvPicPr>
          <p:nvPr/>
        </p:nvPicPr>
        <p:blipFill>
          <a:blip r:embed="rId5"/>
          <a:srcRect t="7982" r="782"/>
          <a:stretch>
            <a:fillRect/>
          </a:stretch>
        </p:blipFill>
        <p:spPr>
          <a:xfrm>
            <a:off x="978407" y="1133856"/>
            <a:ext cx="9666538" cy="5504688"/>
          </a:xfrm>
          <a:prstGeom prst="rect">
            <a:avLst/>
          </a:prstGeom>
        </p:spPr>
      </p:pic>
      <p:pic>
        <p:nvPicPr>
          <p:cNvPr id="4" name="Audio 3">
            <a:extLst>
              <a:ext uri="{FF2B5EF4-FFF2-40B4-BE49-F238E27FC236}">
                <a16:creationId xmlns:a16="http://schemas.microsoft.com/office/drawing/2014/main" id="{C3BAB4DF-1B98-5D95-B32E-CC0E51165C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78703854"/>
      </p:ext>
    </p:extLst>
  </p:cSld>
  <p:clrMapOvr>
    <a:masterClrMapping/>
  </p:clrMapOvr>
  <mc:AlternateContent xmlns:mc="http://schemas.openxmlformats.org/markup-compatibility/2006" xmlns:p14="http://schemas.microsoft.com/office/powerpoint/2010/main">
    <mc:Choice Requires="p14">
      <p:transition spd="slow" p14:dur="2000" advTm="54528"/>
    </mc:Choice>
    <mc:Fallback xmlns="">
      <p:transition spd="slow" advTm="5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4EB6A3-52D1-04C9-89BF-35180EFF8B31}"/>
              </a:ext>
            </a:extLst>
          </p:cNvPr>
          <p:cNvSpPr>
            <a:spLocks noGrp="1"/>
          </p:cNvSpPr>
          <p:nvPr>
            <p:ph type="body" sz="quarter" idx="10"/>
          </p:nvPr>
        </p:nvSpPr>
        <p:spPr/>
        <p:txBody>
          <a:bodyPr>
            <a:normAutofit lnSpcReduction="10000"/>
          </a:bodyPr>
          <a:lstStyle/>
          <a:p>
            <a:r>
              <a:rPr lang="en-US" dirty="0"/>
              <a:t>Culture of Patient Safety</a:t>
            </a:r>
          </a:p>
        </p:txBody>
      </p:sp>
      <p:sp>
        <p:nvSpPr>
          <p:cNvPr id="6" name="Text Placeholder 5">
            <a:extLst>
              <a:ext uri="{FF2B5EF4-FFF2-40B4-BE49-F238E27FC236}">
                <a16:creationId xmlns:a16="http://schemas.microsoft.com/office/drawing/2014/main" id="{4E8DB6EC-960D-8DCE-04D9-D13D4DC63588}"/>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40BEC1B9-6319-DB70-2183-F476C13E4D12}"/>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99393193-B47D-9294-E0B0-04F9736C7B0C}"/>
              </a:ext>
            </a:extLst>
          </p:cNvPr>
          <p:cNvSpPr>
            <a:spLocks noGrp="1"/>
          </p:cNvSpPr>
          <p:nvPr>
            <p:ph type="body" sz="quarter" idx="13"/>
          </p:nvPr>
        </p:nvSpPr>
        <p:spPr/>
        <p:txBody>
          <a:bodyPr/>
          <a:lstStyle/>
          <a:p>
            <a:endParaRPr lang="en-US"/>
          </a:p>
        </p:txBody>
      </p:sp>
      <p:pic>
        <p:nvPicPr>
          <p:cNvPr id="3" name="Audio 2">
            <a:extLst>
              <a:ext uri="{FF2B5EF4-FFF2-40B4-BE49-F238E27FC236}">
                <a16:creationId xmlns:a16="http://schemas.microsoft.com/office/drawing/2014/main" id="{06390BBA-51FA-E271-B2BB-CDE976B07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29048270"/>
      </p:ext>
    </p:extLst>
  </p:cSld>
  <p:clrMapOvr>
    <a:masterClrMapping/>
  </p:clrMapOvr>
  <mc:AlternateContent xmlns:mc="http://schemas.openxmlformats.org/markup-compatibility/2006" xmlns:p14="http://schemas.microsoft.com/office/powerpoint/2010/main">
    <mc:Choice Requires="p14">
      <p:transition spd="slow" p14:dur="2000" advTm="1208"/>
    </mc:Choice>
    <mc:Fallback xmlns="">
      <p:transition spd="slow" advTm="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428CA9B-7406-4BFA-4E89-0A1FF74C5A65}"/>
              </a:ext>
            </a:extLst>
          </p:cNvPr>
          <p:cNvSpPr>
            <a:spLocks noGrp="1"/>
          </p:cNvSpPr>
          <p:nvPr>
            <p:ph type="body" sz="quarter" idx="10"/>
          </p:nvPr>
        </p:nvSpPr>
        <p:spPr>
          <a:xfrm>
            <a:off x="548640" y="1828799"/>
            <a:ext cx="6876288" cy="4343400"/>
          </a:xfrm>
        </p:spPr>
        <p:txBody>
          <a:bodyPr>
            <a:normAutofit/>
          </a:bodyPr>
          <a:lstStyle/>
          <a:p>
            <a:pPr>
              <a:lnSpc>
                <a:spcPct val="150000"/>
              </a:lnSpc>
            </a:pPr>
            <a:r>
              <a:rPr lang="en-US" sz="2800" dirty="0">
                <a:solidFill>
                  <a:srgbClr val="000000"/>
                </a:solidFill>
              </a:rPr>
              <a:t>In a culture of safety …. clinicians discuss errors and harm openly, without fear of being unfairly punished, and with confidence that reporting safety issues will lead to improvement</a:t>
            </a:r>
            <a:br>
              <a:rPr lang="en-US" sz="2800" dirty="0">
                <a:solidFill>
                  <a:srgbClr val="000000"/>
                </a:solidFill>
              </a:rPr>
            </a:br>
            <a:endParaRPr lang="en-US" sz="2800" dirty="0">
              <a:solidFill>
                <a:srgbClr val="000000"/>
              </a:solidFill>
            </a:endParaRPr>
          </a:p>
        </p:txBody>
      </p:sp>
      <p:graphicFrame>
        <p:nvGraphicFramePr>
          <p:cNvPr id="10" name="Diagram 9">
            <a:extLst>
              <a:ext uri="{FF2B5EF4-FFF2-40B4-BE49-F238E27FC236}">
                <a16:creationId xmlns:a16="http://schemas.microsoft.com/office/drawing/2014/main" id="{3D61E95F-BFAD-DDED-605B-886133AC1339}"/>
              </a:ext>
            </a:extLst>
          </p:cNvPr>
          <p:cNvGraphicFramePr/>
          <p:nvPr>
            <p:extLst>
              <p:ext uri="{D42A27DB-BD31-4B8C-83A1-F6EECF244321}">
                <p14:modId xmlns:p14="http://schemas.microsoft.com/office/powerpoint/2010/main" val="2974707442"/>
              </p:ext>
            </p:extLst>
          </p:nvPr>
        </p:nvGraphicFramePr>
        <p:xfrm>
          <a:off x="7040880" y="1572768"/>
          <a:ext cx="5138928" cy="3858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extLst>
              <a:ext uri="{FF2B5EF4-FFF2-40B4-BE49-F238E27FC236}">
                <a16:creationId xmlns:a16="http://schemas.microsoft.com/office/drawing/2014/main" id="{94E7C48E-1BDC-6CBD-840E-2C7C7308A2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84584175"/>
      </p:ext>
    </p:extLst>
  </p:cSld>
  <p:clrMapOvr>
    <a:masterClrMapping/>
  </p:clrMapOvr>
  <mc:AlternateContent xmlns:mc="http://schemas.openxmlformats.org/markup-compatibility/2006" xmlns:p14="http://schemas.microsoft.com/office/powerpoint/2010/main">
    <mc:Choice Requires="p14">
      <p:transition spd="slow" p14:dur="2000" advTm="21671"/>
    </mc:Choice>
    <mc:Fallback xmlns="">
      <p:transition spd="slow" advTm="2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523D6-B7BB-4031-C584-D8A0C86F66EB}"/>
            </a:ext>
          </a:extLst>
        </p:cNvPr>
        <p:cNvGrpSpPr/>
        <p:nvPr/>
      </p:nvGrpSpPr>
      <p:grpSpPr>
        <a:xfrm>
          <a:off x="0" y="0"/>
          <a:ext cx="0" cy="0"/>
          <a:chOff x="0" y="0"/>
          <a:chExt cx="0" cy="0"/>
        </a:xfrm>
      </p:grpSpPr>
      <p:pic>
        <p:nvPicPr>
          <p:cNvPr id="4" name="Picture 3" descr="Hospital bed in a room">
            <a:extLst>
              <a:ext uri="{FF2B5EF4-FFF2-40B4-BE49-F238E27FC236}">
                <a16:creationId xmlns:a16="http://schemas.microsoft.com/office/drawing/2014/main" id="{1FEBAA2F-F1BC-A25B-DCB5-148F90B6DA96}"/>
              </a:ext>
            </a:extLst>
          </p:cNvPr>
          <p:cNvPicPr>
            <a:picLocks noChangeAspect="1"/>
          </p:cNvPicPr>
          <p:nvPr/>
        </p:nvPicPr>
        <p:blipFill>
          <a:blip r:embed="rId5"/>
          <a:srcRect l="30904" r="28505" b="-1"/>
          <a:stretch>
            <a:fillRect/>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471E9B17-8DBD-7069-8AF8-9A3DF8157C84}"/>
              </a:ext>
            </a:extLst>
          </p:cNvPr>
          <p:cNvSpPr txBox="1">
            <a:spLocks/>
          </p:cNvSpPr>
          <p:nvPr/>
        </p:nvSpPr>
        <p:spPr>
          <a:xfrm>
            <a:off x="4479130" y="1828800"/>
            <a:ext cx="7243478" cy="504341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70000"/>
              </a:lnSpc>
            </a:pPr>
            <a:r>
              <a:rPr lang="en-US" sz="2000" b="0" dirty="0"/>
              <a:t>Leaders of a large hospital implemented a new policy that nurses had to administer all medications within 30 minutes of the order. As a result, the nurses made sure to always check the medications out of the dispensing machine within 30 minutes, so that it appeared to supervisors that they had complied. However, they didn't always have time to deliver them right away. Sometimes, the nurses would have to carry the medications around in their pockets for quite a while until they had time to deliver them.</a:t>
            </a:r>
          </a:p>
          <a:p>
            <a:pPr fontAlgn="auto">
              <a:lnSpc>
                <a:spcPct val="170000"/>
              </a:lnSpc>
            </a:pPr>
            <a:r>
              <a:rPr lang="en-US" sz="2600" b="0" dirty="0">
                <a:solidFill>
                  <a:srgbClr val="C00000"/>
                </a:solidFill>
              </a:rPr>
              <a:t>Has the hospital increased the quality and safety of care? Why or why not? </a:t>
            </a:r>
          </a:p>
        </p:txBody>
      </p:sp>
      <p:sp>
        <p:nvSpPr>
          <p:cNvPr id="5" name="Text Placeholder 2">
            <a:extLst>
              <a:ext uri="{FF2B5EF4-FFF2-40B4-BE49-F238E27FC236}">
                <a16:creationId xmlns:a16="http://schemas.microsoft.com/office/drawing/2014/main" id="{8EC84675-8E68-B3E5-D833-E32E7E72EC13}"/>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B88F6426-F95B-6DFB-0BA5-DF8421101180}"/>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pic>
        <p:nvPicPr>
          <p:cNvPr id="3" name="Audio 2">
            <a:extLst>
              <a:ext uri="{FF2B5EF4-FFF2-40B4-BE49-F238E27FC236}">
                <a16:creationId xmlns:a16="http://schemas.microsoft.com/office/drawing/2014/main" id="{6D9A28BF-6324-BA96-0F07-D9819EC883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4906000"/>
      </p:ext>
    </p:extLst>
  </p:cSld>
  <p:clrMapOvr>
    <a:masterClrMapping/>
  </p:clrMapOvr>
  <mc:AlternateContent xmlns:mc="http://schemas.openxmlformats.org/markup-compatibility/2006" xmlns:p14="http://schemas.microsoft.com/office/powerpoint/2010/main">
    <mc:Choice Requires="p14">
      <p:transition spd="slow" p14:dur="2000" advTm="57043"/>
    </mc:Choice>
    <mc:Fallback xmlns="">
      <p:transition spd="slow" advTm="57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6FC9-4B54-8AFA-BC3F-969B443A7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64F84-90A4-C209-46F5-EBDECE4F02F8}"/>
              </a:ext>
            </a:extLst>
          </p:cNvPr>
          <p:cNvSpPr>
            <a:spLocks noGrp="1"/>
          </p:cNvSpPr>
          <p:nvPr>
            <p:ph type="ctrTitle"/>
          </p:nvPr>
        </p:nvSpPr>
        <p:spPr>
          <a:xfrm>
            <a:off x="548640" y="566928"/>
            <a:ext cx="7077456" cy="914400"/>
          </a:xfrm>
        </p:spPr>
        <p:txBody>
          <a:bodyPr anchor="ctr">
            <a:normAutofit fontScale="90000"/>
          </a:bodyPr>
          <a:lstStyle/>
          <a:p>
            <a:pPr>
              <a:lnSpc>
                <a:spcPct val="150000"/>
              </a:lnSpc>
            </a:pPr>
            <a:r>
              <a:rPr lang="en-US">
                <a:solidFill>
                  <a:srgbClr val="000000"/>
                </a:solidFill>
              </a:rPr>
              <a:t>Psychological safety</a:t>
            </a:r>
          </a:p>
        </p:txBody>
      </p:sp>
      <p:sp>
        <p:nvSpPr>
          <p:cNvPr id="3" name="Text Placeholder 2">
            <a:extLst>
              <a:ext uri="{FF2B5EF4-FFF2-40B4-BE49-F238E27FC236}">
                <a16:creationId xmlns:a16="http://schemas.microsoft.com/office/drawing/2014/main" id="{C0EF68D6-886E-0D3F-2010-53C260D54B50}"/>
              </a:ext>
            </a:extLst>
          </p:cNvPr>
          <p:cNvSpPr>
            <a:spLocks noGrp="1"/>
          </p:cNvSpPr>
          <p:nvPr>
            <p:ph type="body" sz="quarter" idx="11"/>
          </p:nvPr>
        </p:nvSpPr>
        <p:spPr>
          <a:xfrm>
            <a:off x="6304748" y="2172729"/>
            <a:ext cx="5349240" cy="4343400"/>
          </a:xfrm>
        </p:spPr>
        <p:txBody>
          <a:bodyPr>
            <a:normAutofit/>
          </a:bodyPr>
          <a:lstStyle/>
          <a:p>
            <a:pPr marL="342900" indent="-342900">
              <a:lnSpc>
                <a:spcPct val="150000"/>
              </a:lnSpc>
              <a:buFont typeface="Arial" panose="020B0604020202020204" pitchFamily="34" charset="0"/>
              <a:buChar char="•"/>
            </a:pPr>
            <a:r>
              <a:rPr lang="en-US" dirty="0">
                <a:solidFill>
                  <a:srgbClr val="000000"/>
                </a:solidFill>
              </a:rPr>
              <a:t>… key to reducing the likelihood that a patient will get hurt</a:t>
            </a:r>
          </a:p>
          <a:p>
            <a:pPr marL="342900" indent="-342900">
              <a:lnSpc>
                <a:spcPct val="150000"/>
              </a:lnSpc>
              <a:buFont typeface="Arial" panose="020B0604020202020204" pitchFamily="34" charset="0"/>
              <a:buChar char="•"/>
            </a:pPr>
            <a:r>
              <a:rPr lang="en-US" dirty="0">
                <a:solidFill>
                  <a:srgbClr val="000000"/>
                </a:solidFill>
              </a:rPr>
              <a:t>… has an impact on innovation and faster adoption of new ideas</a:t>
            </a:r>
          </a:p>
          <a:p>
            <a:pPr marL="342900" indent="-342900">
              <a:lnSpc>
                <a:spcPct val="150000"/>
              </a:lnSpc>
              <a:buFont typeface="Arial" panose="020B0604020202020204" pitchFamily="34" charset="0"/>
              <a:buChar char="•"/>
            </a:pPr>
            <a:r>
              <a:rPr lang="en-US" dirty="0">
                <a:solidFill>
                  <a:srgbClr val="C00000"/>
                </a:solidFill>
              </a:rPr>
              <a:t>Video:</a:t>
            </a:r>
            <a:r>
              <a:rPr lang="en-US" dirty="0">
                <a:solidFill>
                  <a:srgbClr val="000000"/>
                </a:solidFill>
              </a:rPr>
              <a:t> </a:t>
            </a:r>
            <a:r>
              <a:rPr lang="en-US" dirty="0">
                <a:solidFill>
                  <a:srgbClr val="000000"/>
                </a:solidFill>
                <a:hlinkClick r:id="rId5">
                  <a:extLst>
                    <a:ext uri="{A12FA001-AC4F-418D-AE19-62706E023703}">
                      <ahyp:hlinkClr xmlns:ahyp="http://schemas.microsoft.com/office/drawing/2018/hyperlinkcolor" val="tx"/>
                    </a:ext>
                  </a:extLst>
                </a:hlinkClick>
              </a:rPr>
              <a:t>Open link</a:t>
            </a:r>
            <a:endParaRPr lang="en-US" dirty="0">
              <a:solidFill>
                <a:srgbClr val="000000"/>
              </a:solidFill>
            </a:endParaRPr>
          </a:p>
          <a:p>
            <a:pPr>
              <a:lnSpc>
                <a:spcPct val="150000"/>
              </a:lnSpc>
            </a:pPr>
            <a:endParaRPr lang="en-US" dirty="0">
              <a:solidFill>
                <a:srgbClr val="000000"/>
              </a:solidFill>
            </a:endParaRPr>
          </a:p>
        </p:txBody>
      </p:sp>
      <p:pic>
        <p:nvPicPr>
          <p:cNvPr id="8" name="Picture 7" descr="Rescue buoy floating at sea">
            <a:extLst>
              <a:ext uri="{FF2B5EF4-FFF2-40B4-BE49-F238E27FC236}">
                <a16:creationId xmlns:a16="http://schemas.microsoft.com/office/drawing/2014/main" id="{E3B14204-6F24-B081-A875-9E0CEFF334AB}"/>
              </a:ext>
            </a:extLst>
          </p:cNvPr>
          <p:cNvPicPr>
            <a:picLocks noChangeAspect="1"/>
          </p:cNvPicPr>
          <p:nvPr/>
        </p:nvPicPr>
        <p:blipFill>
          <a:blip r:embed="rId6"/>
          <a:srcRect r="15648" b="3"/>
          <a:stretch>
            <a:fillRect/>
          </a:stretch>
        </p:blipFill>
        <p:spPr>
          <a:xfrm>
            <a:off x="548640" y="1828800"/>
            <a:ext cx="5349240" cy="4232885"/>
          </a:xfrm>
          <a:prstGeom prst="rect">
            <a:avLst/>
          </a:prstGeom>
          <a:noFill/>
        </p:spPr>
      </p:pic>
      <p:pic>
        <p:nvPicPr>
          <p:cNvPr id="5" name="Audio 4">
            <a:extLst>
              <a:ext uri="{FF2B5EF4-FFF2-40B4-BE49-F238E27FC236}">
                <a16:creationId xmlns:a16="http://schemas.microsoft.com/office/drawing/2014/main" id="{B8017492-1241-A67F-57FA-2DE14D478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25970423"/>
      </p:ext>
    </p:extLst>
  </p:cSld>
  <p:clrMapOvr>
    <a:masterClrMapping/>
  </p:clrMapOvr>
  <mc:AlternateContent xmlns:mc="http://schemas.openxmlformats.org/markup-compatibility/2006" xmlns:p14="http://schemas.microsoft.com/office/powerpoint/2010/main">
    <mc:Choice Requires="p14">
      <p:transition spd="slow" p14:dur="2000" advTm="63420"/>
    </mc:Choice>
    <mc:Fallback xmlns="">
      <p:transition spd="slow" advTm="6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6FC9-4B54-8AFA-BC3F-969B443A7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64F84-90A4-C209-46F5-EBDECE4F02F8}"/>
              </a:ext>
            </a:extLst>
          </p:cNvPr>
          <p:cNvSpPr>
            <a:spLocks noGrp="1"/>
          </p:cNvSpPr>
          <p:nvPr>
            <p:ph type="ctrTitle"/>
          </p:nvPr>
        </p:nvSpPr>
        <p:spPr>
          <a:xfrm>
            <a:off x="548640" y="566928"/>
            <a:ext cx="7077456" cy="914400"/>
          </a:xfrm>
        </p:spPr>
        <p:txBody>
          <a:bodyPr anchor="ctr">
            <a:normAutofit fontScale="90000"/>
          </a:bodyPr>
          <a:lstStyle/>
          <a:p>
            <a:pPr>
              <a:lnSpc>
                <a:spcPct val="150000"/>
              </a:lnSpc>
            </a:pPr>
            <a:r>
              <a:rPr lang="en-US">
                <a:solidFill>
                  <a:srgbClr val="000000"/>
                </a:solidFill>
              </a:rPr>
              <a:t>Psychological safety</a:t>
            </a:r>
          </a:p>
        </p:txBody>
      </p:sp>
      <p:pic>
        <p:nvPicPr>
          <p:cNvPr id="7" name="Online Media 6" descr="Psychological Safety Helps Us Learn">
            <a:hlinkClick r:id="" action="ppaction://media"/>
            <a:extLst>
              <a:ext uri="{FF2B5EF4-FFF2-40B4-BE49-F238E27FC236}">
                <a16:creationId xmlns:a16="http://schemas.microsoft.com/office/drawing/2014/main" id="{77F83651-D782-BC2F-8447-83CA1C45A891}"/>
              </a:ext>
            </a:extLst>
          </p:cNvPr>
          <p:cNvPicPr>
            <a:picLocks noRot="1" noChangeAspect="1"/>
          </p:cNvPicPr>
          <p:nvPr>
            <a:videoFile r:link="rId1"/>
          </p:nvPr>
        </p:nvPicPr>
        <p:blipFill>
          <a:blip r:embed="rId4"/>
          <a:stretch>
            <a:fillRect/>
          </a:stretch>
        </p:blipFill>
        <p:spPr>
          <a:xfrm>
            <a:off x="1755283" y="1528432"/>
            <a:ext cx="8781099" cy="4961321"/>
          </a:xfrm>
          <a:prstGeom prst="rect">
            <a:avLst/>
          </a:prstGeom>
        </p:spPr>
      </p:pic>
    </p:spTree>
    <p:extLst>
      <p:ext uri="{BB962C8B-B14F-4D97-AF65-F5344CB8AC3E}">
        <p14:creationId xmlns:p14="http://schemas.microsoft.com/office/powerpoint/2010/main" val="19365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F2624-2FE0-3E1C-86F4-C10527E2AB53}"/>
              </a:ext>
            </a:extLst>
          </p:cNvPr>
          <p:cNvSpPr>
            <a:spLocks noGrp="1"/>
          </p:cNvSpPr>
          <p:nvPr>
            <p:ph type="ctrTitle"/>
          </p:nvPr>
        </p:nvSpPr>
        <p:spPr/>
        <p:txBody>
          <a:bodyPr/>
          <a:lstStyle/>
          <a:p>
            <a:r>
              <a:rPr lang="en-US" dirty="0"/>
              <a:t>Teamwork &amp; Communication</a:t>
            </a:r>
          </a:p>
        </p:txBody>
      </p:sp>
      <p:sp>
        <p:nvSpPr>
          <p:cNvPr id="7" name="Text Placeholder 6">
            <a:extLst>
              <a:ext uri="{FF2B5EF4-FFF2-40B4-BE49-F238E27FC236}">
                <a16:creationId xmlns:a16="http://schemas.microsoft.com/office/drawing/2014/main" id="{8D23AAE0-6135-A09C-BA45-A850CAB8AFC4}"/>
              </a:ext>
            </a:extLst>
          </p:cNvPr>
          <p:cNvSpPr>
            <a:spLocks noGrp="1"/>
          </p:cNvSpPr>
          <p:nvPr>
            <p:ph type="body" sz="quarter" idx="10"/>
          </p:nvPr>
        </p:nvSpPr>
        <p:spPr>
          <a:xfrm>
            <a:off x="4937760" y="1910221"/>
            <a:ext cx="7077456" cy="5890485"/>
          </a:xfrm>
        </p:spPr>
        <p:txBody>
          <a:bodyPr>
            <a:noAutofit/>
          </a:bodyPr>
          <a:lstStyle/>
          <a:p>
            <a:pPr marL="342900" indent="-342900">
              <a:lnSpc>
                <a:spcPct val="170000"/>
              </a:lnSpc>
              <a:buFont typeface="Arial" panose="020B0604020202020204" pitchFamily="34" charset="0"/>
              <a:buChar char="•"/>
            </a:pPr>
            <a:r>
              <a:rPr lang="en-US" sz="2200" dirty="0">
                <a:solidFill>
                  <a:srgbClr val="000000"/>
                </a:solidFill>
              </a:rPr>
              <a:t>Processes of health care are too complex to be safely carried out by individual experts </a:t>
            </a:r>
          </a:p>
          <a:p>
            <a:pPr marL="342900" indent="-342900" fontAlgn="auto">
              <a:lnSpc>
                <a:spcPct val="170000"/>
              </a:lnSpc>
              <a:buFont typeface="Arial" panose="020B0604020202020204" pitchFamily="34" charset="0"/>
              <a:buChar char="•"/>
            </a:pPr>
            <a:r>
              <a:rPr lang="en-US" sz="2200" dirty="0">
                <a:solidFill>
                  <a:srgbClr val="000000"/>
                </a:solidFill>
              </a:rPr>
              <a:t>When patient care teams function as a group of individual experts and don’t take deliberate steps to ensure safety </a:t>
            </a:r>
            <a:r>
              <a:rPr lang="en-US" sz="2200" dirty="0">
                <a:solidFill>
                  <a:srgbClr val="000000"/>
                </a:solidFill>
                <a:sym typeface="Wingdings" pitchFamily="2" charset="2"/>
              </a:rPr>
              <a:t> </a:t>
            </a:r>
            <a:r>
              <a:rPr lang="en-US" sz="2200" dirty="0">
                <a:solidFill>
                  <a:srgbClr val="000000"/>
                </a:solidFill>
              </a:rPr>
              <a:t>increase the risk of error and patient harm</a:t>
            </a:r>
          </a:p>
        </p:txBody>
      </p:sp>
      <p:pic>
        <p:nvPicPr>
          <p:cNvPr id="9" name="Picture 8" descr="Team before match">
            <a:extLst>
              <a:ext uri="{FF2B5EF4-FFF2-40B4-BE49-F238E27FC236}">
                <a16:creationId xmlns:a16="http://schemas.microsoft.com/office/drawing/2014/main" id="{DCA25830-44E4-147A-B640-43B3E193CAE0}"/>
              </a:ext>
            </a:extLst>
          </p:cNvPr>
          <p:cNvPicPr>
            <a:picLocks noChangeAspect="1"/>
          </p:cNvPicPr>
          <p:nvPr/>
        </p:nvPicPr>
        <p:blipFill>
          <a:blip r:embed="rId4"/>
          <a:stretch>
            <a:fillRect/>
          </a:stretch>
        </p:blipFill>
        <p:spPr>
          <a:xfrm>
            <a:off x="381118" y="2002536"/>
            <a:ext cx="4282322" cy="2852928"/>
          </a:xfrm>
          <a:prstGeom prst="rect">
            <a:avLst/>
          </a:prstGeom>
        </p:spPr>
      </p:pic>
      <p:pic>
        <p:nvPicPr>
          <p:cNvPr id="3" name="Audio 2">
            <a:extLst>
              <a:ext uri="{FF2B5EF4-FFF2-40B4-BE49-F238E27FC236}">
                <a16:creationId xmlns:a16="http://schemas.microsoft.com/office/drawing/2014/main" id="{29EF4307-7907-06C5-371A-18B03A6EE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4862059"/>
      </p:ext>
    </p:extLst>
  </p:cSld>
  <p:clrMapOvr>
    <a:masterClrMapping/>
  </p:clrMapOvr>
  <mc:AlternateContent xmlns:mc="http://schemas.openxmlformats.org/markup-compatibility/2006" xmlns:p14="http://schemas.microsoft.com/office/powerpoint/2010/main">
    <mc:Choice Requires="p14">
      <p:transition spd="slow" p14:dur="2000" advTm="25239"/>
    </mc:Choice>
    <mc:Fallback xmlns="">
      <p:transition spd="slow" advTm="2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5773-1AA8-3E38-7099-3DA85870E050}"/>
              </a:ext>
            </a:extLst>
          </p:cNvPr>
          <p:cNvSpPr>
            <a:spLocks noGrp="1"/>
          </p:cNvSpPr>
          <p:nvPr>
            <p:ph type="ctrTitle"/>
          </p:nvPr>
        </p:nvSpPr>
        <p:spPr>
          <a:xfrm>
            <a:off x="548640" y="219456"/>
            <a:ext cx="7077456" cy="914400"/>
          </a:xfrm>
        </p:spPr>
        <p:txBody>
          <a:bodyPr anchor="ctr">
            <a:normAutofit/>
          </a:bodyPr>
          <a:lstStyle/>
          <a:p>
            <a:r>
              <a:rPr lang="en-US">
                <a:solidFill>
                  <a:srgbClr val="000000"/>
                </a:solidFill>
              </a:rPr>
              <a:t>Role of Patients &amp; Families</a:t>
            </a:r>
          </a:p>
        </p:txBody>
      </p:sp>
      <p:sp>
        <p:nvSpPr>
          <p:cNvPr id="3" name="Text Placeholder 2">
            <a:extLst>
              <a:ext uri="{FF2B5EF4-FFF2-40B4-BE49-F238E27FC236}">
                <a16:creationId xmlns:a16="http://schemas.microsoft.com/office/drawing/2014/main" id="{5C668875-1640-72AF-29AC-0EA1F3E92BF0}"/>
              </a:ext>
            </a:extLst>
          </p:cNvPr>
          <p:cNvSpPr>
            <a:spLocks noGrp="1"/>
          </p:cNvSpPr>
          <p:nvPr>
            <p:ph type="body" sz="quarter" idx="11"/>
          </p:nvPr>
        </p:nvSpPr>
        <p:spPr>
          <a:xfrm>
            <a:off x="6304748" y="1825257"/>
            <a:ext cx="5349240" cy="4343400"/>
          </a:xfrm>
        </p:spPr>
        <p:txBody>
          <a:bodyPr>
            <a:normAutofit/>
          </a:bodyPr>
          <a:lstStyle/>
          <a:p>
            <a:pPr marL="457200" indent="-457200">
              <a:lnSpc>
                <a:spcPct val="150000"/>
              </a:lnSpc>
              <a:buFont typeface="+mj-lt"/>
              <a:buAutoNum type="arabicPeriod"/>
            </a:pPr>
            <a:r>
              <a:rPr lang="en-US" dirty="0">
                <a:solidFill>
                  <a:srgbClr val="000000"/>
                </a:solidFill>
              </a:rPr>
              <a:t>Helping to identify adverse events.</a:t>
            </a:r>
          </a:p>
          <a:p>
            <a:pPr marL="457200" indent="-457200">
              <a:lnSpc>
                <a:spcPct val="150000"/>
              </a:lnSpc>
              <a:buFont typeface="+mj-lt"/>
              <a:buAutoNum type="arabicPeriod"/>
            </a:pPr>
            <a:r>
              <a:rPr lang="en-US" dirty="0">
                <a:solidFill>
                  <a:srgbClr val="000000"/>
                </a:solidFill>
              </a:rPr>
              <a:t>Helping to inform clinicians about adverse events they are not aware of</a:t>
            </a:r>
          </a:p>
          <a:p>
            <a:pPr marL="457200" indent="-457200">
              <a:lnSpc>
                <a:spcPct val="150000"/>
              </a:lnSpc>
              <a:buFont typeface="+mj-lt"/>
              <a:buAutoNum type="arabicPeriod"/>
            </a:pPr>
            <a:r>
              <a:rPr lang="en-US" dirty="0">
                <a:solidFill>
                  <a:srgbClr val="000000"/>
                </a:solidFill>
              </a:rPr>
              <a:t>Behaving as advocates for their own health.</a:t>
            </a:r>
          </a:p>
          <a:p>
            <a:pPr marL="457200" indent="-457200">
              <a:lnSpc>
                <a:spcPct val="150000"/>
              </a:lnSpc>
              <a:buFont typeface="+mj-lt"/>
              <a:buAutoNum type="arabicPeriod"/>
            </a:pPr>
            <a:endParaRPr lang="en-US" dirty="0">
              <a:solidFill>
                <a:srgbClr val="000000"/>
              </a:solidFill>
            </a:endParaRPr>
          </a:p>
        </p:txBody>
      </p:sp>
      <p:pic>
        <p:nvPicPr>
          <p:cNvPr id="5" name="Picture 4" descr="Teenager holding gift">
            <a:extLst>
              <a:ext uri="{FF2B5EF4-FFF2-40B4-BE49-F238E27FC236}">
                <a16:creationId xmlns:a16="http://schemas.microsoft.com/office/drawing/2014/main" id="{40C05CEF-4E88-EA8C-0133-8C9213B0E511}"/>
              </a:ext>
            </a:extLst>
          </p:cNvPr>
          <p:cNvPicPr>
            <a:picLocks noChangeAspect="1"/>
          </p:cNvPicPr>
          <p:nvPr/>
        </p:nvPicPr>
        <p:blipFill>
          <a:blip r:embed="rId4"/>
          <a:srcRect r="15648" b="3"/>
          <a:stretch>
            <a:fillRect/>
          </a:stretch>
        </p:blipFill>
        <p:spPr>
          <a:xfrm>
            <a:off x="548640" y="1828800"/>
            <a:ext cx="5349240" cy="4232885"/>
          </a:xfrm>
          <a:prstGeom prst="rect">
            <a:avLst/>
          </a:prstGeom>
          <a:noFill/>
        </p:spPr>
      </p:pic>
      <p:pic>
        <p:nvPicPr>
          <p:cNvPr id="6" name="Audio 5">
            <a:extLst>
              <a:ext uri="{FF2B5EF4-FFF2-40B4-BE49-F238E27FC236}">
                <a16:creationId xmlns:a16="http://schemas.microsoft.com/office/drawing/2014/main" id="{CB30FE94-D0A9-59B2-8216-7CD6F349F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30684622"/>
      </p:ext>
    </p:extLst>
  </p:cSld>
  <p:clrMapOvr>
    <a:masterClrMapping/>
  </p:clrMapOvr>
  <mc:AlternateContent xmlns:mc="http://schemas.openxmlformats.org/markup-compatibility/2006" xmlns:p14="http://schemas.microsoft.com/office/powerpoint/2010/main">
    <mc:Choice Requires="p14">
      <p:transition spd="slow" p14:dur="2000" advTm="20998"/>
    </mc:Choice>
    <mc:Fallback xmlns="">
      <p:transition spd="slow" advTm="2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D831E-9B82-46FD-A469-6EC995687CD6}"/>
              </a:ext>
            </a:extLst>
          </p:cNvPr>
          <p:cNvSpPr>
            <a:spLocks noGrp="1"/>
          </p:cNvSpPr>
          <p:nvPr>
            <p:ph type="ctrTitle"/>
          </p:nvPr>
        </p:nvSpPr>
        <p:spPr/>
        <p:txBody>
          <a:bodyPr/>
          <a:lstStyle/>
          <a:p>
            <a:r>
              <a:rPr lang="en-US" dirty="0"/>
              <a:t>References</a:t>
            </a:r>
          </a:p>
        </p:txBody>
      </p:sp>
      <p:sp>
        <p:nvSpPr>
          <p:cNvPr id="4" name="Text Placeholder 3">
            <a:extLst>
              <a:ext uri="{FF2B5EF4-FFF2-40B4-BE49-F238E27FC236}">
                <a16:creationId xmlns:a16="http://schemas.microsoft.com/office/drawing/2014/main" id="{F2D1E461-150D-13DD-B180-DAAB640339F4}"/>
              </a:ext>
            </a:extLst>
          </p:cNvPr>
          <p:cNvSpPr>
            <a:spLocks noGrp="1"/>
          </p:cNvSpPr>
          <p:nvPr>
            <p:ph type="body" sz="quarter" idx="10"/>
          </p:nvPr>
        </p:nvSpPr>
        <p:spPr>
          <a:xfrm>
            <a:off x="548639" y="1828800"/>
            <a:ext cx="10977613" cy="4343400"/>
          </a:xfrm>
        </p:spPr>
        <p:txBody>
          <a:bodyPr>
            <a:normAutofit fontScale="85000" lnSpcReduction="10000"/>
          </a:bodyPr>
          <a:lstStyle/>
          <a:p>
            <a:pPr marL="514350" indent="-514350">
              <a:buFont typeface="+mj-lt"/>
              <a:buAutoNum type="arabicPeriod"/>
            </a:pPr>
            <a:r>
              <a:rPr lang="en-US" sz="1800" dirty="0">
                <a:ea typeface="Lucida Sans" charset="0"/>
                <a:cs typeface="Lucida Sans" charset="0"/>
              </a:rPr>
              <a:t>U.S. Department of Health and Human Services Office of Inspector General. Adverse Events in Hospitals: A Quarter of Medicare Patients Experienced Harm in October 2018</a:t>
            </a:r>
          </a:p>
          <a:p>
            <a:pPr marL="514350" indent="-514350"/>
            <a:r>
              <a:rPr lang="en-US" sz="1800" dirty="0">
                <a:ea typeface="Lucida Sans" charset="0"/>
                <a:cs typeface="Lucida Sans" charset="0"/>
              </a:rPr>
              <a:t>Health topics: patient safety(opens in a new tab). The World Health Organization website. </a:t>
            </a:r>
          </a:p>
          <a:p>
            <a:pPr marL="514350" indent="-514350"/>
            <a:r>
              <a:rPr lang="en-US" sz="1800" dirty="0">
                <a:ea typeface="Lucida Sans" charset="0"/>
                <a:cs typeface="Lucida Sans" charset="0"/>
              </a:rPr>
              <a:t>Kohn LT, Corrigan JM, Donaldson MS, eds.; Committee on Quality of Health Care in America, Institute of Medicine. To Err Is Human: Building a Safer Health System(opens in a new tab). Washington, DC: National Academies Press; 2000.</a:t>
            </a:r>
          </a:p>
          <a:p>
            <a:pPr marL="514350" indent="-514350"/>
            <a:r>
              <a:rPr lang="en-US" sz="1800" dirty="0">
                <a:ea typeface="Lucida Sans" charset="0"/>
                <a:cs typeface="Lucida Sans" charset="0"/>
              </a:rPr>
              <a:t>Makary M., Daniel M. Medical error—the third leading cause of death in the US. BMJ. 2016;353(opens in a new tab)</a:t>
            </a:r>
          </a:p>
          <a:p>
            <a:pPr marL="514350" indent="-514350"/>
            <a:r>
              <a:rPr lang="en-US" sz="1800" dirty="0">
                <a:ea typeface="Lucida Sans" charset="0"/>
                <a:cs typeface="Lucida Sans" charset="0"/>
              </a:rPr>
              <a:t>Stelfox HT, </a:t>
            </a:r>
            <a:r>
              <a:rPr lang="en-US" sz="1800" dirty="0" err="1">
                <a:ea typeface="Lucida Sans" charset="0"/>
                <a:cs typeface="Lucida Sans" charset="0"/>
              </a:rPr>
              <a:t>Palmisani</a:t>
            </a:r>
            <a:r>
              <a:rPr lang="en-US" sz="1800" dirty="0">
                <a:ea typeface="Lucida Sans" charset="0"/>
                <a:cs typeface="Lucida Sans" charset="0"/>
              </a:rPr>
              <a:t> S, Scurlock C, Orav EJ, Bates DW. The 'To Err Is Human' report and the patient safety literature. Quality and Safety in Health Care(opens in a new tab). June 2006;15(3):174–178.</a:t>
            </a:r>
          </a:p>
          <a:p>
            <a:pPr marL="514350" indent="-514350"/>
            <a:r>
              <a:rPr lang="en-US" sz="1800" dirty="0">
                <a:ea typeface="Lucida Sans" charset="0"/>
                <a:cs typeface="Lucida Sans" charset="0"/>
              </a:rPr>
              <a:t>Classen DC, Resar R, Griffin F, Federico F, Kimmel N, Whittington J, Frankel A. ‘Global Trigger Tool’ shows that adverse events in hospitals may be ten times greater than previously measured(opens in a new tab). Health Affairs. April 2011;30(4):581–589. </a:t>
            </a:r>
          </a:p>
          <a:p>
            <a:pPr marL="514350" indent="-514350"/>
            <a:r>
              <a:rPr lang="en-US" sz="1800" dirty="0">
                <a:ea typeface="Lucida Sans" charset="0"/>
                <a:cs typeface="Lucida Sans" charset="0"/>
              </a:rPr>
              <a:t> American College of Healthcare Executives and IHI/NPSF Lucian </a:t>
            </a:r>
            <a:r>
              <a:rPr lang="en-US" sz="1800" dirty="0" err="1">
                <a:ea typeface="Lucida Sans" charset="0"/>
                <a:cs typeface="Lucida Sans" charset="0"/>
              </a:rPr>
              <a:t>Leape</a:t>
            </a:r>
            <a:r>
              <a:rPr lang="en-US" sz="1800" dirty="0">
                <a:ea typeface="Lucida Sans" charset="0"/>
                <a:cs typeface="Lucida Sans" charset="0"/>
              </a:rPr>
              <a:t> Institute. Leading a Culture of Safety: A Blueprint for Success(opens in a new tab). Boston, MA: American College of Healthcare Executives and Institute for Healthcare Improvement; 2017. </a:t>
            </a:r>
          </a:p>
          <a:p>
            <a:pPr marL="514350" indent="-514350"/>
            <a:r>
              <a:rPr lang="en-US" sz="1800" dirty="0">
                <a:ea typeface="Lucida Sans" charset="0"/>
                <a:cs typeface="Lucida Sans" charset="0"/>
              </a:rPr>
              <a:t>Frankel A, Haraden C, Federico F, Lenoci-Edwards J. A Framework for Safe, Reliable, and Effective Care [white paper] Cambridge, Massachusetts: Institute for Healthcare Improvement and Safe &amp; Reliable Healthcare; 2017. </a:t>
            </a:r>
            <a:endParaRPr lang="en-US" sz="1400" dirty="0">
              <a:ea typeface="Lucida Sans" charset="0"/>
              <a:cs typeface="Lucida Sans" charset="0"/>
            </a:endParaRPr>
          </a:p>
          <a:p>
            <a:pPr marL="514350" indent="-514350"/>
            <a:r>
              <a:rPr lang="en-US" sz="1800" dirty="0">
                <a:ea typeface="Lucida Sans" charset="0"/>
                <a:cs typeface="Lucida Sans" charset="0"/>
              </a:rPr>
              <a:t>IHI course PS 101, </a:t>
            </a:r>
            <a:r>
              <a:rPr lang="en-US" sz="1800">
                <a:ea typeface="Lucida Sans" charset="0"/>
                <a:cs typeface="Lucida Sans" charset="0"/>
              </a:rPr>
              <a:t>Lesson 1</a:t>
            </a:r>
            <a:endParaRPr lang="en-US" sz="1800" dirty="0">
              <a:ea typeface="Lucida Sans" charset="0"/>
              <a:cs typeface="Lucida Sans" charset="0"/>
            </a:endParaRPr>
          </a:p>
          <a:p>
            <a:pPr marL="514350" indent="-514350"/>
            <a:r>
              <a:rPr lang="en-US" sz="1800">
                <a:ea typeface="Lucida Sans" charset="0"/>
                <a:cs typeface="Lucida Sans" charset="0"/>
              </a:rPr>
              <a:t>IHI </a:t>
            </a:r>
            <a:r>
              <a:rPr lang="en-US" sz="1800" dirty="0">
                <a:ea typeface="Lucida Sans" charset="0"/>
                <a:cs typeface="Lucida Sans" charset="0"/>
              </a:rPr>
              <a:t>course PS 101, Lesson 2</a:t>
            </a:r>
          </a:p>
          <a:p>
            <a:pPr marL="514350" indent="-514350"/>
            <a:endParaRPr lang="en-US" sz="1800" dirty="0">
              <a:ea typeface="Lucida Sans" charset="0"/>
              <a:cs typeface="Lucida Sans" charset="0"/>
            </a:endParaRPr>
          </a:p>
        </p:txBody>
      </p:sp>
      <p:pic>
        <p:nvPicPr>
          <p:cNvPr id="5" name="Audio 4">
            <a:extLst>
              <a:ext uri="{FF2B5EF4-FFF2-40B4-BE49-F238E27FC236}">
                <a16:creationId xmlns:a16="http://schemas.microsoft.com/office/drawing/2014/main" id="{DA25C5FD-9CF1-7DD2-4BC0-4E01D1359B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643334"/>
      </p:ext>
    </p:extLst>
  </p:cSld>
  <p:clrMapOvr>
    <a:masterClrMapping/>
  </p:clrMapOvr>
  <mc:AlternateContent xmlns:mc="http://schemas.openxmlformats.org/markup-compatibility/2006" xmlns:p14="http://schemas.microsoft.com/office/powerpoint/2010/main">
    <mc:Choice Requires="p14">
      <p:transition spd="slow" p14:dur="2000" advTm="6439"/>
    </mc:Choice>
    <mc:Fallback xmlns="">
      <p:transition spd="slow" advTm="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77862B-374C-672B-8228-5C4C9CD27EF4}"/>
              </a:ext>
            </a:extLst>
          </p:cNvPr>
          <p:cNvSpPr>
            <a:spLocks noGrp="1"/>
          </p:cNvSpPr>
          <p:nvPr>
            <p:ph type="body" sz="quarter" idx="13"/>
          </p:nvPr>
        </p:nvSpPr>
        <p:spPr/>
        <p:txBody>
          <a:bodyPr/>
          <a:lstStyle/>
          <a:p>
            <a:endParaRPr lang="en-US" dirty="0"/>
          </a:p>
        </p:txBody>
      </p:sp>
      <p:sp>
        <p:nvSpPr>
          <p:cNvPr id="5" name="Text Placeholder 4">
            <a:extLst>
              <a:ext uri="{FF2B5EF4-FFF2-40B4-BE49-F238E27FC236}">
                <a16:creationId xmlns:a16="http://schemas.microsoft.com/office/drawing/2014/main" id="{C5A85AD2-6A74-00E0-36C6-62C1A9595D37}"/>
              </a:ext>
            </a:extLst>
          </p:cNvPr>
          <p:cNvSpPr>
            <a:spLocks noGrp="1"/>
          </p:cNvSpPr>
          <p:nvPr>
            <p:ph type="body" sz="quarter" idx="14"/>
          </p:nvPr>
        </p:nvSpPr>
        <p:spPr/>
        <p:txBody>
          <a:bodyPr/>
          <a:lstStyle/>
          <a:p>
            <a:endParaRPr lang="en-US"/>
          </a:p>
        </p:txBody>
      </p:sp>
      <p:sp>
        <p:nvSpPr>
          <p:cNvPr id="2" name="TextBox 1">
            <a:extLst>
              <a:ext uri="{FF2B5EF4-FFF2-40B4-BE49-F238E27FC236}">
                <a16:creationId xmlns:a16="http://schemas.microsoft.com/office/drawing/2014/main" id="{56077CDD-BC56-A4FD-35E0-430709093095}"/>
              </a:ext>
            </a:extLst>
          </p:cNvPr>
          <p:cNvSpPr txBox="1"/>
          <p:nvPr/>
        </p:nvSpPr>
        <p:spPr>
          <a:xfrm>
            <a:off x="1296656" y="5450106"/>
            <a:ext cx="6163510" cy="646331"/>
          </a:xfrm>
          <a:prstGeom prst="rect">
            <a:avLst/>
          </a:prstGeom>
          <a:noFill/>
        </p:spPr>
        <p:txBody>
          <a:bodyPr wrap="square" rtlCol="0">
            <a:spAutoFit/>
          </a:bodyPr>
          <a:lstStyle/>
          <a:p>
            <a:r>
              <a:rPr lang="en-US">
                <a:solidFill>
                  <a:schemeClr val="bg1"/>
                </a:solidFill>
              </a:rPr>
              <a:t>Presenter Name and Email address</a:t>
            </a:r>
          </a:p>
          <a:p>
            <a:r>
              <a:rPr lang="en-US">
                <a:solidFill>
                  <a:schemeClr val="bg1"/>
                </a:solidFill>
              </a:rPr>
              <a:t>Office Hours: </a:t>
            </a:r>
          </a:p>
        </p:txBody>
      </p:sp>
      <p:pic>
        <p:nvPicPr>
          <p:cNvPr id="6" name="Audio 5">
            <a:extLst>
              <a:ext uri="{FF2B5EF4-FFF2-40B4-BE49-F238E27FC236}">
                <a16:creationId xmlns:a16="http://schemas.microsoft.com/office/drawing/2014/main" id="{67940E07-C723-DC8E-E73E-3A7FEE828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7843935"/>
      </p:ext>
    </p:extLst>
  </p:cSld>
  <p:clrMapOvr>
    <a:masterClrMapping/>
  </p:clrMapOvr>
  <mc:AlternateContent xmlns:mc="http://schemas.openxmlformats.org/markup-compatibility/2006" xmlns:p14="http://schemas.microsoft.com/office/powerpoint/2010/main">
    <mc:Choice Requires="p14">
      <p:transition spd="slow" p14:dur="2000" advTm="5161"/>
    </mc:Choice>
    <mc:Fallback xmlns="">
      <p:transition spd="slow" advTm="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7488-5A6A-2A63-A045-B9B516D01181}"/>
              </a:ext>
            </a:extLst>
          </p:cNvPr>
          <p:cNvSpPr>
            <a:spLocks noGrp="1"/>
          </p:cNvSpPr>
          <p:nvPr>
            <p:ph type="ctrTitle"/>
          </p:nvPr>
        </p:nvSpPr>
        <p:spPr>
          <a:xfrm>
            <a:off x="702273" y="696096"/>
            <a:ext cx="7077456" cy="914400"/>
          </a:xfrm>
        </p:spPr>
        <p:txBody>
          <a:bodyPr/>
          <a:lstStyle/>
          <a:p>
            <a:r>
              <a:rPr lang="en-US" b="1" dirty="0">
                <a:latin typeface="Corbel"/>
              </a:rPr>
              <a:t>Collaboration</a:t>
            </a:r>
          </a:p>
        </p:txBody>
      </p:sp>
      <p:pic>
        <p:nvPicPr>
          <p:cNvPr id="17" name="Graphic 17">
            <a:extLst>
              <a:ext uri="{FF2B5EF4-FFF2-40B4-BE49-F238E27FC236}">
                <a16:creationId xmlns:a16="http://schemas.microsoft.com/office/drawing/2014/main" id="{57FB48D9-5938-E685-1E95-4342B3004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2273" y="2622630"/>
            <a:ext cx="1005840" cy="1005840"/>
          </a:xfrm>
          <a:prstGeom prst="rect">
            <a:avLst/>
          </a:prstGeom>
        </p:spPr>
      </p:pic>
      <p:sp>
        <p:nvSpPr>
          <p:cNvPr id="3" name="TextBox 2">
            <a:extLst>
              <a:ext uri="{FF2B5EF4-FFF2-40B4-BE49-F238E27FC236}">
                <a16:creationId xmlns:a16="http://schemas.microsoft.com/office/drawing/2014/main" id="{0B7AE9A5-6016-ABF8-1F31-8887606F910F}"/>
              </a:ext>
            </a:extLst>
          </p:cNvPr>
          <p:cNvSpPr txBox="1"/>
          <p:nvPr/>
        </p:nvSpPr>
        <p:spPr>
          <a:xfrm>
            <a:off x="2251084" y="2482410"/>
            <a:ext cx="3396343" cy="1938992"/>
          </a:xfrm>
          <a:prstGeom prst="rect">
            <a:avLst/>
          </a:prstGeom>
          <a:noFill/>
        </p:spPr>
        <p:txBody>
          <a:bodyPr wrap="square" lIns="91440" tIns="45720" rIns="91440" bIns="45720" rtlCol="0" anchor="t">
            <a:spAutoFit/>
          </a:bodyPr>
          <a:lstStyle/>
          <a:p>
            <a:r>
              <a:rPr lang="en-US" sz="2400" dirty="0">
                <a:solidFill>
                  <a:schemeClr val="bg2"/>
                </a:solidFill>
                <a:latin typeface="Corbel"/>
              </a:rPr>
              <a:t>Please reach out with your thoughts and questions</a:t>
            </a:r>
            <a:r>
              <a:rPr lang="en-US" sz="2400" dirty="0">
                <a:solidFill>
                  <a:schemeClr val="bg2"/>
                </a:solidFill>
              </a:rPr>
              <a:t>! </a:t>
            </a:r>
            <a:r>
              <a:rPr lang="en-US" sz="2400" dirty="0" err="1">
                <a:solidFill>
                  <a:schemeClr val="bg2"/>
                </a:solidFill>
              </a:rPr>
              <a:t>Lonika.sood@wsu.edu</a:t>
            </a:r>
            <a:endParaRPr lang="en-US" sz="2400" dirty="0">
              <a:solidFill>
                <a:schemeClr val="bg2"/>
              </a:solidFill>
            </a:endParaRPr>
          </a:p>
          <a:p>
            <a:endParaRPr lang="en-US" sz="2400" dirty="0">
              <a:latin typeface="Corbel" panose="020B0503020204020204" pitchFamily="34" charset="0"/>
            </a:endParaRPr>
          </a:p>
        </p:txBody>
      </p:sp>
      <p:pic>
        <p:nvPicPr>
          <p:cNvPr id="4" name="Graphic 3">
            <a:extLst>
              <a:ext uri="{FF2B5EF4-FFF2-40B4-BE49-F238E27FC236}">
                <a16:creationId xmlns:a16="http://schemas.microsoft.com/office/drawing/2014/main" id="{0DDD7959-897C-1B70-9FB2-9D9885B8E5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1655" y="2622630"/>
            <a:ext cx="1005840" cy="1005840"/>
          </a:xfrm>
          <a:prstGeom prst="rect">
            <a:avLst/>
          </a:prstGeom>
        </p:spPr>
      </p:pic>
      <p:sp>
        <p:nvSpPr>
          <p:cNvPr id="6" name="TextBox 5">
            <a:extLst>
              <a:ext uri="{FF2B5EF4-FFF2-40B4-BE49-F238E27FC236}">
                <a16:creationId xmlns:a16="http://schemas.microsoft.com/office/drawing/2014/main" id="{B2318E55-D0B3-09B0-D5FC-43B72F216EED}"/>
              </a:ext>
            </a:extLst>
          </p:cNvPr>
          <p:cNvSpPr txBox="1"/>
          <p:nvPr/>
        </p:nvSpPr>
        <p:spPr>
          <a:xfrm>
            <a:off x="7618185" y="2348054"/>
            <a:ext cx="4147998" cy="1938992"/>
          </a:xfrm>
          <a:prstGeom prst="rect">
            <a:avLst/>
          </a:prstGeom>
          <a:noFill/>
        </p:spPr>
        <p:txBody>
          <a:bodyPr wrap="square" lIns="91440" tIns="45720" rIns="91440" bIns="45720" anchor="t">
            <a:spAutoFit/>
          </a:bodyPr>
          <a:lstStyle/>
          <a:p>
            <a:r>
              <a:rPr lang="en-US" sz="2400" dirty="0">
                <a:solidFill>
                  <a:schemeClr val="bg2"/>
                </a:solidFill>
                <a:latin typeface="Corbel"/>
              </a:rPr>
              <a:t>This is a safe learning environment. Given the nature of this topic, some of these stories describe events that might be traumatic.</a:t>
            </a:r>
            <a:endParaRPr lang="en-US" sz="2400" dirty="0">
              <a:solidFill>
                <a:schemeClr val="bg2"/>
              </a:solidFill>
              <a:latin typeface="Corbel" panose="020B0503020204020204" pitchFamily="34" charset="0"/>
            </a:endParaRPr>
          </a:p>
        </p:txBody>
      </p:sp>
      <p:pic>
        <p:nvPicPr>
          <p:cNvPr id="7" name="Audio 6">
            <a:extLst>
              <a:ext uri="{FF2B5EF4-FFF2-40B4-BE49-F238E27FC236}">
                <a16:creationId xmlns:a16="http://schemas.microsoft.com/office/drawing/2014/main" id="{2B5103F0-A947-9B8F-169A-68360AA31A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0364825"/>
      </p:ext>
    </p:extLst>
  </p:cSld>
  <p:clrMapOvr>
    <a:masterClrMapping/>
  </p:clrMapOvr>
  <mc:AlternateContent xmlns:mc="http://schemas.openxmlformats.org/markup-compatibility/2006" xmlns:p14="http://schemas.microsoft.com/office/powerpoint/2010/main">
    <mc:Choice Requires="p14">
      <p:transition spd="slow" p14:dur="2000" advTm="17655"/>
    </mc:Choice>
    <mc:Fallback xmlns="">
      <p:transition spd="slow" advTm="1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D831E-9B82-46FD-A469-6EC995687CD6}"/>
              </a:ext>
            </a:extLst>
          </p:cNvPr>
          <p:cNvSpPr>
            <a:spLocks noGrp="1"/>
          </p:cNvSpPr>
          <p:nvPr>
            <p:ph type="ctrTitle"/>
          </p:nvPr>
        </p:nvSpPr>
        <p:spPr>
          <a:xfrm>
            <a:off x="561373" y="340022"/>
            <a:ext cx="7077456" cy="914400"/>
          </a:xfrm>
        </p:spPr>
        <p:txBody>
          <a:bodyPr/>
          <a:lstStyle/>
          <a:p>
            <a:r>
              <a:rPr lang="en-US" dirty="0"/>
              <a:t>Objectives</a:t>
            </a:r>
          </a:p>
        </p:txBody>
      </p:sp>
      <p:sp>
        <p:nvSpPr>
          <p:cNvPr id="4" name="Text Placeholder 3">
            <a:extLst>
              <a:ext uri="{FF2B5EF4-FFF2-40B4-BE49-F238E27FC236}">
                <a16:creationId xmlns:a16="http://schemas.microsoft.com/office/drawing/2014/main" id="{F2D1E461-150D-13DD-B180-DAAB640339F4}"/>
              </a:ext>
            </a:extLst>
          </p:cNvPr>
          <p:cNvSpPr>
            <a:spLocks noGrp="1"/>
          </p:cNvSpPr>
          <p:nvPr>
            <p:ph type="body" sz="quarter" idx="10"/>
          </p:nvPr>
        </p:nvSpPr>
        <p:spPr>
          <a:xfrm>
            <a:off x="1270573" y="1828800"/>
            <a:ext cx="8238744" cy="4343400"/>
          </a:xfrm>
        </p:spPr>
        <p:txBody>
          <a:bodyPr/>
          <a:lstStyle/>
          <a:p>
            <a:pPr marL="0" indent="0">
              <a:buNone/>
            </a:pPr>
            <a:r>
              <a:rPr lang="en-US" dirty="0"/>
              <a:t>After completing this lesson, you will be able to:</a:t>
            </a:r>
          </a:p>
          <a:p>
            <a:pPr marL="514350" indent="-514350"/>
            <a:r>
              <a:rPr lang="en-US" dirty="0"/>
              <a:t>Summarize the scope of the problem of harm to patients within the health care system.</a:t>
            </a:r>
          </a:p>
          <a:p>
            <a:pPr marL="514350" indent="-514350"/>
            <a:r>
              <a:rPr lang="en-US" dirty="0"/>
              <a:t>Describe the effect of health care-associated harm on patients and families.</a:t>
            </a:r>
          </a:p>
          <a:p>
            <a:pPr marL="514350" indent="-514350"/>
            <a:r>
              <a:rPr lang="en-US" dirty="0"/>
              <a:t>Explain why blaming and punishing individuals for errors rarely improves patient safety.</a:t>
            </a:r>
          </a:p>
        </p:txBody>
      </p:sp>
      <p:pic>
        <p:nvPicPr>
          <p:cNvPr id="5" name="Audio 4">
            <a:extLst>
              <a:ext uri="{FF2B5EF4-FFF2-40B4-BE49-F238E27FC236}">
                <a16:creationId xmlns:a16="http://schemas.microsoft.com/office/drawing/2014/main" id="{5EA2D9D2-C698-0254-26DA-161429536D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7134891"/>
      </p:ext>
    </p:extLst>
  </p:cSld>
  <p:clrMapOvr>
    <a:masterClrMapping/>
  </p:clrMapOvr>
  <mc:AlternateContent xmlns:mc="http://schemas.openxmlformats.org/markup-compatibility/2006" xmlns:p14="http://schemas.microsoft.com/office/powerpoint/2010/main">
    <mc:Choice Requires="p14">
      <p:transition spd="slow" p14:dur="2000" advTm="5363"/>
    </mc:Choice>
    <mc:Fallback xmlns="">
      <p:transition spd="slow" advTm="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6EED-5470-1252-00B5-F72669A8DEA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6B93D8B-0CAD-80A8-BB48-DDD55D5BAC76}"/>
              </a:ext>
            </a:extLst>
          </p:cNvPr>
          <p:cNvSpPr>
            <a:spLocks noGrp="1"/>
          </p:cNvSpPr>
          <p:nvPr>
            <p:ph type="body" sz="quarter" idx="11"/>
          </p:nvPr>
        </p:nvSpPr>
        <p:spPr/>
        <p:txBody>
          <a:bodyPr>
            <a:normAutofit lnSpcReduction="10000"/>
          </a:bodyPr>
          <a:lstStyle/>
          <a:p>
            <a:pPr>
              <a:lnSpc>
                <a:spcPct val="150000"/>
              </a:lnSpc>
            </a:pPr>
            <a:r>
              <a:rPr lang="en-US" sz="2800" dirty="0">
                <a:solidFill>
                  <a:schemeClr val="bg2"/>
                </a:solidFill>
                <a:latin typeface="Corbel" panose="020B0503020204020204" pitchFamily="34" charset="0"/>
              </a:rPr>
              <a:t>From the moment you enter the health system, you depend on the people providing care to correctly diagnose your problems, provide effective treatment, and ensure your safety.</a:t>
            </a:r>
          </a:p>
          <a:p>
            <a:pPr>
              <a:lnSpc>
                <a:spcPct val="150000"/>
              </a:lnSpc>
            </a:pPr>
            <a:endParaRPr lang="en-US" sz="2800" dirty="0">
              <a:solidFill>
                <a:schemeClr val="bg2"/>
              </a:solidFill>
            </a:endParaRPr>
          </a:p>
          <a:p>
            <a:pPr>
              <a:lnSpc>
                <a:spcPct val="150000"/>
              </a:lnSpc>
            </a:pPr>
            <a:r>
              <a:rPr lang="en-US" sz="3200" b="1" dirty="0">
                <a:solidFill>
                  <a:srgbClr val="C00000"/>
                </a:solidFill>
              </a:rPr>
              <a:t>But does it always happen that way? </a:t>
            </a:r>
          </a:p>
        </p:txBody>
      </p:sp>
      <p:sp>
        <p:nvSpPr>
          <p:cNvPr id="2" name="Title 1">
            <a:extLst>
              <a:ext uri="{FF2B5EF4-FFF2-40B4-BE49-F238E27FC236}">
                <a16:creationId xmlns:a16="http://schemas.microsoft.com/office/drawing/2014/main" id="{60A5C521-C9FE-6710-CF3F-EE09E6E85ED1}"/>
              </a:ext>
            </a:extLst>
          </p:cNvPr>
          <p:cNvSpPr>
            <a:spLocks noGrp="1"/>
          </p:cNvSpPr>
          <p:nvPr>
            <p:ph type="ctrTitle" idx="4294967295"/>
          </p:nvPr>
        </p:nvSpPr>
        <p:spPr>
          <a:xfrm>
            <a:off x="0" y="217488"/>
            <a:ext cx="7077075" cy="914400"/>
          </a:xfrm>
        </p:spPr>
        <p:txBody>
          <a:bodyPr/>
          <a:lstStyle/>
          <a:p>
            <a:r>
              <a:rPr lang="en-US" dirty="0"/>
              <a:t>Patient safety</a:t>
            </a:r>
          </a:p>
        </p:txBody>
      </p:sp>
      <p:pic>
        <p:nvPicPr>
          <p:cNvPr id="11" name="Audio 10">
            <a:extLst>
              <a:ext uri="{FF2B5EF4-FFF2-40B4-BE49-F238E27FC236}">
                <a16:creationId xmlns:a16="http://schemas.microsoft.com/office/drawing/2014/main" id="{5DBC4B32-3536-89C9-2702-E0D5C4185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8927186"/>
      </p:ext>
    </p:extLst>
  </p:cSld>
  <p:clrMapOvr>
    <a:masterClrMapping/>
  </p:clrMapOvr>
  <mc:AlternateContent xmlns:mc="http://schemas.openxmlformats.org/markup-compatibility/2006" xmlns:p14="http://schemas.microsoft.com/office/powerpoint/2010/main">
    <mc:Choice Requires="p14">
      <p:transition spd="slow" p14:dur="2000" advTm="21532"/>
    </mc:Choice>
    <mc:Fallback xmlns="">
      <p:transition spd="slow" advTm="2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erson using a syringe">
            <a:extLst>
              <a:ext uri="{FF2B5EF4-FFF2-40B4-BE49-F238E27FC236}">
                <a16:creationId xmlns:a16="http://schemas.microsoft.com/office/drawing/2014/main" id="{9CBD6AC2-54C4-C9EF-0C94-111C49999E84}"/>
              </a:ext>
            </a:extLst>
          </p:cNvPr>
          <p:cNvPicPr>
            <a:picLocks noGrp="1" noChangeAspect="1"/>
          </p:cNvPicPr>
          <p:nvPr>
            <p:ph type="pic" sz="quarter" idx="10"/>
          </p:nvPr>
        </p:nvPicPr>
        <p:blipFill>
          <a:blip r:embed="rId5"/>
          <a:srcRect l="29770" r="29770"/>
          <a:stretch/>
        </p:blipFill>
        <p:spPr/>
      </p:pic>
      <p:sp>
        <p:nvSpPr>
          <p:cNvPr id="9" name="Text Placeholder 8">
            <a:extLst>
              <a:ext uri="{FF2B5EF4-FFF2-40B4-BE49-F238E27FC236}">
                <a16:creationId xmlns:a16="http://schemas.microsoft.com/office/drawing/2014/main" id="{99E79288-169B-E4E5-6B89-DC6751A828FC}"/>
              </a:ext>
            </a:extLst>
          </p:cNvPr>
          <p:cNvSpPr>
            <a:spLocks noGrp="1"/>
          </p:cNvSpPr>
          <p:nvPr>
            <p:ph type="body" sz="quarter" idx="11"/>
          </p:nvPr>
        </p:nvSpPr>
        <p:spPr>
          <a:xfrm>
            <a:off x="8244251" y="2887408"/>
            <a:ext cx="3947749" cy="4571880"/>
          </a:xfrm>
        </p:spPr>
        <p:txBody>
          <a:bodyPr>
            <a:normAutofit/>
          </a:bodyPr>
          <a:lstStyle/>
          <a:p>
            <a:pPr>
              <a:lnSpc>
                <a:spcPct val="150000"/>
              </a:lnSpc>
            </a:pPr>
            <a:r>
              <a:rPr lang="en-US" sz="5400" b="1" dirty="0">
                <a:solidFill>
                  <a:srgbClr val="C00000"/>
                </a:solidFill>
              </a:rPr>
              <a:t>Josh</a:t>
            </a:r>
          </a:p>
          <a:p>
            <a:pPr>
              <a:lnSpc>
                <a:spcPct val="150000"/>
              </a:lnSpc>
            </a:pPr>
            <a:r>
              <a:rPr lang="en-US" sz="2800" dirty="0">
                <a:solidFill>
                  <a:srgbClr val="000000"/>
                </a:solidFill>
              </a:rPr>
              <a:t>Click here or wait for the next slide to hear Josh’s story: </a:t>
            </a:r>
            <a:r>
              <a:rPr lang="en-US" sz="2800" dirty="0">
                <a:solidFill>
                  <a:srgbClr val="000000"/>
                </a:solidFill>
                <a:hlinkClick r:id="rId6"/>
              </a:rPr>
              <a:t>Open link</a:t>
            </a:r>
            <a:endParaRPr lang="en-US" sz="2800" dirty="0">
              <a:solidFill>
                <a:srgbClr val="000000"/>
              </a:solidFill>
            </a:endParaRPr>
          </a:p>
          <a:p>
            <a:endParaRPr lang="en-US" sz="2400" dirty="0">
              <a:solidFill>
                <a:srgbClr val="000000"/>
              </a:solidFill>
            </a:endParaRPr>
          </a:p>
        </p:txBody>
      </p:sp>
      <p:sp>
        <p:nvSpPr>
          <p:cNvPr id="3" name="Text Placeholder 2">
            <a:extLst>
              <a:ext uri="{FF2B5EF4-FFF2-40B4-BE49-F238E27FC236}">
                <a16:creationId xmlns:a16="http://schemas.microsoft.com/office/drawing/2014/main" id="{FB9B4437-11AC-ADB4-53D1-A675584EA059}"/>
              </a:ext>
            </a:extLst>
          </p:cNvPr>
          <p:cNvSpPr>
            <a:spLocks noGrp="1"/>
          </p:cNvSpPr>
          <p:nvPr>
            <p:ph type="body" sz="quarter" idx="12"/>
          </p:nvPr>
        </p:nvSpPr>
        <p:spPr/>
        <p:txBody>
          <a:bodyPr/>
          <a:lstStyle/>
          <a:p>
            <a:r>
              <a:rPr lang="en-US" dirty="0"/>
              <a:t>Do no harm</a:t>
            </a:r>
          </a:p>
        </p:txBody>
      </p:sp>
      <p:sp>
        <p:nvSpPr>
          <p:cNvPr id="11" name="TextBox 10">
            <a:extLst>
              <a:ext uri="{FF2B5EF4-FFF2-40B4-BE49-F238E27FC236}">
                <a16:creationId xmlns:a16="http://schemas.microsoft.com/office/drawing/2014/main" id="{C761CEA0-D661-2274-A1D1-BD79E9A6014E}"/>
              </a:ext>
            </a:extLst>
          </p:cNvPr>
          <p:cNvSpPr txBox="1"/>
          <p:nvPr/>
        </p:nvSpPr>
        <p:spPr>
          <a:xfrm>
            <a:off x="8773428" y="0"/>
            <a:ext cx="3634740" cy="707886"/>
          </a:xfrm>
          <a:prstGeom prst="rect">
            <a:avLst/>
          </a:prstGeom>
          <a:noFill/>
        </p:spPr>
        <p:txBody>
          <a:bodyPr wrap="square" rtlCol="0">
            <a:spAutoFit/>
          </a:bodyPr>
          <a:lstStyle/>
          <a:p>
            <a:r>
              <a:rPr lang="en-US" sz="2000" dirty="0">
                <a:solidFill>
                  <a:srgbClr val="C00000"/>
                </a:solidFill>
              </a:rPr>
              <a:t>*Content warning: Child death </a:t>
            </a:r>
          </a:p>
          <a:p>
            <a:endParaRPr lang="en-US" sz="2000" dirty="0">
              <a:solidFill>
                <a:srgbClr val="C00000"/>
              </a:solidFill>
            </a:endParaRPr>
          </a:p>
        </p:txBody>
      </p:sp>
      <p:sp>
        <p:nvSpPr>
          <p:cNvPr id="13" name="TextBox 12">
            <a:extLst>
              <a:ext uri="{FF2B5EF4-FFF2-40B4-BE49-F238E27FC236}">
                <a16:creationId xmlns:a16="http://schemas.microsoft.com/office/drawing/2014/main" id="{FA6646EF-97B6-DC9A-77FB-66D69988ACA9}"/>
              </a:ext>
            </a:extLst>
          </p:cNvPr>
          <p:cNvSpPr txBox="1"/>
          <p:nvPr/>
        </p:nvSpPr>
        <p:spPr>
          <a:xfrm>
            <a:off x="8129977" y="2117967"/>
            <a:ext cx="620829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EAEAEA">
                    <a:lumMod val="75000"/>
                  </a:srgbClr>
                </a:solidFill>
                <a:effectLst/>
                <a:uLnTx/>
                <a:uFillTx/>
                <a:latin typeface="Corbel"/>
                <a:ea typeface="+mn-ea"/>
                <a:cs typeface="+mn-cs"/>
              </a:rPr>
              <a:t>Patient story</a:t>
            </a:r>
          </a:p>
        </p:txBody>
      </p:sp>
      <p:pic>
        <p:nvPicPr>
          <p:cNvPr id="4" name="Audio 3">
            <a:extLst>
              <a:ext uri="{FF2B5EF4-FFF2-40B4-BE49-F238E27FC236}">
                <a16:creationId xmlns:a16="http://schemas.microsoft.com/office/drawing/2014/main" id="{8E67242C-B042-13D8-8897-3EE49624F8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13079176"/>
      </p:ext>
    </p:extLst>
  </p:cSld>
  <p:clrMapOvr>
    <a:masterClrMapping/>
  </p:clrMapOvr>
  <mc:AlternateContent xmlns:mc="http://schemas.openxmlformats.org/markup-compatibility/2006" xmlns:p14="http://schemas.microsoft.com/office/powerpoint/2010/main">
    <mc:Choice Requires="p14">
      <p:transition spd="slow" p14:dur="2000" advTm="45133"/>
    </mc:Choice>
    <mc:Fallback xmlns="">
      <p:transition spd="slow" advTm="4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27AC3-9E9F-7AFE-81C7-637E38CC342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51BB13B-4698-DA6F-5D10-1BD74346156D}"/>
              </a:ext>
            </a:extLst>
          </p:cNvPr>
          <p:cNvSpPr>
            <a:spLocks noGrp="1"/>
          </p:cNvSpPr>
          <p:nvPr>
            <p:ph type="body" sz="quarter" idx="11"/>
          </p:nvPr>
        </p:nvSpPr>
        <p:spPr>
          <a:xfrm>
            <a:off x="854390" y="1739975"/>
            <a:ext cx="3947749" cy="4571880"/>
          </a:xfrm>
        </p:spPr>
        <p:txBody>
          <a:bodyPr>
            <a:normAutofit/>
          </a:bodyPr>
          <a:lstStyle/>
          <a:p>
            <a:pPr>
              <a:lnSpc>
                <a:spcPct val="150000"/>
              </a:lnSpc>
            </a:pPr>
            <a:r>
              <a:rPr lang="en-US" sz="5400" b="1" dirty="0">
                <a:solidFill>
                  <a:srgbClr val="C00000"/>
                </a:solidFill>
              </a:rPr>
              <a:t>Josh</a:t>
            </a:r>
          </a:p>
          <a:p>
            <a:endParaRPr lang="en-US" sz="2400" dirty="0">
              <a:solidFill>
                <a:srgbClr val="000000"/>
              </a:solidFill>
            </a:endParaRPr>
          </a:p>
        </p:txBody>
      </p:sp>
      <p:sp>
        <p:nvSpPr>
          <p:cNvPr id="3" name="Text Placeholder 2">
            <a:extLst>
              <a:ext uri="{FF2B5EF4-FFF2-40B4-BE49-F238E27FC236}">
                <a16:creationId xmlns:a16="http://schemas.microsoft.com/office/drawing/2014/main" id="{7227670E-6930-95F8-577E-377542B83B85}"/>
              </a:ext>
            </a:extLst>
          </p:cNvPr>
          <p:cNvSpPr>
            <a:spLocks noGrp="1"/>
          </p:cNvSpPr>
          <p:nvPr>
            <p:ph type="body" sz="quarter" idx="12"/>
          </p:nvPr>
        </p:nvSpPr>
        <p:spPr>
          <a:xfrm>
            <a:off x="-239027" y="381000"/>
            <a:ext cx="3657600" cy="2330450"/>
          </a:xfrm>
        </p:spPr>
        <p:txBody>
          <a:bodyPr/>
          <a:lstStyle/>
          <a:p>
            <a:r>
              <a:rPr lang="en-US" dirty="0"/>
              <a:t>Do no harm</a:t>
            </a:r>
          </a:p>
        </p:txBody>
      </p:sp>
      <p:sp>
        <p:nvSpPr>
          <p:cNvPr id="11" name="TextBox 10">
            <a:extLst>
              <a:ext uri="{FF2B5EF4-FFF2-40B4-BE49-F238E27FC236}">
                <a16:creationId xmlns:a16="http://schemas.microsoft.com/office/drawing/2014/main" id="{6E9259E7-2317-3C32-24E7-01C39779F30D}"/>
              </a:ext>
            </a:extLst>
          </p:cNvPr>
          <p:cNvSpPr txBox="1"/>
          <p:nvPr/>
        </p:nvSpPr>
        <p:spPr>
          <a:xfrm>
            <a:off x="8773428" y="0"/>
            <a:ext cx="3634740" cy="707886"/>
          </a:xfrm>
          <a:prstGeom prst="rect">
            <a:avLst/>
          </a:prstGeom>
          <a:noFill/>
        </p:spPr>
        <p:txBody>
          <a:bodyPr wrap="square" rtlCol="0">
            <a:spAutoFit/>
          </a:bodyPr>
          <a:lstStyle/>
          <a:p>
            <a:r>
              <a:rPr lang="en-US" sz="2000" dirty="0">
                <a:solidFill>
                  <a:srgbClr val="C00000"/>
                </a:solidFill>
              </a:rPr>
              <a:t>*Content warning: Child death </a:t>
            </a:r>
          </a:p>
          <a:p>
            <a:endParaRPr lang="en-US" sz="2000" dirty="0">
              <a:solidFill>
                <a:srgbClr val="C00000"/>
              </a:solidFill>
            </a:endParaRPr>
          </a:p>
        </p:txBody>
      </p:sp>
      <p:sp>
        <p:nvSpPr>
          <p:cNvPr id="13" name="TextBox 12">
            <a:extLst>
              <a:ext uri="{FF2B5EF4-FFF2-40B4-BE49-F238E27FC236}">
                <a16:creationId xmlns:a16="http://schemas.microsoft.com/office/drawing/2014/main" id="{B3CA9EC0-078C-28C9-BB37-826C08A79D8F}"/>
              </a:ext>
            </a:extLst>
          </p:cNvPr>
          <p:cNvSpPr txBox="1"/>
          <p:nvPr/>
        </p:nvSpPr>
        <p:spPr>
          <a:xfrm>
            <a:off x="740116" y="970534"/>
            <a:ext cx="620829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EAEAEA">
                    <a:lumMod val="75000"/>
                  </a:srgbClr>
                </a:solidFill>
                <a:effectLst/>
                <a:uLnTx/>
                <a:uFillTx/>
                <a:latin typeface="Corbel"/>
                <a:ea typeface="+mn-ea"/>
                <a:cs typeface="+mn-cs"/>
              </a:rPr>
              <a:t>Patient story</a:t>
            </a:r>
          </a:p>
        </p:txBody>
      </p:sp>
      <p:pic>
        <p:nvPicPr>
          <p:cNvPr id="12" name="Online Media 11" descr="Josh Barron's Patient Story">
            <a:hlinkClick r:id="" action="ppaction://media"/>
            <a:extLst>
              <a:ext uri="{FF2B5EF4-FFF2-40B4-BE49-F238E27FC236}">
                <a16:creationId xmlns:a16="http://schemas.microsoft.com/office/drawing/2014/main" id="{4C6BAAD2-E891-8FAA-AA2B-EB2D041C8239}"/>
              </a:ext>
            </a:extLst>
          </p:cNvPr>
          <p:cNvPicPr>
            <a:picLocks noRot="1" noChangeAspect="1"/>
          </p:cNvPicPr>
          <p:nvPr>
            <a:videoFile r:link="rId2"/>
          </p:nvPr>
        </p:nvPicPr>
        <p:blipFill>
          <a:blip r:embed="rId7"/>
          <a:stretch>
            <a:fillRect/>
          </a:stretch>
        </p:blipFill>
        <p:spPr>
          <a:xfrm>
            <a:off x="3844263" y="1984324"/>
            <a:ext cx="8091823" cy="4571880"/>
          </a:xfrm>
          <a:prstGeom prst="rect">
            <a:avLst/>
          </a:prstGeom>
        </p:spPr>
      </p:pic>
      <p:pic>
        <p:nvPicPr>
          <p:cNvPr id="15" name="Audio 14">
            <a:extLst>
              <a:ext uri="{FF2B5EF4-FFF2-40B4-BE49-F238E27FC236}">
                <a16:creationId xmlns:a16="http://schemas.microsoft.com/office/drawing/2014/main" id="{82E05182-1386-F207-9BFA-5B17AF1B852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48701606"/>
      </p:ext>
    </p:extLst>
  </p:cSld>
  <p:clrMapOvr>
    <a:masterClrMapping/>
  </p:clrMapOvr>
  <mc:AlternateContent xmlns:mc="http://schemas.openxmlformats.org/markup-compatibility/2006" xmlns:p14="http://schemas.microsoft.com/office/powerpoint/2010/main">
    <mc:Choice Requires="p14">
      <p:transition spd="slow" p14:dur="2000" advTm="3665"/>
    </mc:Choice>
    <mc:Fallback xmlns="">
      <p:transition spd="slow" advTm="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1314" objId="12"/>
        <p14:pauseEvt time="3665" objId="12"/>
        <p14:stopEvt time="3665"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AE36D-8594-F3C2-CD53-D89A25DC3A35}"/>
              </a:ext>
            </a:extLst>
          </p:cNvPr>
          <p:cNvSpPr>
            <a:spLocks noGrp="1"/>
          </p:cNvSpPr>
          <p:nvPr>
            <p:ph type="ctrTitle"/>
          </p:nvPr>
        </p:nvSpPr>
        <p:spPr>
          <a:xfrm>
            <a:off x="308008" y="410213"/>
            <a:ext cx="12060455" cy="914400"/>
          </a:xfrm>
        </p:spPr>
        <p:txBody>
          <a:bodyPr/>
          <a:lstStyle/>
          <a:p>
            <a:r>
              <a:rPr lang="en-US" dirty="0"/>
              <a:t>Adverse events in health care happen all the time</a:t>
            </a:r>
          </a:p>
        </p:txBody>
      </p:sp>
      <p:sp>
        <p:nvSpPr>
          <p:cNvPr id="7" name="Text Placeholder 6">
            <a:extLst>
              <a:ext uri="{FF2B5EF4-FFF2-40B4-BE49-F238E27FC236}">
                <a16:creationId xmlns:a16="http://schemas.microsoft.com/office/drawing/2014/main" id="{BED278AE-20C3-E8BA-1C7A-C7047961810D}"/>
              </a:ext>
            </a:extLst>
          </p:cNvPr>
          <p:cNvSpPr>
            <a:spLocks noGrp="1"/>
          </p:cNvSpPr>
          <p:nvPr>
            <p:ph type="body" sz="quarter" idx="10"/>
          </p:nvPr>
        </p:nvSpPr>
        <p:spPr>
          <a:xfrm>
            <a:off x="101866" y="1493055"/>
            <a:ext cx="12472737" cy="4343400"/>
          </a:xfrm>
        </p:spPr>
        <p:txBody>
          <a:bodyPr>
            <a:noAutofit/>
          </a:bodyPr>
          <a:lstStyle/>
          <a:p>
            <a:pPr marL="342900" indent="-342900">
              <a:lnSpc>
                <a:spcPct val="160000"/>
              </a:lnSpc>
              <a:buFont typeface="Arial" panose="020B0604020202020204" pitchFamily="34" charset="0"/>
              <a:buChar char="•"/>
            </a:pPr>
            <a:r>
              <a:rPr lang="en-US" sz="2800" dirty="0">
                <a:solidFill>
                  <a:srgbClr val="000000"/>
                </a:solidFill>
              </a:rPr>
              <a:t>About </a:t>
            </a:r>
            <a:r>
              <a:rPr lang="en-US" sz="2800" dirty="0">
                <a:solidFill>
                  <a:srgbClr val="C00000"/>
                </a:solidFill>
              </a:rPr>
              <a:t>1 in 4 patients </a:t>
            </a:r>
            <a:r>
              <a:rPr lang="en-US" sz="2800" dirty="0">
                <a:solidFill>
                  <a:srgbClr val="000000"/>
                </a:solidFill>
              </a:rPr>
              <a:t>experiences an adverse event during hospitalization</a:t>
            </a:r>
          </a:p>
          <a:p>
            <a:pPr marL="342900" indent="-342900">
              <a:lnSpc>
                <a:spcPct val="160000"/>
              </a:lnSpc>
              <a:buFont typeface="Arial" panose="020B0604020202020204" pitchFamily="34" charset="0"/>
              <a:buChar char="•"/>
            </a:pPr>
            <a:r>
              <a:rPr lang="en-US" sz="2800" dirty="0">
                <a:solidFill>
                  <a:srgbClr val="000000"/>
                </a:solidFill>
              </a:rPr>
              <a:t>About </a:t>
            </a:r>
            <a:r>
              <a:rPr lang="en-US" sz="2800" dirty="0">
                <a:solidFill>
                  <a:srgbClr val="C00000"/>
                </a:solidFill>
              </a:rPr>
              <a:t>1 in 2 hospitalizations </a:t>
            </a:r>
            <a:r>
              <a:rPr lang="en-US" sz="2800" dirty="0">
                <a:solidFill>
                  <a:srgbClr val="000000"/>
                </a:solidFill>
              </a:rPr>
              <a:t>has a medication error or adverse drug event</a:t>
            </a:r>
          </a:p>
          <a:p>
            <a:pPr marL="342900" indent="-342900">
              <a:lnSpc>
                <a:spcPct val="160000"/>
              </a:lnSpc>
              <a:buFont typeface="Arial" panose="020B0604020202020204" pitchFamily="34" charset="0"/>
              <a:buChar char="•"/>
            </a:pPr>
            <a:r>
              <a:rPr lang="en-US" sz="2800" dirty="0">
                <a:solidFill>
                  <a:srgbClr val="000000"/>
                </a:solidFill>
              </a:rPr>
              <a:t>About </a:t>
            </a:r>
            <a:r>
              <a:rPr lang="en-US" sz="2800" dirty="0">
                <a:solidFill>
                  <a:srgbClr val="C00000"/>
                </a:solidFill>
              </a:rPr>
              <a:t>1 in 5 surgical patients </a:t>
            </a:r>
            <a:r>
              <a:rPr lang="en-US" sz="2800" dirty="0">
                <a:solidFill>
                  <a:srgbClr val="000000"/>
                </a:solidFill>
              </a:rPr>
              <a:t>experience a significant adverse event ADR intraoperatively</a:t>
            </a:r>
          </a:p>
          <a:p>
            <a:pPr marL="342900" indent="-342900">
              <a:lnSpc>
                <a:spcPct val="160000"/>
              </a:lnSpc>
              <a:buFont typeface="Arial" panose="020B0604020202020204" pitchFamily="34" charset="0"/>
              <a:buChar char="•"/>
            </a:pPr>
            <a:r>
              <a:rPr lang="en-US" sz="2800" dirty="0">
                <a:solidFill>
                  <a:srgbClr val="000000"/>
                </a:solidFill>
              </a:rPr>
              <a:t>About </a:t>
            </a:r>
            <a:r>
              <a:rPr lang="en-US" sz="2800" dirty="0">
                <a:solidFill>
                  <a:srgbClr val="C00000"/>
                </a:solidFill>
              </a:rPr>
              <a:t>1 in 10 hospitalized patients </a:t>
            </a:r>
            <a:r>
              <a:rPr lang="en-US" sz="2800" dirty="0">
                <a:solidFill>
                  <a:srgbClr val="000000"/>
                </a:solidFill>
              </a:rPr>
              <a:t>experiences a healthcare associated infection</a:t>
            </a:r>
          </a:p>
          <a:p>
            <a:pPr marL="342900" indent="-342900">
              <a:lnSpc>
                <a:spcPct val="160000"/>
              </a:lnSpc>
              <a:buFont typeface="Arial" panose="020B0604020202020204" pitchFamily="34" charset="0"/>
              <a:buChar char="•"/>
            </a:pPr>
            <a:r>
              <a:rPr lang="en-US" sz="2800" dirty="0">
                <a:solidFill>
                  <a:srgbClr val="000000"/>
                </a:solidFill>
              </a:rPr>
              <a:t>More than 12 million patients each year experience a diagnostic error in outpatient care</a:t>
            </a:r>
          </a:p>
        </p:txBody>
      </p:sp>
      <p:sp>
        <p:nvSpPr>
          <p:cNvPr id="8" name="TextBox 7">
            <a:extLst>
              <a:ext uri="{FF2B5EF4-FFF2-40B4-BE49-F238E27FC236}">
                <a16:creationId xmlns:a16="http://schemas.microsoft.com/office/drawing/2014/main" id="{9C50DA7A-0FFC-A426-9124-E4EB70904E85}"/>
              </a:ext>
            </a:extLst>
          </p:cNvPr>
          <p:cNvSpPr txBox="1"/>
          <p:nvPr/>
        </p:nvSpPr>
        <p:spPr>
          <a:xfrm>
            <a:off x="11911262" y="363226"/>
            <a:ext cx="473242" cy="461665"/>
          </a:xfrm>
          <a:prstGeom prst="rect">
            <a:avLst/>
          </a:prstGeom>
          <a:noFill/>
        </p:spPr>
        <p:txBody>
          <a:bodyPr wrap="square" rtlCol="0">
            <a:spAutoFit/>
          </a:bodyPr>
          <a:lstStyle/>
          <a:p>
            <a:r>
              <a:rPr lang="en-US" sz="2400" dirty="0">
                <a:solidFill>
                  <a:srgbClr val="000000"/>
                </a:solidFill>
              </a:rPr>
              <a:t>1</a:t>
            </a:r>
          </a:p>
        </p:txBody>
      </p:sp>
      <p:pic>
        <p:nvPicPr>
          <p:cNvPr id="3" name="Audio 2">
            <a:extLst>
              <a:ext uri="{FF2B5EF4-FFF2-40B4-BE49-F238E27FC236}">
                <a16:creationId xmlns:a16="http://schemas.microsoft.com/office/drawing/2014/main" id="{E99C05CA-E933-553C-C8B5-E35F750E1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70835256"/>
      </p:ext>
    </p:extLst>
  </p:cSld>
  <p:clrMapOvr>
    <a:masterClrMapping/>
  </p:clrMapOvr>
  <mc:AlternateContent xmlns:mc="http://schemas.openxmlformats.org/markup-compatibility/2006" xmlns:p14="http://schemas.microsoft.com/office/powerpoint/2010/main">
    <mc:Choice Requires="p14">
      <p:transition spd="slow" p14:dur="2000" advTm="56204"/>
    </mc:Choice>
    <mc:Fallback xmlns="">
      <p:transition spd="slow" advTm="5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FE5C4BE-B865-084D-AAC5-0CC3F69C6EC1}"/>
              </a:ext>
            </a:extLst>
          </p:cNvPr>
          <p:cNvSpPr txBox="1">
            <a:spLocks/>
          </p:cNvSpPr>
          <p:nvPr/>
        </p:nvSpPr>
        <p:spPr>
          <a:xfrm>
            <a:off x="7138129" y="1527437"/>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accent3"/>
                </a:solidFill>
              </a:rPr>
              <a:t>Rosemary</a:t>
            </a:r>
          </a:p>
        </p:txBody>
      </p:sp>
      <p:sp>
        <p:nvSpPr>
          <p:cNvPr id="7" name="Text Placeholder 2">
            <a:extLst>
              <a:ext uri="{FF2B5EF4-FFF2-40B4-BE49-F238E27FC236}">
                <a16:creationId xmlns:a16="http://schemas.microsoft.com/office/drawing/2014/main" id="{65177D3E-80B6-3D44-859A-ADCB5101AC42}"/>
              </a:ext>
            </a:extLst>
          </p:cNvPr>
          <p:cNvSpPr txBox="1">
            <a:spLocks/>
          </p:cNvSpPr>
          <p:nvPr/>
        </p:nvSpPr>
        <p:spPr>
          <a:xfrm>
            <a:off x="7138129" y="2429225"/>
            <a:ext cx="5053871" cy="344069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b="0" dirty="0">
                <a:solidFill>
                  <a:srgbClr val="000000"/>
                </a:solidFill>
              </a:rPr>
              <a:t>Click here or wait for the next slide to hear Rosemary’s story: </a:t>
            </a:r>
            <a:r>
              <a:rPr lang="en-US" sz="2400" dirty="0">
                <a:solidFill>
                  <a:srgbClr val="000000"/>
                </a:solidFill>
                <a:hlinkClick r:id="rId5"/>
              </a:rPr>
              <a:t>Open link</a:t>
            </a:r>
            <a:endParaRPr lang="en-US" sz="2400" dirty="0">
              <a:solidFill>
                <a:srgbClr val="000000"/>
              </a:solidFill>
            </a:endParaRPr>
          </a:p>
        </p:txBody>
      </p:sp>
      <p:sp>
        <p:nvSpPr>
          <p:cNvPr id="9" name="TextBox 8">
            <a:extLst>
              <a:ext uri="{FF2B5EF4-FFF2-40B4-BE49-F238E27FC236}">
                <a16:creationId xmlns:a16="http://schemas.microsoft.com/office/drawing/2014/main" id="{E6CDF9E5-1616-1841-B2EE-31DD443891A1}"/>
              </a:ext>
            </a:extLst>
          </p:cNvPr>
          <p:cNvSpPr txBox="1"/>
          <p:nvPr/>
        </p:nvSpPr>
        <p:spPr>
          <a:xfrm>
            <a:off x="7138129" y="757996"/>
            <a:ext cx="4557901" cy="769441"/>
          </a:xfrm>
          <a:prstGeom prst="rect">
            <a:avLst/>
          </a:prstGeom>
          <a:noFill/>
        </p:spPr>
        <p:txBody>
          <a:bodyPr wrap="square" lIns="91440" tIns="45720" rIns="91440" bIns="45720" rtlCol="0" anchor="t">
            <a:spAutoFit/>
          </a:bodyPr>
          <a:lstStyle/>
          <a:p>
            <a:r>
              <a:rPr lang="en-US" sz="4400" b="1" spc="300" dirty="0">
                <a:solidFill>
                  <a:schemeClr val="tx2">
                    <a:lumMod val="75000"/>
                  </a:schemeClr>
                </a:solidFill>
                <a:latin typeface="Corbel"/>
              </a:rPr>
              <a:t>Patient story</a:t>
            </a:r>
            <a:endParaRPr lang="en-US" sz="4400" b="1" spc="300" dirty="0">
              <a:solidFill>
                <a:schemeClr val="tx2">
                  <a:lumMod val="75000"/>
                </a:schemeClr>
              </a:solidFill>
            </a:endParaRPr>
          </a:p>
        </p:txBody>
      </p:sp>
      <p:pic>
        <p:nvPicPr>
          <p:cNvPr id="3" name="Picture 2" descr="A person in a red shirt&#10;&#10;AI-generated content may be incorrect.">
            <a:extLst>
              <a:ext uri="{FF2B5EF4-FFF2-40B4-BE49-F238E27FC236}">
                <a16:creationId xmlns:a16="http://schemas.microsoft.com/office/drawing/2014/main" id="{CEEF56BB-E569-74B9-B6C2-C4DCEA79988E}"/>
              </a:ext>
            </a:extLst>
          </p:cNvPr>
          <p:cNvPicPr>
            <a:picLocks noChangeAspect="1"/>
          </p:cNvPicPr>
          <p:nvPr/>
        </p:nvPicPr>
        <p:blipFill>
          <a:blip r:embed="rId6"/>
          <a:stretch>
            <a:fillRect/>
          </a:stretch>
        </p:blipFill>
        <p:spPr>
          <a:xfrm>
            <a:off x="316162" y="673100"/>
            <a:ext cx="5192251" cy="4235784"/>
          </a:xfrm>
          <a:prstGeom prst="rect">
            <a:avLst/>
          </a:prstGeom>
        </p:spPr>
      </p:pic>
      <p:pic>
        <p:nvPicPr>
          <p:cNvPr id="4" name="Audio 3">
            <a:extLst>
              <a:ext uri="{FF2B5EF4-FFF2-40B4-BE49-F238E27FC236}">
                <a16:creationId xmlns:a16="http://schemas.microsoft.com/office/drawing/2014/main" id="{158809F8-7E49-3388-4968-8E486D99D9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20645403"/>
      </p:ext>
    </p:extLst>
  </p:cSld>
  <p:clrMapOvr>
    <a:masterClrMapping/>
  </p:clrMapOvr>
  <mc:AlternateContent xmlns:mc="http://schemas.openxmlformats.org/markup-compatibility/2006" xmlns:p14="http://schemas.microsoft.com/office/powerpoint/2010/main">
    <mc:Choice Requires="p14">
      <p:transition spd="slow" p14:dur="2000" advTm="25125"/>
    </mc:Choice>
    <mc:Fallback xmlns="">
      <p:transition spd="slow" advTm="2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9.3|6.7|7.2|8.7|3.9"/>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WSU Powerpoint">
      <a:dk1>
        <a:srgbClr val="919191"/>
      </a:dk1>
      <a:lt1>
        <a:srgbClr val="FFFFFF"/>
      </a:lt1>
      <a:dk2>
        <a:srgbClr val="EAEAEA"/>
      </a:dk2>
      <a:lt2>
        <a:srgbClr val="424242"/>
      </a:lt2>
      <a:accent1>
        <a:srgbClr val="C93446"/>
      </a:accent1>
      <a:accent2>
        <a:srgbClr val="FEFFFF"/>
      </a:accent2>
      <a:accent3>
        <a:srgbClr val="A4283F"/>
      </a:accent3>
      <a:accent4>
        <a:srgbClr val="515151"/>
      </a:accent4>
      <a:accent5>
        <a:srgbClr val="D5D5D5"/>
      </a:accent5>
      <a:accent6>
        <a:srgbClr val="FEFFFF"/>
      </a:accent6>
      <a:hlink>
        <a:srgbClr val="929292"/>
      </a:hlink>
      <a:folHlink>
        <a:srgbClr val="42424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resentation1" id="{7C1F5004-1392-3340-9361-DED6AFDFC33D}" vid="{017E3B10-7B9F-E24A-9A78-B4FE370BD1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7650df8-1a27-4aac-b229-9ff7dd7ad13e">VXQ6Y6DT2R6E-733723963-8290</_dlc_DocId>
    <_dlc_DocIdUrl xmlns="97650df8-1a27-4aac-b229-9ff7dd7ad13e">
      <Url>https://emailwsu.sharepoint.com/sites/ESFCOM/Curriculum/_layouts/15/DocIdRedir.aspx?ID=VXQ6Y6DT2R6E-733723963-8290</Url>
      <Description>VXQ6Y6DT2R6E-733723963-8290</Description>
    </_dlc_DocIdUrl>
    <SharedWithUsers xmlns="7133dd40-10ce-44d9-b0d7-bc3da091b7c2">
      <UserInfo>
        <DisplayName>Denman, Amy</DisplayName>
        <AccountId>11170</AccountId>
        <AccountType/>
      </UserInfo>
      <UserInfo>
        <DisplayName>Fralich, Laura S</DisplayName>
        <AccountId>679</AccountId>
        <AccountType/>
      </UserInfo>
    </SharedWithUsers>
    <Sessiontitle xmlns="5e7d880f-d3cf-4fa7-893a-47e310e01082" xsi:nil="true"/>
    <PPTlength xmlns="5e7d880f-d3cf-4fa7-893a-47e310e01082" xsi:nil="true"/>
    <Guestfaculty_x003f_ xmlns="5e7d880f-d3cf-4fa7-893a-47e310e01082">false</Guestfaculty_x003f_>
    <Facultyname xmlns="5e7d880f-d3cf-4fa7-893a-47e310e01082" xsi:nil="true"/>
    <Thread xmlns="5e7d880f-d3cf-4fa7-893a-47e310e01082" xsi:nil="true"/>
    <Previoussessiontitle xmlns="5e7d880f-d3cf-4fa7-893a-47e310e01082" xsi:nil="true"/>
    <Studentyear xmlns="5e7d880f-d3cf-4fa7-893a-47e310e01082" xsi:nil="true"/>
    <System xmlns="5e7d880f-d3cf-4fa7-893a-47e310e01082" xsi:nil="true"/>
    <Term xmlns="5e7d880f-d3cf-4fa7-893a-47e310e01082" xsi:nil="true"/>
    <StatusofPPTpresentation xmlns="5e7d880f-d3cf-4fa7-893a-47e310e01082" xsi:nil="true"/>
    <Courses xmlns="5e7d880f-d3cf-4fa7-893a-47e310e01082" xsi:nil="true"/>
    <Components xmlns="7133dd40-10ce-44d9-b0d7-bc3da091b7c2" xsi:nil="true"/>
    <TaxCatchAll xmlns="97650df8-1a27-4aac-b229-9ff7dd7ad13e" xsi:nil="true"/>
    <Class xmlns="7133dd40-10ce-44d9-b0d7-bc3da091b7c2" xsi:nil="true"/>
    <Course xmlns="7133dd40-10ce-44d9-b0d7-bc3da091b7c2" xsi:nil="true"/>
    <Document_x0020_Status xmlns="5e7d880f-d3cf-4fa7-893a-47e310e01082">Draft</Document_x0020_Status>
    <Notes0 xmlns="5e7d880f-d3cf-4fa7-893a-47e310e01082" xsi:nil="true"/>
    <_DCDateModified xmlns="http://schemas.microsoft.com/sharepoint/v3/fields" xsi:nil="true"/>
    <System_x002f__x0020_Thread_x0020_Specific xmlns="5e7d880f-d3cf-4fa7-893a-47e310e01082" xsi:nil="true"/>
    <Fac._x0020_Senate_x0020_Approval xmlns="5e7d880f-d3cf-4fa7-893a-47e310e01082">NA</Fac._x0020_Senate_x0020_Approval>
    <MedicalSpecialty xmlns="5e7d880f-d3cf-4fa7-893a-47e310e01082" xsi:nil="true"/>
    <Curricular_x0020_Component xmlns="5e7d880f-d3cf-4fa7-893a-47e310e01082" xsi:nil="true"/>
    <Document_x0020_Type xmlns="7133dd40-10ce-44d9-b0d7-bc3da091b7c2">Other</Document_x0020_Type>
    <Curr._x0020_Comm._x0020_Approval xmlns="5e7d880f-d3cf-4fa7-893a-47e310e01082">Ready for Review</Curr._x0020_Comm._x0020_Approval>
    <Committe_x002f_Group xmlns="7133dd40-10ce-44d9-b0d7-bc3da091b7c2" xsi:nil="true"/>
    <lcf76f155ced4ddcb4097134ff3c332f xmlns="5e7d880f-d3cf-4fa7-893a-47e310e01082">
      <Terms xmlns="http://schemas.microsoft.com/office/infopath/2007/PartnerControls"/>
    </lcf76f155ced4ddcb4097134ff3c332f>
    <Doc_x002e__x0020_Type xmlns="5e7d880f-d3cf-4fa7-893a-47e310e01082">Department Document</Doc_x002e__x0020_Type>
    <_DCDateCreated xmlns="http://schemas.microsoft.com/sharepoint/v3/fields" xsi:nil="true"/>
    <Curr.Comm._x0020_Approval xmlns="5e7d880f-d3cf-4fa7-893a-47e310e01082">NA</Curr.Comm._x0020_Approval>
    <MediaLengthInSeconds xmlns="5e7d880f-d3cf-4fa7-893a-47e310e01082"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file>

<file path=customXml/item4.xml><?xml version="1.0" encoding="utf-8"?>
<ct:contentTypeSchema xmlns:ct="http://schemas.microsoft.com/office/2006/metadata/contentType" xmlns:ma="http://schemas.microsoft.com/office/2006/metadata/properties/metaAttributes" ct:_="" ma:_="" ma:contentTypeName="Document" ma:contentTypeID="0x010100344709E1D9B46B4FA70BF70F78FC394C" ma:contentTypeVersion="83" ma:contentTypeDescription="Create a new document." ma:contentTypeScope="" ma:versionID="086a8b14c51b888db087f73b3393fa97">
  <xsd:schema xmlns:xsd="http://www.w3.org/2001/XMLSchema" xmlns:xs="http://www.w3.org/2001/XMLSchema" xmlns:p="http://schemas.microsoft.com/office/2006/metadata/properties" xmlns:ns2="97650df8-1a27-4aac-b229-9ff7dd7ad13e" xmlns:ns3="5e7d880f-d3cf-4fa7-893a-47e310e01082" xmlns:ns4="http://schemas.microsoft.com/sharepoint/v3/fields" xmlns:ns5="7133dd40-10ce-44d9-b0d7-bc3da091b7c2" targetNamespace="http://schemas.microsoft.com/office/2006/metadata/properties" ma:root="true" ma:fieldsID="f3f815d07b9b3a8e2c4a768cadd62347" ns2:_="" ns3:_="" ns4:_="" ns5:_="">
    <xsd:import namespace="97650df8-1a27-4aac-b229-9ff7dd7ad13e"/>
    <xsd:import namespace="5e7d880f-d3cf-4fa7-893a-47e310e01082"/>
    <xsd:import namespace="http://schemas.microsoft.com/sharepoint/v3/fields"/>
    <xsd:import namespace="7133dd40-10ce-44d9-b0d7-bc3da091b7c2"/>
    <xsd:element name="properties">
      <xsd:complexType>
        <xsd:sequence>
          <xsd:element name="documentManagement">
            <xsd:complexType>
              <xsd:all>
                <xsd:element ref="ns2:_dlc_DocId" minOccurs="0"/>
                <xsd:element ref="ns2:_dlc_DocIdUrl" minOccurs="0"/>
                <xsd:element ref="ns2:_dlc_DocIdPersistId" minOccurs="0"/>
                <xsd:element ref="ns3:Curr._x0020_Comm._x0020_Approval" minOccurs="0"/>
                <xsd:element ref="ns3:Fac._x0020_Senate_x0020_Approval" minOccurs="0"/>
                <xsd:element ref="ns4:_DCDateModified" minOccurs="0"/>
                <xsd:element ref="ns4:_DCDateCreated" minOccurs="0"/>
                <xsd:element ref="ns5:Document_x0020_Type" minOccurs="0"/>
                <xsd:element ref="ns5:Class" minOccurs="0"/>
                <xsd:element ref="ns5:Course" minOccurs="0"/>
                <xsd:element ref="ns5:Components" minOccurs="0"/>
                <xsd:element ref="ns5:Committe_x002f_Group" minOccurs="0"/>
                <xsd:element ref="ns3:Document_x0020_Status" minOccurs="0"/>
                <xsd:element ref="ns3:Curr.Comm._x0020_Approva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5:SharedWithUsers" minOccurs="0"/>
                <xsd:element ref="ns5:SharedWithDetails" minOccurs="0"/>
                <xsd:element ref="ns3:Doc_x002e__x0020_Type" minOccurs="0"/>
                <xsd:element ref="ns3:Curricular_x0020_Component" minOccurs="0"/>
                <xsd:element ref="ns3:System_x002f__x0020_Thread_x0020_Specific" minOccurs="0"/>
                <xsd:element ref="ns3:Courses" minOccurs="0"/>
                <xsd:element ref="ns3:MedicalSpecialty" minOccurs="0"/>
                <xsd:element ref="ns3:MediaLengthInSeconds" minOccurs="0"/>
                <xsd:element ref="ns3:Notes0" minOccurs="0"/>
                <xsd:element ref="ns3:lcf76f155ced4ddcb4097134ff3c332f" minOccurs="0"/>
                <xsd:element ref="ns2:TaxCatchAll" minOccurs="0"/>
                <xsd:element ref="ns3:Previoussessiontitle" minOccurs="0"/>
                <xsd:element ref="ns3:Facultyname" minOccurs="0"/>
                <xsd:element ref="ns3:Term" minOccurs="0"/>
                <xsd:element ref="ns3:System" minOccurs="0"/>
                <xsd:element ref="ns3:Thread" minOccurs="0"/>
                <xsd:element ref="ns3:Sessiontitle" minOccurs="0"/>
                <xsd:element ref="ns3:Guestfaculty_x003f_" minOccurs="0"/>
                <xsd:element ref="ns3:Studentyear" minOccurs="0"/>
                <xsd:element ref="ns3:StatusofPPTpresentation" minOccurs="0"/>
                <xsd:element ref="ns3:PPTlengt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50df8-1a27-4aac-b229-9ff7dd7ad13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42" nillable="true" ma:displayName="Taxonomy Catch All Column" ma:hidden="true" ma:list="{8409e906-20a6-4e25-bbaa-4016d6154948}" ma:internalName="TaxCatchAll" ma:showField="CatchAllData" ma:web="97650df8-1a27-4aac-b229-9ff7dd7ad1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7d880f-d3cf-4fa7-893a-47e310e01082" elementFormDefault="qualified">
    <xsd:import namespace="http://schemas.microsoft.com/office/2006/documentManagement/types"/>
    <xsd:import namespace="http://schemas.microsoft.com/office/infopath/2007/PartnerControls"/>
    <xsd:element name="Curr._x0020_Comm._x0020_Approval" ma:index="7" nillable="true" ma:displayName="Curr. Comm. Approval" ma:default="Ready for Review" ma:format="Dropdown" ma:internalName="Curr_x002e__x0020_Comm_x002e__x0020_Approval" ma:readOnly="false">
      <xsd:simpleType>
        <xsd:restriction base="dms:Choice">
          <xsd:enumeration value="NA"/>
          <xsd:enumeration value="Not Yet Ready for Review"/>
          <xsd:enumeration value="Ready for Review"/>
          <xsd:enumeration value="Approved"/>
        </xsd:restriction>
      </xsd:simpleType>
    </xsd:element>
    <xsd:element name="Fac._x0020_Senate_x0020_Approval" ma:index="8" nillable="true" ma:displayName="Fac. Senate Approval" ma:default="NA" ma:format="Dropdown" ma:internalName="Fac_x002e__x0020_Senate_x0020_Approval" ma:readOnly="false">
      <xsd:simpleType>
        <xsd:restriction base="dms:Choice">
          <xsd:enumeration value="NA"/>
          <xsd:enumeration value="Not Yet Ready for Review"/>
          <xsd:enumeration value="Ready for Review"/>
          <xsd:enumeration value="Approved"/>
        </xsd:restriction>
      </xsd:simpleType>
    </xsd:element>
    <xsd:element name="Document_x0020_Status" ma:index="16" nillable="true" ma:displayName="Document Status" ma:default="Draft" ma:format="Dropdown" ma:internalName="Document_x0020_Status0" ma:readOnly="false">
      <xsd:simpleType>
        <xsd:restriction base="dms:Choice">
          <xsd:enumeration value="Draft"/>
          <xsd:enumeration value="Finalized"/>
          <xsd:enumeration value="Retired"/>
        </xsd:restriction>
      </xsd:simpleType>
    </xsd:element>
    <xsd:element name="Curr.Comm._x0020_Approval" ma:index="17" nillable="true" ma:displayName="Curr.Comm. Approval" ma:default="NA" ma:format="Dropdown" ma:internalName="Curr_x002e_Comm_x002e__x0020_Approval" ma:readOnly="false">
      <xsd:simpleType>
        <xsd:restriction base="dms:Choice">
          <xsd:enumeration value="NA"/>
          <xsd:enumeration value="Not Yet Ready for Review"/>
          <xsd:enumeration value="Ready for Review"/>
          <xsd:enumeration value="Approved"/>
        </xsd:restrictio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Doc_x002e__x0020_Type" ma:index="33" nillable="true" ma:displayName="File Type" ma:default="Department Document" ma:description="What is this file used for? What is the purpose of this file?" ma:format="Dropdown" ma:internalName="Doc_x002e__x0020_Type">
      <xsd:simpleType>
        <xsd:restriction base="dms:Choice">
          <xsd:enumeration value="Department Document"/>
          <xsd:enumeration value="Course Planning"/>
          <xsd:enumeration value="Syllabus"/>
          <xsd:enumeration value="Faculty Development"/>
          <xsd:enumeration value="Session Document"/>
          <xsd:enumeration value="Meeting Recording"/>
        </xsd:restriction>
      </xsd:simpleType>
    </xsd:element>
    <xsd:element name="Curricular_x0020_Component" ma:index="34" nillable="true" ma:displayName="Curricular Component" ma:format="Dropdown" ma:internalName="Curricular_x0020_Component">
      <xsd:simpleType>
        <xsd:restriction base="dms:Choice">
          <xsd:enumeration value="APM"/>
          <xsd:enumeration value="CBL"/>
          <xsd:enumeration value="Clinical Skills"/>
          <xsd:enumeration value="Leadership"/>
          <xsd:enumeration value="System"/>
          <xsd:enumeration value="Thread"/>
          <xsd:enumeration value="Scholarship"/>
          <xsd:enumeration value="Interprofessional Collaborative Skills"/>
          <xsd:enumeration value="EBM"/>
        </xsd:restriction>
      </xsd:simpleType>
    </xsd:element>
    <xsd:element name="System_x002f__x0020_Thread_x0020_Specific" ma:index="35" nillable="true" ma:displayName="System/ Thread Specific" ma:format="Dropdown" ma:internalName="System_x002f__x0020_Thread_x0020_Specific">
      <xsd:simpleType>
        <xsd:restriction base="dms:Choice">
          <xsd:enumeration value="Anatomy"/>
          <xsd:enumeration value="Cardiovascular"/>
          <xsd:enumeration value="Digestive"/>
          <xsd:enumeration value="Endocrine"/>
          <xsd:enumeration value="Ethics"/>
          <xsd:enumeration value="Evidence Based Medicine"/>
          <xsd:enumeration value="Exercise Physiology"/>
          <xsd:enumeration value="Growth and Development"/>
          <xsd:enumeration value="Health Systems"/>
          <xsd:enumeration value="Hematopoietic and Lymphatic"/>
          <xsd:enumeration value="Imaging"/>
          <xsd:enumeration value="Immune"/>
          <xsd:enumeration value="Microbiology/ Infectious Disease"/>
          <xsd:enumeration value="Integument"/>
          <xsd:enumeration value="Mind, Brain, and Behavior"/>
          <xsd:enumeration value="Musculoskeletal"/>
          <xsd:enumeration value="Nervous"/>
          <xsd:enumeration value="Nutrition"/>
          <xsd:enumeration value="Pathology"/>
          <xsd:enumeration value="Pharmacology"/>
          <xsd:enumeration value="Physiology"/>
          <xsd:enumeration value="Population Health"/>
          <xsd:enumeration value="Reproductive"/>
          <xsd:enumeration value="Respiratory"/>
          <xsd:enumeration value="Social Sciences"/>
          <xsd:enumeration value="Urinary"/>
        </xsd:restriction>
      </xsd:simpleType>
    </xsd:element>
    <xsd:element name="Courses" ma:index="36" nillable="true" ma:displayName="Courses" ma:description="What course is this file for/ used in?" ma:format="Dropdown" ma:internalName="Courses">
      <xsd:simpleType>
        <xsd:restriction base="dms:Choice">
          <xsd:enumeration value="MED FMS 501-503"/>
          <xsd:enumeration value="MED FMS 511-513"/>
          <xsd:enumeration value="MED CLIN 521-524"/>
          <xsd:enumeration value="MED CLIN 530-699"/>
          <xsd:enumeration value="MED LMH 501-503"/>
          <xsd:enumeration value="MED LMH 511-513"/>
          <xsd:enumeration value="MED LMH 521-523"/>
          <xsd:enumeration value="MED LMH 531-533"/>
        </xsd:restriction>
      </xsd:simpleType>
    </xsd:element>
    <xsd:element name="MedicalSpecialty" ma:index="37" nillable="true" ma:displayName="Medical Specialty" ma:format="Dropdown" ma:internalName="MedicalSpecialty">
      <xsd:simpleType>
        <xsd:restriction base="dms:Choice">
          <xsd:enumeration value="Internal Medicine"/>
          <xsd:enumeration value="Family Medicine"/>
          <xsd:enumeration value="Surgery"/>
          <xsd:enumeration value="Pediatrics"/>
          <xsd:enumeration value="Emergency Medicine"/>
          <xsd:enumeration value="OB/GYN"/>
        </xsd:restriction>
      </xsd:simpleType>
    </xsd:element>
    <xsd:element name="MediaLengthInSeconds" ma:index="38" nillable="true" ma:displayName="Length (seconds)" ma:internalName="MediaLengthInSeconds" ma:readOnly="true">
      <xsd:simpleType>
        <xsd:restriction base="dms:Unknown"/>
      </xsd:simpleType>
    </xsd:element>
    <xsd:element name="Notes0" ma:index="39" nillable="true" ma:displayName="Notes" ma:description="AY Schematics" ma:format="Dropdown" ma:internalName="Notes0">
      <xsd:simpleType>
        <xsd:restriction base="dms:Note">
          <xsd:maxLength value="255"/>
        </xsd:restrictio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Previoussessiontitle" ma:index="43" nillable="true" ma:displayName="Previous session title" ma:format="Dropdown" ma:internalName="Previoussessiontitle">
      <xsd:simpleType>
        <xsd:restriction base="dms:Text">
          <xsd:maxLength value="255"/>
        </xsd:restriction>
      </xsd:simpleType>
    </xsd:element>
    <xsd:element name="Facultyname" ma:index="44" nillable="true" ma:displayName="Faculty name" ma:format="Dropdown" ma:internalName="Facultyname">
      <xsd:simpleType>
        <xsd:restriction base="dms:Text">
          <xsd:maxLength value="255"/>
        </xsd:restriction>
      </xsd:simpleType>
    </xsd:element>
    <xsd:element name="Term" ma:index="45" nillable="true" ma:displayName="Term" ma:format="Dropdown" ma:internalName="Term">
      <xsd:simpleType>
        <xsd:restriction base="dms:Choice">
          <xsd:enumeration value="501"/>
          <xsd:enumeration value="502"/>
          <xsd:enumeration value="503"/>
          <xsd:enumeration value="511"/>
          <xsd:enumeration value="512"/>
          <xsd:enumeration value="513"/>
        </xsd:restriction>
      </xsd:simpleType>
    </xsd:element>
    <xsd:element name="System" ma:index="46" nillable="true" ma:displayName="System" ma:format="Dropdown" ma:internalName="System">
      <xsd:simpleType>
        <xsd:restriction base="dms:Choice">
          <xsd:enumeration value="Choice 1"/>
          <xsd:enumeration value="Choice 2"/>
          <xsd:enumeration value="Choice 3"/>
        </xsd:restriction>
      </xsd:simpleType>
    </xsd:element>
    <xsd:element name="Thread" ma:index="47" nillable="true" ma:displayName="Thread" ma:format="Dropdown" ma:internalName="Thread">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Sessiontitle" ma:index="48" nillable="true" ma:displayName="Session title" ma:format="Dropdown" ma:internalName="Sessiontitle">
      <xsd:simpleType>
        <xsd:restriction base="dms:Text">
          <xsd:maxLength value="255"/>
        </xsd:restriction>
      </xsd:simpleType>
    </xsd:element>
    <xsd:element name="Guestfaculty_x003f_" ma:index="49" nillable="true" ma:displayName="Guest faculty?" ma:default="0" ma:format="Dropdown" ma:internalName="Guestfaculty_x003f_">
      <xsd:simpleType>
        <xsd:restriction base="dms:Boolean"/>
      </xsd:simpleType>
    </xsd:element>
    <xsd:element name="Studentyear" ma:index="50" nillable="true" ma:displayName="Student year" ma:format="Dropdown" ma:internalName="Studentyear">
      <xsd:simpleType>
        <xsd:restriction base="dms:Choice">
          <xsd:enumeration value="MS1"/>
          <xsd:enumeration value="MS2"/>
        </xsd:restriction>
      </xsd:simpleType>
    </xsd:element>
    <xsd:element name="StatusofPPTpresentation" ma:index="51" nillable="true" ma:displayName="Status of PPT presentation" ma:format="Dropdown" ma:internalName="StatusofPPTpresentation">
      <xsd:simpleType>
        <xsd:restriction base="dms:Choice">
          <xsd:enumeration value="original"/>
          <xsd:enumeration value="under review by Curriculum"/>
          <xsd:enumeration value="approved by Curriculum"/>
          <xsd:enumeration value="i.d. working"/>
          <xsd:enumeration value="faculty reviewing"/>
          <xsd:enumeration value="i.d. editing"/>
          <xsd:enumeration value="approved"/>
        </xsd:restriction>
      </xsd:simpleType>
    </xsd:element>
    <xsd:element name="PPTlength" ma:index="52" nillable="true" ma:displayName="PPT length" ma:decimals="0" ma:format="Dropdown" ma:internalName="PPTlength" ma:percentage="FALSE">
      <xsd:simpleType>
        <xsd:restriction base="dms:Number"/>
      </xsd:simple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element name="MediaServiceSearchProperties" ma:index="5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Modified" ma:index="9" nillable="true" ma:displayName="Date Modified" ma:description="The date on which this resource was last modified" ma:format="DateTime" ma:internalName="_DCDateModified" ma:readOnly="false">
      <xsd:simpleType>
        <xsd:restriction base="dms:DateTime"/>
      </xsd:simpleType>
    </xsd:element>
    <xsd:element name="_DCDateCreated" ma:index="10" nillable="true" ma:displayName="Date Created" ma:description="The date on which this resource was created"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33dd40-10ce-44d9-b0d7-bc3da091b7c2" elementFormDefault="qualified">
    <xsd:import namespace="http://schemas.microsoft.com/office/2006/documentManagement/types"/>
    <xsd:import namespace="http://schemas.microsoft.com/office/infopath/2007/PartnerControls"/>
    <xsd:element name="Document_x0020_Type" ma:index="11" nillable="true" ma:displayName="Document Type" ma:default="Other" ma:format="Dropdown" ma:indexed="true" ma:internalName="Document_x0020_Type" ma:readOnly="false">
      <xsd:simpleType>
        <xsd:restriction base="dms:Choice">
          <xsd:enumeration value="Agenda"/>
          <xsd:enumeration value="Assessment"/>
          <xsd:enumeration value="Assessment Plan"/>
          <xsd:enumeration value="Case"/>
          <xsd:enumeration value="Charter"/>
          <xsd:enumeration value="Communication"/>
          <xsd:enumeration value="Course Content"/>
          <xsd:enumeration value="Course Delivery"/>
          <xsd:enumeration value="Course Dev. Plan"/>
          <xsd:enumeration value="Curriculum Mgmt. Report"/>
          <xsd:enumeration value="Curriculum Planning"/>
          <xsd:enumeration value="Decision Details"/>
          <xsd:enumeration value="Evaluation"/>
          <xsd:enumeration value="Evaluation Plan"/>
          <xsd:enumeration value="List"/>
          <xsd:enumeration value="Mapping"/>
          <xsd:enumeration value="Meeting Minutes"/>
          <xsd:enumeration value="Organization"/>
          <xsd:enumeration value="Policy"/>
          <xsd:enumeration value="Progress Report"/>
          <xsd:enumeration value="Reference"/>
          <xsd:enumeration value="Requirements"/>
          <xsd:enumeration value="Schedule"/>
          <xsd:enumeration value="Standard Operating Procedure"/>
          <xsd:enumeration value="Syllabus"/>
          <xsd:enumeration value="Tracking"/>
          <xsd:enumeration value="Other"/>
        </xsd:restriction>
      </xsd:simpleType>
    </xsd:element>
    <xsd:element name="Class" ma:index="12" nillable="true" ma:displayName="Class" ma:internalName="Class" ma:readOnly="false">
      <xsd:complexType>
        <xsd:complexContent>
          <xsd:extension base="dms:MultiChoice">
            <xsd:sequence>
              <xsd:element name="Value" maxOccurs="unbounded" minOccurs="0" nillable="true">
                <xsd:simpleType>
                  <xsd:restriction base="dms:Choice">
                    <xsd:enumeration value="NA"/>
                    <xsd:enumeration value="Any"/>
                    <xsd:enumeration value="GY 2021"/>
                    <xsd:enumeration value="GY 2022"/>
                    <xsd:enumeration value="GY 2023"/>
                    <xsd:enumeration value="GY 2024"/>
                    <xsd:enumeration value="GY 2025"/>
                  </xsd:restriction>
                </xsd:simpleType>
              </xsd:element>
            </xsd:sequence>
          </xsd:extension>
        </xsd:complexContent>
      </xsd:complexType>
    </xsd:element>
    <xsd:element name="Course" ma:index="13" nillable="true" ma:displayName="Course" ma:internalName="Course" ma:readOnly="false">
      <xsd:complexType>
        <xsd:complexContent>
          <xsd:extension base="dms:MultiChoice">
            <xsd:sequence>
              <xsd:element name="Value" maxOccurs="unbounded" minOccurs="0" nillable="true">
                <xsd:simpleType>
                  <xsd:restriction base="dms:Choice">
                    <xsd:enumeration value="NA"/>
                    <xsd:enumeration value="Any"/>
                    <xsd:enumeration value="FMS 501"/>
                    <xsd:enumeration value="FMS 502"/>
                    <xsd:enumeration value="FMS 503"/>
                    <xsd:enumeration value="FMS 508"/>
                    <xsd:enumeration value="FMS 509"/>
                    <xsd:enumeration value="FMS 511"/>
                    <xsd:enumeration value="FMS 512"/>
                    <xsd:enumeration value="FMS 513"/>
                    <xsd:enumeration value="LMH 501"/>
                    <xsd:enumeration value="LMH 502"/>
                    <xsd:enumeration value="LMH 503"/>
                    <xsd:enumeration value="LMH 511"/>
                    <xsd:enumeration value="LMH 512"/>
                    <xsd:enumeration value="LMH 513"/>
                    <xsd:enumeration value="LMH 521"/>
                    <xsd:enumeration value="LMH 522"/>
                    <xsd:enumeration value="LMH 523"/>
                    <xsd:enumeration value="LMH 531"/>
                    <xsd:enumeration value="LMH 532"/>
                    <xsd:enumeration value="LMH 533"/>
                    <xsd:enumeration value="Special Topics 509"/>
                    <xsd:enumeration value="Special Topics 519"/>
                    <xsd:enumeration value="LIC"/>
                    <xsd:enumeration value="CLIN 501"/>
                    <xsd:enumeration value="CLIN 502"/>
                    <xsd:enumeration value="CLIN 503"/>
                    <xsd:enumeration value="CLIN 504"/>
                    <xsd:enumeration value="CLIN 505"/>
                    <xsd:enumeration value="CLIN 506"/>
                    <xsd:enumeration value="CLIN 507"/>
                    <xsd:enumeration value="CLIN 508"/>
                    <xsd:enumeration value="CLIN 509"/>
                    <xsd:enumeration value="CLIN 510"/>
                    <xsd:enumeration value="CLIN 511"/>
                    <xsd:enumeration value="CLIN 512"/>
                    <xsd:enumeration value="CLIN 513"/>
                    <xsd:enumeration value="CLIN 514"/>
                    <xsd:enumeration value="CLIN 515"/>
                    <xsd:enumeration value="CLIN 516"/>
                    <xsd:enumeration value="CLIN 517"/>
                    <xsd:enumeration value="CLIN 518"/>
                    <xsd:enumeration value="CLIN 519"/>
                    <xsd:enumeration value="CLIN 520"/>
                    <xsd:enumeration value="CLIN 521"/>
                    <xsd:enumeration value="CLIN 522"/>
                    <xsd:enumeration value="CLIN 523"/>
                    <xsd:enumeration value="CLIN 524"/>
                    <xsd:enumeration value="CLIN 525"/>
                    <xsd:enumeration value="CLIN 526"/>
                    <xsd:enumeration value="CLIN 527"/>
                    <xsd:enumeration value="CLIN 528"/>
                    <xsd:enumeration value="CLIN 529"/>
                    <xsd:enumeration value="CLIN 530"/>
                    <xsd:enumeration value="CLIN 531"/>
                    <xsd:enumeration value="CLIN 532"/>
                    <xsd:enumeration value="CLIN 533"/>
                    <xsd:enumeration value="CLIN 534"/>
                    <xsd:enumeration value="CLIN 535"/>
                    <xsd:enumeration value="CLIN 536"/>
                    <xsd:enumeration value="CLIN 537"/>
                    <xsd:enumeration value="CLIN 538"/>
                    <xsd:enumeration value="CLIN 539"/>
                    <xsd:enumeration value="CLIN 540"/>
                    <xsd:enumeration value="CLIN 541"/>
                    <xsd:enumeration value="CLIN 542"/>
                    <xsd:enumeration value="CLIN 543"/>
                    <xsd:enumeration value="CLIN 544"/>
                    <xsd:enumeration value="CLIN 545"/>
                    <xsd:enumeration value="CLIN 546"/>
                    <xsd:enumeration value="CLIN 547"/>
                    <xsd:enumeration value="CLIN 548"/>
                    <xsd:enumeration value="CLIN 549"/>
                    <xsd:enumeration value="CLIN 550"/>
                    <xsd:enumeration value="CLIN 551"/>
                    <xsd:enumeration value="CLIN 552"/>
                    <xsd:enumeration value="CLIN 553"/>
                    <xsd:enumeration value="CLIN 554"/>
                    <xsd:enumeration value="CLIN 555"/>
                    <xsd:enumeration value="CLIN 556"/>
                    <xsd:enumeration value="CLIN 557"/>
                    <xsd:enumeration value="CLIN 558"/>
                    <xsd:enumeration value="CLIN 559"/>
                    <xsd:enumeration value="CLIN 560"/>
                    <xsd:enumeration value="CLIN 561"/>
                    <xsd:enumeration value="CLIN 562"/>
                    <xsd:enumeration value="CLIN 563"/>
                    <xsd:enumeration value="CLIN 564"/>
                    <xsd:enumeration value="CLIN 565"/>
                    <xsd:enumeration value="CLIN 566"/>
                    <xsd:enumeration value="CLIN 567"/>
                    <xsd:enumeration value="CLIN 568"/>
                    <xsd:enumeration value="CLIN 569"/>
                    <xsd:enumeration value="CLIN 570"/>
                    <xsd:enumeration value="CLIN 571"/>
                    <xsd:enumeration value="CLIN 572"/>
                    <xsd:enumeration value="CLIN 573"/>
                    <xsd:enumeration value="CLIN 574"/>
                    <xsd:enumeration value="CLIN 575"/>
                    <xsd:enumeration value="CLIN 576"/>
                    <xsd:enumeration value="CLIN 577"/>
                    <xsd:enumeration value="CLIN 578"/>
                    <xsd:enumeration value="CLIN 579"/>
                    <xsd:enumeration value="CLIN 580"/>
                    <xsd:enumeration value="CLIN 581"/>
                    <xsd:enumeration value="CLIN 582"/>
                    <xsd:enumeration value="CLIN 583"/>
                    <xsd:enumeration value="CLIN 584"/>
                    <xsd:enumeration value="CLIN 585"/>
                    <xsd:enumeration value="CLIN 586"/>
                    <xsd:enumeration value="CLIN 587"/>
                    <xsd:enumeration value="CLIN 588"/>
                    <xsd:enumeration value="CLIN 589"/>
                    <xsd:enumeration value="CLIN 590"/>
                    <xsd:enumeration value="CLIN 591"/>
                    <xsd:enumeration value="CLIN 592"/>
                    <xsd:enumeration value="CLIN 593"/>
                    <xsd:enumeration value="CLIN 594"/>
                    <xsd:enumeration value="CLIN 595"/>
                    <xsd:enumeration value="CLIN 596"/>
                    <xsd:enumeration value="CLIN 597"/>
                    <xsd:enumeration value="CLIN 598"/>
                    <xsd:enumeration value="CLIN 599"/>
                  </xsd:restriction>
                </xsd:simpleType>
              </xsd:element>
            </xsd:sequence>
          </xsd:extension>
        </xsd:complexContent>
      </xsd:complexType>
    </xsd:element>
    <xsd:element name="Components" ma:index="14" nillable="true" ma:displayName="Component" ma:internalName="Components" ma:readOnly="false">
      <xsd:complexType>
        <xsd:complexContent>
          <xsd:extension base="dms:MultiChoice">
            <xsd:sequence>
              <xsd:element name="Value" maxOccurs="unbounded" minOccurs="0" nillable="true">
                <xsd:simpleType>
                  <xsd:restriction base="dms:Choice">
                    <xsd:enumeration value="NA"/>
                    <xsd:enumeration value="Any"/>
                    <xsd:enumeration value="Explorations"/>
                    <xsd:enumeration value="Anatomy"/>
                    <xsd:enumeration value="Imaging"/>
                    <xsd:enumeration value="Histology"/>
                    <xsd:enumeration value="Physiology"/>
                    <xsd:enumeration value="Immunology"/>
                    <xsd:enumeration value="Pathology"/>
                    <xsd:enumeration value="Pharmacology"/>
                    <xsd:enumeration value="Population Health"/>
                    <xsd:enumeration value="APM"/>
                    <xsd:enumeration value="EBM"/>
                    <xsd:enumeration value="IPCS"/>
                    <xsd:enumeration value="CBL"/>
                    <xsd:enumeration value="Cell"/>
                    <xsd:enumeration value="Heme"/>
                    <xsd:enumeration value="Micro_ID"/>
                    <xsd:enumeration value="CV"/>
                    <xsd:enumeration value="Renal"/>
                    <xsd:enumeration value="Respiratory"/>
                    <xsd:enumeration value="GI"/>
                    <xsd:enumeration value="Nutrition"/>
                    <xsd:enumeration value="Neuro"/>
                    <xsd:enumeration value="Behavior"/>
                    <xsd:enumeration value="Endocrine"/>
                    <xsd:enumeration value="Repro"/>
                    <xsd:enumeration value="Rheum"/>
                    <xsd:enumeration value="MSK"/>
                    <xsd:enumeration value="Derm"/>
                  </xsd:restriction>
                </xsd:simpleType>
              </xsd:element>
            </xsd:sequence>
          </xsd:extension>
        </xsd:complexContent>
      </xsd:complexType>
    </xsd:element>
    <xsd:element name="Committe_x002f_Group" ma:index="15" nillable="true" ma:displayName="Committe/Group" ma:internalName="Committe_x002F_Group" ma:readOnly="false">
      <xsd:complexType>
        <xsd:complexContent>
          <xsd:extension base="dms:MultiChoice">
            <xsd:sequence>
              <xsd:element name="Value" maxOccurs="unbounded" minOccurs="0" nillable="true">
                <xsd:simpleType>
                  <xsd:restriction base="dms:Choice">
                    <xsd:enumeration value="NA"/>
                    <xsd:enumeration value="ADCEs"/>
                    <xsd:enumeration value="Ad-hoc Committes"/>
                    <xsd:enumeration value="Clinical Education Directors"/>
                    <xsd:enumeration value="Clin. Exp. Sub-Comm."/>
                    <xsd:enumeration value="Curriculum Comm."/>
                    <xsd:enumeration value="Eval. &amp; Assess. Sub-Comm"/>
                    <xsd:enumeration value="Foundations Sub-Comm."/>
                    <xsd:enumeration value="FMS Management Team"/>
                    <xsd:enumeration value="Lib. &amp; Tech. Sub-Comm"/>
                    <xsd:enumeration value="LIC Comm."/>
                    <xsd:enumeration value="LIC Fac.Dev."/>
                    <xsd:enumeration value="LIC How"/>
                    <xsd:enumeration value="LIC IT"/>
                    <xsd:enumeration value="LIC Steering"/>
                    <xsd:enumeration value="LIC What"/>
                    <xsd:enumeration value="Portfolio Working Group"/>
                  </xsd:restriction>
                </xsd:simpleType>
              </xsd:element>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2B14AF-B6CC-4116-A2CB-F90003B41F8B}">
  <ds:schemaRefs>
    <ds:schemaRef ds:uri="http://purl.org/dc/elements/1.1/"/>
    <ds:schemaRef ds:uri="7133dd40-10ce-44d9-b0d7-bc3da091b7c2"/>
    <ds:schemaRef ds:uri="http://schemas.microsoft.com/office/2006/documentManagement/types"/>
    <ds:schemaRef ds:uri="http://purl.org/dc/terms/"/>
    <ds:schemaRef ds:uri="5e7d880f-d3cf-4fa7-893a-47e310e01082"/>
    <ds:schemaRef ds:uri="http://www.w3.org/XML/1998/namespace"/>
    <ds:schemaRef ds:uri="http://schemas.openxmlformats.org/package/2006/metadata/core-properties"/>
    <ds:schemaRef ds:uri="http://purl.org/dc/dcmitype/"/>
    <ds:schemaRef ds:uri="http://schemas.microsoft.com/office/infopath/2007/PartnerControls"/>
    <ds:schemaRef ds:uri="http://schemas.microsoft.com/sharepoint/v3/fields"/>
    <ds:schemaRef ds:uri="97650df8-1a27-4aac-b229-9ff7dd7ad13e"/>
    <ds:schemaRef ds:uri="http://schemas.microsoft.com/office/2006/metadata/properties"/>
  </ds:schemaRefs>
</ds:datastoreItem>
</file>

<file path=customXml/itemProps2.xml><?xml version="1.0" encoding="utf-8"?>
<ds:datastoreItem xmlns:ds="http://schemas.openxmlformats.org/officeDocument/2006/customXml" ds:itemID="{4FFE73C9-3165-4C73-B07B-CD89B6736B82}">
  <ds:schemaRefs>
    <ds:schemaRef ds:uri="http://schemas.microsoft.com/sharepoint/events"/>
  </ds:schemaRefs>
</ds:datastoreItem>
</file>

<file path=customXml/itemProps3.xml><?xml version="1.0" encoding="utf-8"?>
<ds:datastoreItem xmlns:ds="http://schemas.openxmlformats.org/officeDocument/2006/customXml" ds:itemID="{0B51C17A-9AFD-45E5-A6CF-3E3FE0690B9A}">
  <ds:schemaRefs>
    <ds:schemaRef ds:uri="http://schemas.microsoft.com/sharepoint/v3/contenttype/forms"/>
  </ds:schemaRefs>
</ds:datastoreItem>
</file>

<file path=customXml/itemProps4.xml><?xml version="1.0" encoding="utf-8"?>
<ds:datastoreItem xmlns:ds="http://schemas.openxmlformats.org/officeDocument/2006/customXml" ds:itemID="{76DBAC1C-8B60-40B2-A11C-0C0B3CA36B6B}">
  <ds:schemaRefs>
    <ds:schemaRef ds:uri="5e7d880f-d3cf-4fa7-893a-47e310e01082"/>
    <ds:schemaRef ds:uri="7133dd40-10ce-44d9-b0d7-bc3da091b7c2"/>
    <ds:schemaRef ds:uri="97650df8-1a27-4aac-b229-9ff7dd7ad1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148</TotalTime>
  <Words>3456</Words>
  <Application>Microsoft Macintosh PowerPoint</Application>
  <PresentationFormat>Widescreen</PresentationFormat>
  <Paragraphs>191</Paragraphs>
  <Slides>29</Slides>
  <Notes>20</Notes>
  <HiddenSlides>0</HiddenSlides>
  <MMClips>33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Corbel</vt:lpstr>
      <vt:lpstr>Lucida Sans</vt:lpstr>
      <vt:lpstr>Wingdings</vt:lpstr>
      <vt:lpstr>Office Theme</vt:lpstr>
      <vt:lpstr>PowerPoint Presentation</vt:lpstr>
      <vt:lpstr>PowerPoint Presentation</vt:lpstr>
      <vt:lpstr>Collaboration</vt:lpstr>
      <vt:lpstr>Objectives</vt:lpstr>
      <vt:lpstr>Patient safety</vt:lpstr>
      <vt:lpstr>PowerPoint Presentation</vt:lpstr>
      <vt:lpstr>PowerPoint Presentation</vt:lpstr>
      <vt:lpstr>Adverse events in health care happen all the time</vt:lpstr>
      <vt:lpstr>PowerPoint Presentation</vt:lpstr>
      <vt:lpstr>PowerPoint Presentation</vt:lpstr>
      <vt:lpstr>Patient safety</vt:lpstr>
      <vt:lpstr>Evolution of patient safety3,4,5,6</vt:lpstr>
      <vt:lpstr>PowerPoint Presentation</vt:lpstr>
      <vt:lpstr>PowerPoint Presentation</vt:lpstr>
      <vt:lpstr>PowerPoint Presentation</vt:lpstr>
      <vt:lpstr>How is healthcare more complex… and how does this relate to patient safety</vt:lpstr>
      <vt:lpstr>How is healthcare more complex… and how does this relate to patient safety</vt:lpstr>
      <vt:lpstr>Blame &amp; Punishment Are Not Solutions</vt:lpstr>
      <vt:lpstr>Learning from the airline industry</vt:lpstr>
      <vt:lpstr>Framework for Patient Safety8</vt:lpstr>
      <vt:lpstr>PowerPoint Presentation</vt:lpstr>
      <vt:lpstr>PowerPoint Presentation</vt:lpstr>
      <vt:lpstr>PowerPoint Presentation</vt:lpstr>
      <vt:lpstr>Psychological safety</vt:lpstr>
      <vt:lpstr>Psychological safety</vt:lpstr>
      <vt:lpstr>Teamwork &amp; Communication</vt:lpstr>
      <vt:lpstr>Role of Patients &amp; Families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Patterson, Annie</dc:creator>
  <cp:lastModifiedBy>Sood, Lonika</cp:lastModifiedBy>
  <cp:revision>25</cp:revision>
  <dcterms:created xsi:type="dcterms:W3CDTF">2021-09-08T21:39:40Z</dcterms:created>
  <dcterms:modified xsi:type="dcterms:W3CDTF">2025-08-12T20:39:00Z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dlc_DocIdItemGuid">
    <vt:lpwstr>a3e2c275-b0ee-477e-8c98-cf06b68c4997</vt:lpwstr>
  </property>
  <property fmtid="{D5CDD505-2E9C-101B-9397-08002B2CF9AE}" pid="5" name="_ExtendedDescription">
    <vt:lpwstr/>
  </property>
  <property fmtid="{D5CDD505-2E9C-101B-9397-08002B2CF9AE}" pid="6" name="SharedWithUsers">
    <vt:lpwstr/>
  </property>
  <property fmtid="{D5CDD505-2E9C-101B-9397-08002B2CF9AE}" pid="7" name="MediaLengthInSeconds">
    <vt:lpwstr/>
  </property>
  <property fmtid="{D5CDD505-2E9C-101B-9397-08002B2CF9AE}" pid="8" name="MediaServiceImageTags">
    <vt:lpwstr/>
  </property>
  <property fmtid="{D5CDD505-2E9C-101B-9397-08002B2CF9AE}" pid="9" name="Document Status">
    <vt:lpwstr>?</vt:lpwstr>
  </property>
  <property fmtid="{D5CDD505-2E9C-101B-9397-08002B2CF9AE}" pid="10" name="Document Type">
    <vt:lpwstr>Other</vt:lpwstr>
  </property>
  <property fmtid="{D5CDD505-2E9C-101B-9397-08002B2CF9AE}" pid="11" name="Curr.Comm. Approval">
    <vt:lpwstr>NA</vt:lpwstr>
  </property>
  <property fmtid="{D5CDD505-2E9C-101B-9397-08002B2CF9AE}" pid="12" name="Guestfaculty?">
    <vt:bool>false</vt:bool>
  </property>
  <property fmtid="{D5CDD505-2E9C-101B-9397-08002B2CF9AE}" pid="13" name="ContentTypeId">
    <vt:lpwstr>0x010100344709E1D9B46B4FA70BF70F78FC394C</vt:lpwstr>
  </property>
</Properties>
</file>