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5"/>
    <p:sldMasterId id="2147483696" r:id="rId6"/>
    <p:sldMasterId id="2147483707" r:id="rId7"/>
    <p:sldMasterId id="2147483673" r:id="rId8"/>
  </p:sldMasterIdLst>
  <p:notesMasterIdLst>
    <p:notesMasterId r:id="rId28"/>
  </p:notesMasterIdLst>
  <p:handoutMasterIdLst>
    <p:handoutMasterId r:id="rId29"/>
  </p:handoutMasterIdLst>
  <p:sldIdLst>
    <p:sldId id="256" r:id="rId9"/>
    <p:sldId id="342" r:id="rId10"/>
    <p:sldId id="344" r:id="rId11"/>
    <p:sldId id="345" r:id="rId12"/>
    <p:sldId id="294" r:id="rId13"/>
    <p:sldId id="339" r:id="rId14"/>
    <p:sldId id="293" r:id="rId15"/>
    <p:sldId id="335" r:id="rId16"/>
    <p:sldId id="336" r:id="rId17"/>
    <p:sldId id="337" r:id="rId18"/>
    <p:sldId id="334" r:id="rId19"/>
    <p:sldId id="338" r:id="rId20"/>
    <p:sldId id="325" r:id="rId21"/>
    <p:sldId id="327" r:id="rId22"/>
    <p:sldId id="340" r:id="rId23"/>
    <p:sldId id="331" r:id="rId24"/>
    <p:sldId id="328" r:id="rId25"/>
    <p:sldId id="332" r:id="rId26"/>
    <p:sldId id="34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quired Elements" id="{C55F0BE4-370E-1644-9E98-0C75111A9821}">
          <p14:sldIdLst>
            <p14:sldId id="256"/>
            <p14:sldId id="342"/>
            <p14:sldId id="344"/>
            <p14:sldId id="345"/>
            <p14:sldId id="294"/>
            <p14:sldId id="339"/>
            <p14:sldId id="293"/>
            <p14:sldId id="335"/>
            <p14:sldId id="336"/>
            <p14:sldId id="337"/>
            <p14:sldId id="334"/>
            <p14:sldId id="338"/>
            <p14:sldId id="325"/>
            <p14:sldId id="327"/>
            <p14:sldId id="340"/>
            <p14:sldId id="331"/>
            <p14:sldId id="328"/>
            <p14:sldId id="332"/>
            <p14:sldId id="346"/>
          </p14:sldIdLst>
        </p14:section>
        <p14:section name="Interactive Elements" id="{6F876D45-584B-8A43-9C4F-57F5BC7A6821}">
          <p14:sldIdLst/>
        </p14:section>
        <p14:section name="Attribution Guidelines" id="{0C1CAEB8-0029-4840-BF22-2C2429F91C2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E2E"/>
    <a:srgbClr val="A61E2F"/>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96190"/>
  </p:normalViewPr>
  <p:slideViewPr>
    <p:cSldViewPr snapToGrid="0">
      <p:cViewPr varScale="1">
        <p:scale>
          <a:sx n="61" d="100"/>
          <a:sy n="61" d="100"/>
        </p:scale>
        <p:origin x="246" y="72"/>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92" d="100"/>
          <a:sy n="92" d="100"/>
        </p:scale>
        <p:origin x="353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4.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E32D4-F8B4-46D1-9549-92C20859A9B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EDADF56-DB4C-49D3-9EF4-70DBF54D155C}">
      <dgm:prSet/>
      <dgm:spPr/>
      <dgm:t>
        <a:bodyPr/>
        <a:lstStyle/>
        <a:p>
          <a:pPr algn="just">
            <a:lnSpc>
              <a:spcPct val="100000"/>
            </a:lnSpc>
          </a:pPr>
          <a:r>
            <a:rPr lang="en-US" b="1" dirty="0"/>
            <a:t>Homeostasis</a:t>
          </a:r>
          <a:r>
            <a:rPr lang="en-US" dirty="0"/>
            <a:t>, refers to any self-regulating process by which our biological systems work to adjust to different environmental conditions in order to keep our body in an optimal state for survival. </a:t>
          </a:r>
        </a:p>
      </dgm:t>
    </dgm:pt>
    <dgm:pt modelId="{59135F13-C43A-4B41-9705-9FBBBBA5D159}" type="parTrans" cxnId="{1A5E9A05-7481-41B3-9694-0A89BE503031}">
      <dgm:prSet/>
      <dgm:spPr/>
      <dgm:t>
        <a:bodyPr/>
        <a:lstStyle/>
        <a:p>
          <a:endParaRPr lang="en-US"/>
        </a:p>
      </dgm:t>
    </dgm:pt>
    <dgm:pt modelId="{B1E6580E-48A6-42E1-9D4C-0A484EB2119B}" type="sibTrans" cxnId="{1A5E9A05-7481-41B3-9694-0A89BE503031}">
      <dgm:prSet/>
      <dgm:spPr/>
      <dgm:t>
        <a:bodyPr/>
        <a:lstStyle/>
        <a:p>
          <a:endParaRPr lang="en-US"/>
        </a:p>
      </dgm:t>
    </dgm:pt>
    <dgm:pt modelId="{51CEBD14-E3B5-40E5-96C2-A6F72914E457}">
      <dgm:prSet/>
      <dgm:spPr/>
      <dgm:t>
        <a:bodyPr/>
        <a:lstStyle/>
        <a:p>
          <a:pPr algn="just">
            <a:lnSpc>
              <a:spcPct val="100000"/>
            </a:lnSpc>
          </a:pPr>
          <a:r>
            <a:rPr lang="en-US" dirty="0"/>
            <a:t>All biological systems attempt to maintain a "normal" balance, (</a:t>
          </a:r>
          <a:r>
            <a:rPr lang="en-US" i="1" dirty="0"/>
            <a:t>homeostasis)</a:t>
          </a:r>
          <a:r>
            <a:rPr lang="en-US" dirty="0"/>
            <a:t>. The brain functions as the "overseer" of this balance by making various adjustments to maintain a well-functioning, biological system. </a:t>
          </a:r>
        </a:p>
      </dgm:t>
    </dgm:pt>
    <dgm:pt modelId="{69619257-2168-4352-94DF-F92D43DA330D}" type="parTrans" cxnId="{612D9F9A-D8AA-41FE-8505-068603D7186E}">
      <dgm:prSet/>
      <dgm:spPr/>
      <dgm:t>
        <a:bodyPr/>
        <a:lstStyle/>
        <a:p>
          <a:endParaRPr lang="en-US"/>
        </a:p>
      </dgm:t>
    </dgm:pt>
    <dgm:pt modelId="{6A5FA1EE-E85E-47C8-B5E9-0CDED5FECCE1}" type="sibTrans" cxnId="{612D9F9A-D8AA-41FE-8505-068603D7186E}">
      <dgm:prSet/>
      <dgm:spPr/>
      <dgm:t>
        <a:bodyPr/>
        <a:lstStyle/>
        <a:p>
          <a:endParaRPr lang="en-US"/>
        </a:p>
      </dgm:t>
    </dgm:pt>
    <dgm:pt modelId="{187C6711-3DE9-479C-A8B1-EAA27E69B5BC}">
      <dgm:prSet/>
      <dgm:spPr/>
      <dgm:t>
        <a:bodyPr/>
        <a:lstStyle/>
        <a:p>
          <a:pPr algn="just">
            <a:lnSpc>
              <a:spcPct val="100000"/>
            </a:lnSpc>
          </a:pPr>
          <a:r>
            <a:rPr lang="en-US" dirty="0"/>
            <a:t>Drugs of abuse lead to changes in this normal balance. In order to return to that normal balance (</a:t>
          </a:r>
          <a:r>
            <a:rPr lang="en-US" i="1" dirty="0"/>
            <a:t>homeostasis)</a:t>
          </a:r>
          <a:r>
            <a:rPr lang="en-US" dirty="0"/>
            <a:t>, with time, the brain develops strategies to minimize the effects of that drug.</a:t>
          </a:r>
        </a:p>
      </dgm:t>
    </dgm:pt>
    <dgm:pt modelId="{86C67F42-9C8C-4C5C-88D6-4E8EB5BB5E88}" type="parTrans" cxnId="{47B9DC0A-E648-4F68-8A3F-416829009A31}">
      <dgm:prSet/>
      <dgm:spPr/>
      <dgm:t>
        <a:bodyPr/>
        <a:lstStyle/>
        <a:p>
          <a:endParaRPr lang="en-US"/>
        </a:p>
      </dgm:t>
    </dgm:pt>
    <dgm:pt modelId="{331092B2-B902-4CD8-9424-94F4BDCB3643}" type="sibTrans" cxnId="{47B9DC0A-E648-4F68-8A3F-416829009A31}">
      <dgm:prSet/>
      <dgm:spPr/>
      <dgm:t>
        <a:bodyPr/>
        <a:lstStyle/>
        <a:p>
          <a:endParaRPr lang="en-US"/>
        </a:p>
      </dgm:t>
    </dgm:pt>
    <dgm:pt modelId="{0D43186C-7F9D-4E21-A7AD-7A42644BDF7D}" type="pres">
      <dgm:prSet presAssocID="{BD4E32D4-F8B4-46D1-9549-92C20859A9B4}" presName="root" presStyleCnt="0">
        <dgm:presLayoutVars>
          <dgm:dir/>
          <dgm:resizeHandles val="exact"/>
        </dgm:presLayoutVars>
      </dgm:prSet>
      <dgm:spPr/>
    </dgm:pt>
    <dgm:pt modelId="{884CE949-3C75-42DC-B46C-9179FBA082DA}" type="pres">
      <dgm:prSet presAssocID="{4EDADF56-DB4C-49D3-9EF4-70DBF54D155C}" presName="compNode" presStyleCnt="0"/>
      <dgm:spPr/>
    </dgm:pt>
    <dgm:pt modelId="{BA546845-F673-4908-B24F-ABCF5FAB5EDD}" type="pres">
      <dgm:prSet presAssocID="{4EDADF56-DB4C-49D3-9EF4-70DBF54D155C}" presName="bgRect" presStyleLbl="bgShp" presStyleIdx="0" presStyleCnt="3" custLinFactNeighborX="2469" custLinFactNeighborY="-2507"/>
      <dgm:spPr/>
    </dgm:pt>
    <dgm:pt modelId="{FD706848-3DD6-4F5D-B25C-5EF6CF08D9D6}" type="pres">
      <dgm:prSet presAssocID="{4EDADF56-DB4C-49D3-9EF4-70DBF54D15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0F85A01F-93F7-4E11-8E4E-675413DF9B58}" type="pres">
      <dgm:prSet presAssocID="{4EDADF56-DB4C-49D3-9EF4-70DBF54D155C}" presName="spaceRect" presStyleCnt="0"/>
      <dgm:spPr/>
    </dgm:pt>
    <dgm:pt modelId="{ABA7C9FD-A84E-427B-A47C-3F180BBFF1A1}" type="pres">
      <dgm:prSet presAssocID="{4EDADF56-DB4C-49D3-9EF4-70DBF54D155C}" presName="parTx" presStyleLbl="revTx" presStyleIdx="0" presStyleCnt="3">
        <dgm:presLayoutVars>
          <dgm:chMax val="0"/>
          <dgm:chPref val="0"/>
        </dgm:presLayoutVars>
      </dgm:prSet>
      <dgm:spPr/>
    </dgm:pt>
    <dgm:pt modelId="{8124C890-7A87-4531-BA72-020E4DA6F36A}" type="pres">
      <dgm:prSet presAssocID="{B1E6580E-48A6-42E1-9D4C-0A484EB2119B}" presName="sibTrans" presStyleCnt="0"/>
      <dgm:spPr/>
    </dgm:pt>
    <dgm:pt modelId="{CB69EB7B-868F-46EB-9ACA-727811DC359A}" type="pres">
      <dgm:prSet presAssocID="{51CEBD14-E3B5-40E5-96C2-A6F72914E457}" presName="compNode" presStyleCnt="0"/>
      <dgm:spPr/>
    </dgm:pt>
    <dgm:pt modelId="{46211A73-FE85-45BC-ACC9-7F8AB18160E4}" type="pres">
      <dgm:prSet presAssocID="{51CEBD14-E3B5-40E5-96C2-A6F72914E457}" presName="bgRect" presStyleLbl="bgShp" presStyleIdx="1" presStyleCnt="3"/>
      <dgm:spPr/>
    </dgm:pt>
    <dgm:pt modelId="{F05FF038-BD71-4D8D-93C4-772041D5CF31}" type="pres">
      <dgm:prSet presAssocID="{51CEBD14-E3B5-40E5-96C2-A6F72914E4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653F3BCF-B559-45FF-8962-653141CEBC44}" type="pres">
      <dgm:prSet presAssocID="{51CEBD14-E3B5-40E5-96C2-A6F72914E457}" presName="spaceRect" presStyleCnt="0"/>
      <dgm:spPr/>
    </dgm:pt>
    <dgm:pt modelId="{3BF6A471-F0CE-4E8F-B9EB-72826ECBFC2F}" type="pres">
      <dgm:prSet presAssocID="{51CEBD14-E3B5-40E5-96C2-A6F72914E457}" presName="parTx" presStyleLbl="revTx" presStyleIdx="1" presStyleCnt="3">
        <dgm:presLayoutVars>
          <dgm:chMax val="0"/>
          <dgm:chPref val="0"/>
        </dgm:presLayoutVars>
      </dgm:prSet>
      <dgm:spPr/>
    </dgm:pt>
    <dgm:pt modelId="{3A6A84BE-F82E-4DF7-903A-A95EEA813498}" type="pres">
      <dgm:prSet presAssocID="{6A5FA1EE-E85E-47C8-B5E9-0CDED5FECCE1}" presName="sibTrans" presStyleCnt="0"/>
      <dgm:spPr/>
    </dgm:pt>
    <dgm:pt modelId="{FDC574A1-6B87-4FD8-B27F-32BCA0C3C3F7}" type="pres">
      <dgm:prSet presAssocID="{187C6711-3DE9-479C-A8B1-EAA27E69B5BC}" presName="compNode" presStyleCnt="0"/>
      <dgm:spPr/>
    </dgm:pt>
    <dgm:pt modelId="{EF4182D1-A995-4145-BAF2-E6FE721F2ADA}" type="pres">
      <dgm:prSet presAssocID="{187C6711-3DE9-479C-A8B1-EAA27E69B5BC}" presName="bgRect" presStyleLbl="bgShp" presStyleIdx="2" presStyleCnt="3"/>
      <dgm:spPr/>
    </dgm:pt>
    <dgm:pt modelId="{D48058EB-1EA4-439F-A163-063C4AB83821}" type="pres">
      <dgm:prSet presAssocID="{187C6711-3DE9-479C-A8B1-EAA27E69B5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D0E15788-6F26-4366-ADDF-655142B437D9}" type="pres">
      <dgm:prSet presAssocID="{187C6711-3DE9-479C-A8B1-EAA27E69B5BC}" presName="spaceRect" presStyleCnt="0"/>
      <dgm:spPr/>
    </dgm:pt>
    <dgm:pt modelId="{69B598DA-7B39-4AF0-8476-822FE7A66C15}" type="pres">
      <dgm:prSet presAssocID="{187C6711-3DE9-479C-A8B1-EAA27E69B5BC}" presName="parTx" presStyleLbl="revTx" presStyleIdx="2" presStyleCnt="3">
        <dgm:presLayoutVars>
          <dgm:chMax val="0"/>
          <dgm:chPref val="0"/>
        </dgm:presLayoutVars>
      </dgm:prSet>
      <dgm:spPr/>
    </dgm:pt>
  </dgm:ptLst>
  <dgm:cxnLst>
    <dgm:cxn modelId="{1A5E9A05-7481-41B3-9694-0A89BE503031}" srcId="{BD4E32D4-F8B4-46D1-9549-92C20859A9B4}" destId="{4EDADF56-DB4C-49D3-9EF4-70DBF54D155C}" srcOrd="0" destOrd="0" parTransId="{59135F13-C43A-4B41-9705-9FBBBBA5D159}" sibTransId="{B1E6580E-48A6-42E1-9D4C-0A484EB2119B}"/>
    <dgm:cxn modelId="{47B9DC0A-E648-4F68-8A3F-416829009A31}" srcId="{BD4E32D4-F8B4-46D1-9549-92C20859A9B4}" destId="{187C6711-3DE9-479C-A8B1-EAA27E69B5BC}" srcOrd="2" destOrd="0" parTransId="{86C67F42-9C8C-4C5C-88D6-4E8EB5BB5E88}" sibTransId="{331092B2-B902-4CD8-9424-94F4BDCB3643}"/>
    <dgm:cxn modelId="{612D9F9A-D8AA-41FE-8505-068603D7186E}" srcId="{BD4E32D4-F8B4-46D1-9549-92C20859A9B4}" destId="{51CEBD14-E3B5-40E5-96C2-A6F72914E457}" srcOrd="1" destOrd="0" parTransId="{69619257-2168-4352-94DF-F92D43DA330D}" sibTransId="{6A5FA1EE-E85E-47C8-B5E9-0CDED5FECCE1}"/>
    <dgm:cxn modelId="{01E009C0-9862-453B-B7AF-30AA332B9AA9}" type="presOf" srcId="{51CEBD14-E3B5-40E5-96C2-A6F72914E457}" destId="{3BF6A471-F0CE-4E8F-B9EB-72826ECBFC2F}" srcOrd="0" destOrd="0" presId="urn:microsoft.com/office/officeart/2018/2/layout/IconVerticalSolidList"/>
    <dgm:cxn modelId="{0C76A1D1-40BB-4439-92DC-BE16B9CAEFE1}" type="presOf" srcId="{BD4E32D4-F8B4-46D1-9549-92C20859A9B4}" destId="{0D43186C-7F9D-4E21-A7AD-7A42644BDF7D}" srcOrd="0" destOrd="0" presId="urn:microsoft.com/office/officeart/2018/2/layout/IconVerticalSolidList"/>
    <dgm:cxn modelId="{9497CFD1-6312-4850-AC73-9CB166D73895}" type="presOf" srcId="{4EDADF56-DB4C-49D3-9EF4-70DBF54D155C}" destId="{ABA7C9FD-A84E-427B-A47C-3F180BBFF1A1}" srcOrd="0" destOrd="0" presId="urn:microsoft.com/office/officeart/2018/2/layout/IconVerticalSolidList"/>
    <dgm:cxn modelId="{453E16D4-8D3F-4A9A-A7C8-6468DF2A8B73}" type="presOf" srcId="{187C6711-3DE9-479C-A8B1-EAA27E69B5BC}" destId="{69B598DA-7B39-4AF0-8476-822FE7A66C15}" srcOrd="0" destOrd="0" presId="urn:microsoft.com/office/officeart/2018/2/layout/IconVerticalSolidList"/>
    <dgm:cxn modelId="{775D98C3-D4F1-4ED9-90DB-97410318ADCC}" type="presParOf" srcId="{0D43186C-7F9D-4E21-A7AD-7A42644BDF7D}" destId="{884CE949-3C75-42DC-B46C-9179FBA082DA}" srcOrd="0" destOrd="0" presId="urn:microsoft.com/office/officeart/2018/2/layout/IconVerticalSolidList"/>
    <dgm:cxn modelId="{DB290FDF-50A9-4DF5-8F10-D124E8755354}" type="presParOf" srcId="{884CE949-3C75-42DC-B46C-9179FBA082DA}" destId="{BA546845-F673-4908-B24F-ABCF5FAB5EDD}" srcOrd="0" destOrd="0" presId="urn:microsoft.com/office/officeart/2018/2/layout/IconVerticalSolidList"/>
    <dgm:cxn modelId="{525FCAC3-D427-46F9-BCE8-9B6A4C3B1055}" type="presParOf" srcId="{884CE949-3C75-42DC-B46C-9179FBA082DA}" destId="{FD706848-3DD6-4F5D-B25C-5EF6CF08D9D6}" srcOrd="1" destOrd="0" presId="urn:microsoft.com/office/officeart/2018/2/layout/IconVerticalSolidList"/>
    <dgm:cxn modelId="{F89E304C-BA77-4842-9DA7-2FD0E3D44D75}" type="presParOf" srcId="{884CE949-3C75-42DC-B46C-9179FBA082DA}" destId="{0F85A01F-93F7-4E11-8E4E-675413DF9B58}" srcOrd="2" destOrd="0" presId="urn:microsoft.com/office/officeart/2018/2/layout/IconVerticalSolidList"/>
    <dgm:cxn modelId="{ACD4571F-DBED-499E-8195-F2BD1B7B0CCF}" type="presParOf" srcId="{884CE949-3C75-42DC-B46C-9179FBA082DA}" destId="{ABA7C9FD-A84E-427B-A47C-3F180BBFF1A1}" srcOrd="3" destOrd="0" presId="urn:microsoft.com/office/officeart/2018/2/layout/IconVerticalSolidList"/>
    <dgm:cxn modelId="{5F8BF44C-488C-460B-A3B0-8349DE9BCDD8}" type="presParOf" srcId="{0D43186C-7F9D-4E21-A7AD-7A42644BDF7D}" destId="{8124C890-7A87-4531-BA72-020E4DA6F36A}" srcOrd="1" destOrd="0" presId="urn:microsoft.com/office/officeart/2018/2/layout/IconVerticalSolidList"/>
    <dgm:cxn modelId="{0AF76C1C-E64A-41D7-ABE3-7CBCCB49355F}" type="presParOf" srcId="{0D43186C-7F9D-4E21-A7AD-7A42644BDF7D}" destId="{CB69EB7B-868F-46EB-9ACA-727811DC359A}" srcOrd="2" destOrd="0" presId="urn:microsoft.com/office/officeart/2018/2/layout/IconVerticalSolidList"/>
    <dgm:cxn modelId="{33733B1D-B487-4E34-BF60-9D09DBC8702B}" type="presParOf" srcId="{CB69EB7B-868F-46EB-9ACA-727811DC359A}" destId="{46211A73-FE85-45BC-ACC9-7F8AB18160E4}" srcOrd="0" destOrd="0" presId="urn:microsoft.com/office/officeart/2018/2/layout/IconVerticalSolidList"/>
    <dgm:cxn modelId="{454B5CBA-858B-4400-9C61-579AA442A82C}" type="presParOf" srcId="{CB69EB7B-868F-46EB-9ACA-727811DC359A}" destId="{F05FF038-BD71-4D8D-93C4-772041D5CF31}" srcOrd="1" destOrd="0" presId="urn:microsoft.com/office/officeart/2018/2/layout/IconVerticalSolidList"/>
    <dgm:cxn modelId="{90805837-A3B7-48CE-AE92-D075A5F51735}" type="presParOf" srcId="{CB69EB7B-868F-46EB-9ACA-727811DC359A}" destId="{653F3BCF-B559-45FF-8962-653141CEBC44}" srcOrd="2" destOrd="0" presId="urn:microsoft.com/office/officeart/2018/2/layout/IconVerticalSolidList"/>
    <dgm:cxn modelId="{44E2DEF0-1622-45EE-B810-46C741CD9821}" type="presParOf" srcId="{CB69EB7B-868F-46EB-9ACA-727811DC359A}" destId="{3BF6A471-F0CE-4E8F-B9EB-72826ECBFC2F}" srcOrd="3" destOrd="0" presId="urn:microsoft.com/office/officeart/2018/2/layout/IconVerticalSolidList"/>
    <dgm:cxn modelId="{BDAFA484-F201-40CE-BF2B-334CCF9F14E0}" type="presParOf" srcId="{0D43186C-7F9D-4E21-A7AD-7A42644BDF7D}" destId="{3A6A84BE-F82E-4DF7-903A-A95EEA813498}" srcOrd="3" destOrd="0" presId="urn:microsoft.com/office/officeart/2018/2/layout/IconVerticalSolidList"/>
    <dgm:cxn modelId="{3D859454-D6CB-42E8-94B3-3AE44ECBD512}" type="presParOf" srcId="{0D43186C-7F9D-4E21-A7AD-7A42644BDF7D}" destId="{FDC574A1-6B87-4FD8-B27F-32BCA0C3C3F7}" srcOrd="4" destOrd="0" presId="urn:microsoft.com/office/officeart/2018/2/layout/IconVerticalSolidList"/>
    <dgm:cxn modelId="{3D0A1A8D-F68C-4D6E-8DA2-38DBBE420133}" type="presParOf" srcId="{FDC574A1-6B87-4FD8-B27F-32BCA0C3C3F7}" destId="{EF4182D1-A995-4145-BAF2-E6FE721F2ADA}" srcOrd="0" destOrd="0" presId="urn:microsoft.com/office/officeart/2018/2/layout/IconVerticalSolidList"/>
    <dgm:cxn modelId="{4BEA32DC-DC76-4F6D-8BF0-C6E1A6B97A59}" type="presParOf" srcId="{FDC574A1-6B87-4FD8-B27F-32BCA0C3C3F7}" destId="{D48058EB-1EA4-439F-A163-063C4AB83821}" srcOrd="1" destOrd="0" presId="urn:microsoft.com/office/officeart/2018/2/layout/IconVerticalSolidList"/>
    <dgm:cxn modelId="{2E38B1AB-B282-4EDD-BE01-16FBC29954CF}" type="presParOf" srcId="{FDC574A1-6B87-4FD8-B27F-32BCA0C3C3F7}" destId="{D0E15788-6F26-4366-ADDF-655142B437D9}" srcOrd="2" destOrd="0" presId="urn:microsoft.com/office/officeart/2018/2/layout/IconVerticalSolidList"/>
    <dgm:cxn modelId="{3E8A8AFC-CCFA-4FF0-93D3-F49CED7F586F}" type="presParOf" srcId="{FDC574A1-6B87-4FD8-B27F-32BCA0C3C3F7}" destId="{69B598DA-7B39-4AF0-8476-822FE7A66C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46845-F673-4908-B24F-ABCF5FAB5EDD}">
      <dsp:nvSpPr>
        <dsp:cNvPr id="0" name=""/>
        <dsp:cNvSpPr/>
      </dsp:nvSpPr>
      <dsp:spPr>
        <a:xfrm>
          <a:off x="0" y="0"/>
          <a:ext cx="10818420" cy="151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06848-3DD6-4F5D-B25C-5EF6CF08D9D6}">
      <dsp:nvSpPr>
        <dsp:cNvPr id="0" name=""/>
        <dsp:cNvSpPr/>
      </dsp:nvSpPr>
      <dsp:spPr>
        <a:xfrm>
          <a:off x="458079" y="341367"/>
          <a:ext cx="832872" cy="8328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A7C9FD-A84E-427B-A47C-3F180BBFF1A1}">
      <dsp:nvSpPr>
        <dsp:cNvPr id="0" name=""/>
        <dsp:cNvSpPr/>
      </dsp:nvSpPr>
      <dsp:spPr>
        <a:xfrm>
          <a:off x="1749032" y="647"/>
          <a:ext cx="9069387" cy="151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265" tIns="160265" rIns="160265" bIns="160265" numCol="1" spcCol="1270" anchor="ctr" anchorCtr="0">
          <a:noAutofit/>
        </a:bodyPr>
        <a:lstStyle/>
        <a:p>
          <a:pPr marL="0" lvl="0" indent="0" algn="just" defTabSz="933450">
            <a:lnSpc>
              <a:spcPct val="100000"/>
            </a:lnSpc>
            <a:spcBef>
              <a:spcPct val="0"/>
            </a:spcBef>
            <a:spcAft>
              <a:spcPct val="35000"/>
            </a:spcAft>
            <a:buNone/>
          </a:pPr>
          <a:r>
            <a:rPr lang="en-US" sz="2100" b="1" kern="1200" dirty="0"/>
            <a:t>Homeostasis</a:t>
          </a:r>
          <a:r>
            <a:rPr lang="en-US" sz="2100" kern="1200" dirty="0"/>
            <a:t>, refers to any self-regulating process by which our biological systems work to adjust to different environmental conditions in order to keep our body in an optimal state for survival. </a:t>
          </a:r>
        </a:p>
      </dsp:txBody>
      <dsp:txXfrm>
        <a:off x="1749032" y="647"/>
        <a:ext cx="9069387" cy="1514313"/>
      </dsp:txXfrm>
    </dsp:sp>
    <dsp:sp modelId="{46211A73-FE85-45BC-ACC9-7F8AB18160E4}">
      <dsp:nvSpPr>
        <dsp:cNvPr id="0" name=""/>
        <dsp:cNvSpPr/>
      </dsp:nvSpPr>
      <dsp:spPr>
        <a:xfrm>
          <a:off x="0" y="1893539"/>
          <a:ext cx="10818420" cy="151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FF038-BD71-4D8D-93C4-772041D5CF31}">
      <dsp:nvSpPr>
        <dsp:cNvPr id="0" name=""/>
        <dsp:cNvSpPr/>
      </dsp:nvSpPr>
      <dsp:spPr>
        <a:xfrm>
          <a:off x="458079" y="2234259"/>
          <a:ext cx="832872" cy="8328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F6A471-F0CE-4E8F-B9EB-72826ECBFC2F}">
      <dsp:nvSpPr>
        <dsp:cNvPr id="0" name=""/>
        <dsp:cNvSpPr/>
      </dsp:nvSpPr>
      <dsp:spPr>
        <a:xfrm>
          <a:off x="1749032" y="1893539"/>
          <a:ext cx="9069387" cy="151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265" tIns="160265" rIns="160265" bIns="160265" numCol="1" spcCol="1270" anchor="ctr" anchorCtr="0">
          <a:noAutofit/>
        </a:bodyPr>
        <a:lstStyle/>
        <a:p>
          <a:pPr marL="0" lvl="0" indent="0" algn="just" defTabSz="933450">
            <a:lnSpc>
              <a:spcPct val="100000"/>
            </a:lnSpc>
            <a:spcBef>
              <a:spcPct val="0"/>
            </a:spcBef>
            <a:spcAft>
              <a:spcPct val="35000"/>
            </a:spcAft>
            <a:buNone/>
          </a:pPr>
          <a:r>
            <a:rPr lang="en-US" sz="2100" kern="1200" dirty="0"/>
            <a:t>All biological systems attempt to maintain a "normal" balance, (</a:t>
          </a:r>
          <a:r>
            <a:rPr lang="en-US" sz="2100" i="1" kern="1200" dirty="0"/>
            <a:t>homeostasis)</a:t>
          </a:r>
          <a:r>
            <a:rPr lang="en-US" sz="2100" kern="1200" dirty="0"/>
            <a:t>. The brain functions as the "overseer" of this balance by making various adjustments to maintain a well-functioning, biological system. </a:t>
          </a:r>
        </a:p>
      </dsp:txBody>
      <dsp:txXfrm>
        <a:off x="1749032" y="1893539"/>
        <a:ext cx="9069387" cy="1514313"/>
      </dsp:txXfrm>
    </dsp:sp>
    <dsp:sp modelId="{EF4182D1-A995-4145-BAF2-E6FE721F2ADA}">
      <dsp:nvSpPr>
        <dsp:cNvPr id="0" name=""/>
        <dsp:cNvSpPr/>
      </dsp:nvSpPr>
      <dsp:spPr>
        <a:xfrm>
          <a:off x="0" y="3786431"/>
          <a:ext cx="10818420" cy="151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8058EB-1EA4-439F-A163-063C4AB83821}">
      <dsp:nvSpPr>
        <dsp:cNvPr id="0" name=""/>
        <dsp:cNvSpPr/>
      </dsp:nvSpPr>
      <dsp:spPr>
        <a:xfrm>
          <a:off x="458079" y="4127151"/>
          <a:ext cx="832872" cy="8328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B598DA-7B39-4AF0-8476-822FE7A66C15}">
      <dsp:nvSpPr>
        <dsp:cNvPr id="0" name=""/>
        <dsp:cNvSpPr/>
      </dsp:nvSpPr>
      <dsp:spPr>
        <a:xfrm>
          <a:off x="1749032" y="3786431"/>
          <a:ext cx="9069387" cy="151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265" tIns="160265" rIns="160265" bIns="160265" numCol="1" spcCol="1270" anchor="ctr" anchorCtr="0">
          <a:noAutofit/>
        </a:bodyPr>
        <a:lstStyle/>
        <a:p>
          <a:pPr marL="0" lvl="0" indent="0" algn="just" defTabSz="933450">
            <a:lnSpc>
              <a:spcPct val="100000"/>
            </a:lnSpc>
            <a:spcBef>
              <a:spcPct val="0"/>
            </a:spcBef>
            <a:spcAft>
              <a:spcPct val="35000"/>
            </a:spcAft>
            <a:buNone/>
          </a:pPr>
          <a:r>
            <a:rPr lang="en-US" sz="2100" kern="1200" dirty="0"/>
            <a:t>Drugs of abuse lead to changes in this normal balance. In order to return to that normal balance (</a:t>
          </a:r>
          <a:r>
            <a:rPr lang="en-US" sz="2100" i="1" kern="1200" dirty="0"/>
            <a:t>homeostasis)</a:t>
          </a:r>
          <a:r>
            <a:rPr lang="en-US" sz="2100" kern="1200" dirty="0"/>
            <a:t>, with time, the brain develops strategies to minimize the effects of that drug.</a:t>
          </a:r>
        </a:p>
      </dsp:txBody>
      <dsp:txXfrm>
        <a:off x="1749032" y="3786431"/>
        <a:ext cx="9069387" cy="15143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9BA64E-127C-44D6-AF7E-6EBF002EC371}" type="datetimeFigureOut">
              <a:rPr lang="en-US" smtClean="0"/>
              <a:t>3/7/2023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E26A1F-6AC5-4E63-A099-0B240EA4838A}" type="slidenum">
              <a:rPr lang="en-US" smtClean="0"/>
              <a:t>‹#›</a:t>
            </a:fld>
            <a:endParaRPr lang="en-US"/>
          </a:p>
        </p:txBody>
      </p:sp>
    </p:spTree>
    <p:extLst>
      <p:ext uri="{BB962C8B-B14F-4D97-AF65-F5344CB8AC3E}">
        <p14:creationId xmlns:p14="http://schemas.microsoft.com/office/powerpoint/2010/main" val="3233527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8908F0E-4E48-4D4F-BBE0-8BACE99C4B2F}" type="datetimeFigureOut">
              <a:rPr lang="en-US" smtClean="0"/>
              <a:t>3/7/2023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D0B6F97-E8DF-A649-A52B-A3DF2A253095}" type="slidenum">
              <a:rPr lang="en-US" smtClean="0"/>
              <a:t>‹#›</a:t>
            </a:fld>
            <a:endParaRPr lang="en-US"/>
          </a:p>
        </p:txBody>
      </p:sp>
    </p:spTree>
    <p:extLst>
      <p:ext uri="{BB962C8B-B14F-4D97-AF65-F5344CB8AC3E}">
        <p14:creationId xmlns:p14="http://schemas.microsoft.com/office/powerpoint/2010/main" val="200616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cine.spokane.wsu.edu/administration/SitePages/Resources.aspx?RootFolder=/administration/Resources/Templates%20and%20Logos&amp;FolderCTID=0x012000D6A3B0231949574FBC39E6CBD01BCFB2&amp;View=%7bD761E292-AD42-4A87-A165-2AEBA253967C%7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EFFFE">
                    <a:lumMod val="50000"/>
                  </a:srgbClr>
                </a:solidFill>
                <a:effectLst/>
                <a:uLnTx/>
                <a:uFillTx/>
                <a:latin typeface="+mn-lt"/>
                <a:ea typeface="+mn-ea"/>
                <a:cs typeface="+mn-cs"/>
              </a:rPr>
              <a:t>Title slide </a:t>
            </a:r>
            <a:r>
              <a:rPr kumimoji="0" lang="en-US" sz="1800" b="1" i="1" u="none" strike="noStrike" kern="1200" cap="none" spc="0" normalizeH="0" baseline="0" noProof="0" dirty="0">
                <a:ln>
                  <a:noFill/>
                </a:ln>
                <a:solidFill>
                  <a:srgbClr val="FEFFFE">
                    <a:lumMod val="50000"/>
                  </a:srgbClr>
                </a:solidFill>
                <a:effectLst/>
                <a:uLnTx/>
                <a:uFillTx/>
                <a:latin typeface="+mn-lt"/>
                <a:ea typeface="+mn-ea"/>
                <a:cs typeface="+mn-cs"/>
              </a:rPr>
              <a:t>must</a:t>
            </a:r>
            <a:r>
              <a:rPr kumimoji="0" lang="en-US" sz="1800" b="0" i="1" u="none" strike="noStrike" kern="1200" cap="none" spc="0" normalizeH="0" baseline="0" noProof="0" dirty="0">
                <a:ln>
                  <a:noFill/>
                </a:ln>
                <a:solidFill>
                  <a:srgbClr val="FEFFFE">
                    <a:lumMod val="50000"/>
                  </a:srgbClr>
                </a:solidFill>
                <a:effectLst/>
                <a:uLnTx/>
                <a:uFillTx/>
                <a:latin typeface="+mn-lt"/>
                <a:ea typeface="+mn-ea"/>
                <a:cs typeface="+mn-cs"/>
              </a:rPr>
              <a:t> have the WSU Elson S. Floyd College of Medicine logo. Use this</a:t>
            </a:r>
            <a:r>
              <a:rPr kumimoji="0" lang="en-US" sz="1800" b="0" i="1" u="none" strike="noStrike" kern="1200" cap="none" spc="0" normalizeH="0" baseline="0" noProof="0" dirty="0">
                <a:ln>
                  <a:noFill/>
                </a:ln>
                <a:solidFill>
                  <a:srgbClr val="FF0000"/>
                </a:solidFill>
                <a:effectLst/>
                <a:uLnTx/>
                <a:uFillTx/>
                <a:latin typeface="+mn-lt"/>
                <a:ea typeface="+mn-ea"/>
                <a:cs typeface="+mn-cs"/>
              </a:rPr>
              <a:t> </a:t>
            </a:r>
            <a:r>
              <a:rPr kumimoji="0" lang="en-US" sz="1800" b="0" i="1" u="none" strike="noStrike" kern="1200" cap="none" spc="0" normalizeH="0" baseline="0" noProof="0" dirty="0">
                <a:ln>
                  <a:noFill/>
                </a:ln>
                <a:solidFill>
                  <a:srgbClr val="FF0000"/>
                </a:solidFill>
                <a:effectLst/>
                <a:uLnTx/>
                <a:uFillTx/>
                <a:latin typeface="+mn-lt"/>
                <a:ea typeface="+mn-ea"/>
                <a:cs typeface="+mn-cs"/>
                <a:hlinkClick r:id="rId3">
                  <a:extLst>
                    <a:ext uri="{A12FA001-AC4F-418D-AE19-62706E023703}">
                      <ahyp:hlinkClr xmlns:ahyp="http://schemas.microsoft.com/office/drawing/2018/hyperlinkcolor" val="tx"/>
                    </a:ext>
                  </a:extLst>
                </a:hlinkClick>
              </a:rPr>
              <a:t>link</a:t>
            </a:r>
            <a:r>
              <a:rPr kumimoji="0" lang="en-US" sz="1800" b="0" i="1" u="none" strike="noStrike" kern="1200" cap="none" spc="0" normalizeH="0" baseline="0" noProof="0" dirty="0">
                <a:ln>
                  <a:noFill/>
                </a:ln>
                <a:solidFill>
                  <a:srgbClr val="FF0000"/>
                </a:solidFill>
                <a:effectLst/>
                <a:uLnTx/>
                <a:uFillTx/>
                <a:latin typeface="+mn-lt"/>
                <a:ea typeface="+mn-ea"/>
                <a:cs typeface="+mn-cs"/>
              </a:rPr>
              <a:t> </a:t>
            </a:r>
            <a:r>
              <a:rPr kumimoji="0" lang="en-US" sz="1800" b="0" i="1" u="none" strike="noStrike" kern="1200" cap="none" spc="0" normalizeH="0" baseline="0" noProof="0" dirty="0">
                <a:ln>
                  <a:noFill/>
                </a:ln>
                <a:solidFill>
                  <a:srgbClr val="FEFFFE">
                    <a:lumMod val="50000"/>
                  </a:srgbClr>
                </a:solidFill>
                <a:effectLst/>
                <a:uLnTx/>
                <a:uFillTx/>
                <a:latin typeface="+mn-lt"/>
                <a:ea typeface="+mn-ea"/>
                <a:cs typeface="+mn-cs"/>
              </a:rPr>
              <a:t>to download the logo:  https://</a:t>
            </a:r>
            <a:r>
              <a:rPr kumimoji="0" lang="en-US" sz="1800" b="0" i="1" u="none" strike="noStrike" kern="1200" cap="none" spc="0" normalizeH="0" baseline="0" noProof="0" dirty="0" err="1">
                <a:ln>
                  <a:noFill/>
                </a:ln>
                <a:solidFill>
                  <a:srgbClr val="FEFFFE">
                    <a:lumMod val="50000"/>
                  </a:srgbClr>
                </a:solidFill>
                <a:effectLst/>
                <a:uLnTx/>
                <a:uFillTx/>
                <a:latin typeface="+mn-lt"/>
                <a:ea typeface="+mn-ea"/>
                <a:cs typeface="+mn-cs"/>
              </a:rPr>
              <a:t>medicine.spokane.wsu.edu</a:t>
            </a:r>
            <a:r>
              <a:rPr kumimoji="0" lang="en-US" sz="1800" b="0" i="1" u="none" strike="noStrike" kern="1200" cap="none" spc="0" normalizeH="0" baseline="0" noProof="0" dirty="0">
                <a:ln>
                  <a:noFill/>
                </a:ln>
                <a:solidFill>
                  <a:srgbClr val="FEFFFE">
                    <a:lumMod val="50000"/>
                  </a:srgbClr>
                </a:solidFill>
                <a:effectLst/>
                <a:uLnTx/>
                <a:uFillTx/>
                <a:latin typeface="+mn-lt"/>
                <a:ea typeface="+mn-ea"/>
                <a:cs typeface="+mn-cs"/>
              </a:rPr>
              <a:t>/administration/Communication%20%20Marketing%20Resources/Templates%20and%20Logos/Logo_WSU%20Elson%20S%20Floyd%20College%20of%20Medicine-horz-rgb.jpg</a:t>
            </a:r>
          </a:p>
          <a:p>
            <a:endParaRPr lang="en-US" dirty="0"/>
          </a:p>
        </p:txBody>
      </p:sp>
      <p:sp>
        <p:nvSpPr>
          <p:cNvPr id="4" name="Slide Number Placeholder 3"/>
          <p:cNvSpPr>
            <a:spLocks noGrp="1"/>
          </p:cNvSpPr>
          <p:nvPr>
            <p:ph type="sldNum" sz="quarter" idx="5"/>
          </p:nvPr>
        </p:nvSpPr>
        <p:spPr/>
        <p:txBody>
          <a:bodyPr/>
          <a:lstStyle/>
          <a:p>
            <a:fld id="{6D0B6F97-E8DF-A649-A52B-A3DF2A253095}" type="slidenum">
              <a:rPr lang="en-US" smtClean="0"/>
              <a:t>1</a:t>
            </a:fld>
            <a:endParaRPr lang="en-US"/>
          </a:p>
        </p:txBody>
      </p:sp>
    </p:spTree>
    <p:extLst>
      <p:ext uri="{BB962C8B-B14F-4D97-AF65-F5344CB8AC3E}">
        <p14:creationId xmlns:p14="http://schemas.microsoft.com/office/powerpoint/2010/main" val="369440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10</a:t>
            </a:fld>
            <a:endParaRPr lang="en-US"/>
          </a:p>
        </p:txBody>
      </p:sp>
    </p:spTree>
    <p:extLst>
      <p:ext uri="{BB962C8B-B14F-4D97-AF65-F5344CB8AC3E}">
        <p14:creationId xmlns:p14="http://schemas.microsoft.com/office/powerpoint/2010/main" val="243557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11</a:t>
            </a:fld>
            <a:endParaRPr lang="en-US"/>
          </a:p>
        </p:txBody>
      </p:sp>
    </p:spTree>
    <p:extLst>
      <p:ext uri="{BB962C8B-B14F-4D97-AF65-F5344CB8AC3E}">
        <p14:creationId xmlns:p14="http://schemas.microsoft.com/office/powerpoint/2010/main" val="103124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12</a:t>
            </a:fld>
            <a:endParaRPr lang="en-US"/>
          </a:p>
        </p:txBody>
      </p:sp>
    </p:spTree>
    <p:extLst>
      <p:ext uri="{BB962C8B-B14F-4D97-AF65-F5344CB8AC3E}">
        <p14:creationId xmlns:p14="http://schemas.microsoft.com/office/powerpoint/2010/main" val="429235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13</a:t>
            </a:fld>
            <a:endParaRPr lang="en-US"/>
          </a:p>
        </p:txBody>
      </p:sp>
    </p:spTree>
    <p:extLst>
      <p:ext uri="{BB962C8B-B14F-4D97-AF65-F5344CB8AC3E}">
        <p14:creationId xmlns:p14="http://schemas.microsoft.com/office/powerpoint/2010/main" val="4155080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14</a:t>
            </a:fld>
            <a:endParaRPr lang="en-US"/>
          </a:p>
        </p:txBody>
      </p:sp>
    </p:spTree>
    <p:extLst>
      <p:ext uri="{BB962C8B-B14F-4D97-AF65-F5344CB8AC3E}">
        <p14:creationId xmlns:p14="http://schemas.microsoft.com/office/powerpoint/2010/main" val="398993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2</a:t>
            </a:fld>
            <a:endParaRPr lang="en-US"/>
          </a:p>
        </p:txBody>
      </p:sp>
    </p:spTree>
    <p:extLst>
      <p:ext uri="{BB962C8B-B14F-4D97-AF65-F5344CB8AC3E}">
        <p14:creationId xmlns:p14="http://schemas.microsoft.com/office/powerpoint/2010/main" val="117218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3</a:t>
            </a:fld>
            <a:endParaRPr lang="en-US"/>
          </a:p>
        </p:txBody>
      </p:sp>
    </p:spTree>
    <p:extLst>
      <p:ext uri="{BB962C8B-B14F-4D97-AF65-F5344CB8AC3E}">
        <p14:creationId xmlns:p14="http://schemas.microsoft.com/office/powerpoint/2010/main" val="68974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4</a:t>
            </a:fld>
            <a:endParaRPr lang="en-US"/>
          </a:p>
        </p:txBody>
      </p:sp>
    </p:spTree>
    <p:extLst>
      <p:ext uri="{BB962C8B-B14F-4D97-AF65-F5344CB8AC3E}">
        <p14:creationId xmlns:p14="http://schemas.microsoft.com/office/powerpoint/2010/main" val="309892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5</a:t>
            </a:fld>
            <a:endParaRPr lang="en-US"/>
          </a:p>
        </p:txBody>
      </p:sp>
    </p:spTree>
    <p:extLst>
      <p:ext uri="{BB962C8B-B14F-4D97-AF65-F5344CB8AC3E}">
        <p14:creationId xmlns:p14="http://schemas.microsoft.com/office/powerpoint/2010/main" val="95594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6</a:t>
            </a:fld>
            <a:endParaRPr lang="en-US"/>
          </a:p>
        </p:txBody>
      </p:sp>
    </p:spTree>
    <p:extLst>
      <p:ext uri="{BB962C8B-B14F-4D97-AF65-F5344CB8AC3E}">
        <p14:creationId xmlns:p14="http://schemas.microsoft.com/office/powerpoint/2010/main" val="1296023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7</a:t>
            </a:fld>
            <a:endParaRPr lang="en-US"/>
          </a:p>
        </p:txBody>
      </p:sp>
    </p:spTree>
    <p:extLst>
      <p:ext uri="{BB962C8B-B14F-4D97-AF65-F5344CB8AC3E}">
        <p14:creationId xmlns:p14="http://schemas.microsoft.com/office/powerpoint/2010/main" val="1887971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8</a:t>
            </a:fld>
            <a:endParaRPr lang="en-US"/>
          </a:p>
        </p:txBody>
      </p:sp>
    </p:spTree>
    <p:extLst>
      <p:ext uri="{BB962C8B-B14F-4D97-AF65-F5344CB8AC3E}">
        <p14:creationId xmlns:p14="http://schemas.microsoft.com/office/powerpoint/2010/main" val="172958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Office products, like Word and PowerPoint, retain the original image file. Cropping the image within Word and PowerPoint is not considered a permanent redaction as the cropped part is still accessible to any who receive the file. Placing boxes/</a:t>
            </a:r>
            <a:r>
              <a:rPr lang="en-US" dirty="0" err="1"/>
              <a:t>etc</a:t>
            </a:r>
            <a:r>
              <a:rPr lang="en-US" dirty="0"/>
              <a:t> over information to be redacted is also not permanent, as the boxes are easily moved to reveal patient information. </a:t>
            </a:r>
          </a:p>
        </p:txBody>
      </p:sp>
      <p:sp>
        <p:nvSpPr>
          <p:cNvPr id="4" name="Slide Number Placeholder 3"/>
          <p:cNvSpPr>
            <a:spLocks noGrp="1"/>
          </p:cNvSpPr>
          <p:nvPr>
            <p:ph type="sldNum" sz="quarter" idx="10"/>
          </p:nvPr>
        </p:nvSpPr>
        <p:spPr/>
        <p:txBody>
          <a:bodyPr/>
          <a:lstStyle/>
          <a:p>
            <a:fld id="{6D0B6F97-E8DF-A649-A52B-A3DF2A253095}" type="slidenum">
              <a:rPr lang="en-US" smtClean="0"/>
              <a:t>9</a:t>
            </a:fld>
            <a:endParaRPr lang="en-US"/>
          </a:p>
        </p:txBody>
      </p:sp>
    </p:spTree>
    <p:extLst>
      <p:ext uri="{BB962C8B-B14F-4D97-AF65-F5344CB8AC3E}">
        <p14:creationId xmlns:p14="http://schemas.microsoft.com/office/powerpoint/2010/main" val="146485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58824" y="1134239"/>
            <a:ext cx="6014812" cy="822960"/>
          </a:xfrm>
          <a:prstGeom prst="rect">
            <a:avLst/>
          </a:prstGeom>
        </p:spPr>
        <p:txBody>
          <a:bodyPr anchor="b"/>
          <a:lstStyle>
            <a:lvl1pPr algn="l">
              <a:lnSpc>
                <a:spcPct val="150000"/>
              </a:lnSpc>
              <a:defRPr sz="4400" b="1">
                <a:latin typeface="Corbel" panose="020B0503020204020204" pitchFamily="34" charset="0"/>
                <a:cs typeface="Arial" panose="020B0604020202020204" pitchFamily="34" charset="0"/>
              </a:defRPr>
            </a:lvl1pPr>
          </a:lstStyle>
          <a:p>
            <a:r>
              <a:rPr lang="en-US" dirty="0"/>
              <a:t>Session Title</a:t>
            </a:r>
          </a:p>
        </p:txBody>
      </p:sp>
      <p:sp>
        <p:nvSpPr>
          <p:cNvPr id="3" name="Subtitle 2"/>
          <p:cNvSpPr>
            <a:spLocks noGrp="1"/>
          </p:cNvSpPr>
          <p:nvPr>
            <p:ph type="subTitle" idx="1" hasCustomPrompt="1"/>
          </p:nvPr>
        </p:nvSpPr>
        <p:spPr>
          <a:xfrm>
            <a:off x="1258825" y="1957199"/>
            <a:ext cx="6014812" cy="1922074"/>
          </a:xfrm>
        </p:spPr>
        <p:txBody>
          <a:bodyPr>
            <a:normAutofit/>
          </a:bodyPr>
          <a:lstStyle>
            <a:lvl1pPr marL="0" indent="0" algn="l">
              <a:lnSpc>
                <a:spcPct val="150000"/>
              </a:lnSpc>
              <a:buNone/>
              <a:defRPr sz="2800" i="0">
                <a:latin typeface="Corbel" panose="020B05030202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(may insert a catchy subtitle)</a:t>
            </a:r>
          </a:p>
        </p:txBody>
      </p:sp>
      <p:sp>
        <p:nvSpPr>
          <p:cNvPr id="15" name="Text Placeholder 14"/>
          <p:cNvSpPr>
            <a:spLocks noGrp="1"/>
          </p:cNvSpPr>
          <p:nvPr>
            <p:ph type="body" sz="quarter" idx="10" hasCustomPrompt="1"/>
          </p:nvPr>
        </p:nvSpPr>
        <p:spPr>
          <a:xfrm>
            <a:off x="1258824" y="5306291"/>
            <a:ext cx="6014812" cy="628548"/>
          </a:xfrm>
        </p:spPr>
        <p:txBody>
          <a:bodyPr anchor="ctr">
            <a:normAutofit/>
          </a:bodyPr>
          <a:lstStyle>
            <a:lvl1pPr marL="0" indent="0" algn="ctr">
              <a:lnSpc>
                <a:spcPct val="150000"/>
              </a:lnSpc>
              <a:buNone/>
              <a:defRPr sz="2000" i="0">
                <a:solidFill>
                  <a:schemeClr val="bg2"/>
                </a:solidFill>
                <a:latin typeface="Corbel" panose="020B0503020204020204" pitchFamily="34" charset="0"/>
              </a:defRPr>
            </a:lvl1pPr>
          </a:lstStyle>
          <a:p>
            <a:pPr lvl="0"/>
            <a:r>
              <a:rPr lang="en-US" dirty="0"/>
              <a:t>Presenter Name</a:t>
            </a:r>
          </a:p>
        </p:txBody>
      </p:sp>
      <p:sp>
        <p:nvSpPr>
          <p:cNvPr id="7" name="Text Placeholder 14">
            <a:extLst>
              <a:ext uri="{FF2B5EF4-FFF2-40B4-BE49-F238E27FC236}">
                <a16:creationId xmlns:a16="http://schemas.microsoft.com/office/drawing/2014/main" id="{5FAB902E-04D3-7740-88F6-80349C96CB8F}"/>
              </a:ext>
            </a:extLst>
          </p:cNvPr>
          <p:cNvSpPr>
            <a:spLocks noGrp="1"/>
          </p:cNvSpPr>
          <p:nvPr>
            <p:ph type="body" sz="quarter" idx="11" hasCustomPrompt="1"/>
          </p:nvPr>
        </p:nvSpPr>
        <p:spPr>
          <a:xfrm>
            <a:off x="1258824" y="5992586"/>
            <a:ext cx="6014812" cy="628548"/>
          </a:xfrm>
        </p:spPr>
        <p:txBody>
          <a:bodyPr anchor="ctr">
            <a:normAutofit/>
          </a:bodyPr>
          <a:lstStyle>
            <a:lvl1pPr marL="0" indent="0" algn="ctr">
              <a:lnSpc>
                <a:spcPct val="150000"/>
              </a:lnSpc>
              <a:buNone/>
              <a:defRPr sz="2000" i="0">
                <a:solidFill>
                  <a:schemeClr val="bg2"/>
                </a:solidFill>
                <a:latin typeface="Corbel" panose="020B0503020204020204" pitchFamily="34" charset="0"/>
              </a:defRPr>
            </a:lvl1pPr>
          </a:lstStyle>
          <a:p>
            <a:pPr lvl="0"/>
            <a:r>
              <a:rPr lang="en-US" dirty="0"/>
              <a:t>Presentation Date</a:t>
            </a:r>
          </a:p>
        </p:txBody>
      </p:sp>
    </p:spTree>
    <p:extLst>
      <p:ext uri="{BB962C8B-B14F-4D97-AF65-F5344CB8AC3E}">
        <p14:creationId xmlns:p14="http://schemas.microsoft.com/office/powerpoint/2010/main" val="87403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51280"/>
            <a:ext cx="3932237" cy="1331768"/>
          </a:xfrm>
        </p:spPr>
        <p:txBody>
          <a:bodyPr anchor="b">
            <a:normAutofit/>
          </a:bodyPr>
          <a:lstStyle>
            <a:lvl1pPr>
              <a:defRPr sz="3200">
                <a:latin typeface="Corbel" panose="020B0503020204020204" pitchFamily="34" charset="0"/>
                <a:ea typeface="Corbel" panose="020B0503020204020204" pitchFamily="34"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5183188" y="1613075"/>
            <a:ext cx="6172200" cy="4873625"/>
          </a:xfrm>
        </p:spPr>
        <p:txBody>
          <a:bodyPr/>
          <a:lstStyle>
            <a:lvl1pPr>
              <a:defRPr sz="2400">
                <a:latin typeface="Corbel" panose="020B0503020204020204" pitchFamily="34" charset="0"/>
                <a:ea typeface="Corbel" panose="020B0503020204020204" pitchFamily="34" charset="0"/>
                <a:cs typeface="Arial" charset="0"/>
              </a:defRPr>
            </a:lvl1pPr>
            <a:lvl2pPr>
              <a:defRPr sz="2100">
                <a:latin typeface="Corbel" panose="020B0503020204020204" pitchFamily="34" charset="0"/>
                <a:ea typeface="Corbel" panose="020B0503020204020204" pitchFamily="34" charset="0"/>
                <a:cs typeface="Arial" charset="0"/>
              </a:defRPr>
            </a:lvl2pPr>
            <a:lvl3pPr>
              <a:defRPr sz="1800">
                <a:latin typeface="Corbel" panose="020B0503020204020204" pitchFamily="34" charset="0"/>
                <a:ea typeface="Corbel" panose="020B0503020204020204" pitchFamily="34" charset="0"/>
                <a:cs typeface="Arial" charset="0"/>
              </a:defRPr>
            </a:lvl3pPr>
            <a:lvl4pPr>
              <a:defRPr sz="1500">
                <a:latin typeface="Corbel" panose="020B0503020204020204" pitchFamily="34" charset="0"/>
                <a:ea typeface="Corbel" panose="020B0503020204020204" pitchFamily="34" charset="0"/>
                <a:cs typeface="Arial" charset="0"/>
              </a:defRPr>
            </a:lvl4pPr>
            <a:lvl5pPr>
              <a:defRPr sz="1500">
                <a:latin typeface="Corbel" panose="020B0503020204020204" pitchFamily="34" charset="0"/>
                <a:ea typeface="Corbel" panose="020B0503020204020204" pitchFamily="34" charset="0"/>
                <a:cs typeface="Arial"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683048"/>
            <a:ext cx="3932237" cy="3811588"/>
          </a:xfrm>
        </p:spPr>
        <p:txBody>
          <a:bodyPr>
            <a:normAutofit/>
          </a:bodyPr>
          <a:lstStyle>
            <a:lvl1pPr marL="0" indent="0">
              <a:buNone/>
              <a:defRPr sz="1600">
                <a:latin typeface="Corbel" panose="020B0503020204020204" pitchFamily="34" charset="0"/>
                <a:ea typeface="Corbel" panose="020B0503020204020204" pitchFamily="34" charset="0"/>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6961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11F5D-2A4F-CA45-AD29-36F1FB45CA06}"/>
              </a:ext>
            </a:extLst>
          </p:cNvPr>
          <p:cNvSpPr>
            <a:spLocks noGrp="1"/>
          </p:cNvSpPr>
          <p:nvPr>
            <p:ph idx="1"/>
          </p:nvPr>
        </p:nvSpPr>
        <p:spPr>
          <a:xfrm>
            <a:off x="838200" y="1825625"/>
            <a:ext cx="10515600" cy="4351338"/>
          </a:xfrm>
          <a:prstGeom prst="rect">
            <a:avLst/>
          </a:prstGeom>
        </p:spPr>
        <p:txBody>
          <a:bodyPr>
            <a:normAutofit/>
          </a:bodyPr>
          <a:lstStyle>
            <a:lvl1pPr>
              <a:defRPr sz="2800">
                <a:latin typeface="Corbel" panose="020B0503020204020204" pitchFamily="34" charset="0"/>
                <a:ea typeface="Corbel" panose="020B0503020204020204" pitchFamily="34" charset="0"/>
                <a:cs typeface="Arial" charset="0"/>
              </a:defRPr>
            </a:lvl1pPr>
            <a:lvl2pPr>
              <a:defRPr sz="2400">
                <a:latin typeface="Corbel" panose="020B0503020204020204" pitchFamily="34" charset="0"/>
                <a:ea typeface="Corbel" panose="020B0503020204020204" pitchFamily="34" charset="0"/>
                <a:cs typeface="Arial" charset="0"/>
              </a:defRPr>
            </a:lvl2pPr>
            <a:lvl3pPr>
              <a:defRPr sz="1800">
                <a:latin typeface="Corbel" panose="020B0503020204020204" pitchFamily="34" charset="0"/>
                <a:ea typeface="Corbel" panose="020B0503020204020204" pitchFamily="34" charset="0"/>
                <a:cs typeface="Arial" charset="0"/>
              </a:defRPr>
            </a:lvl3pPr>
            <a:lvl4pPr>
              <a:defRPr sz="1600">
                <a:latin typeface="Corbel" panose="020B0503020204020204" pitchFamily="34" charset="0"/>
                <a:ea typeface="Corbel" panose="020B0503020204020204" pitchFamily="34" charset="0"/>
                <a:cs typeface="Arial" charset="0"/>
              </a:defRPr>
            </a:lvl4pPr>
            <a:lvl5pPr>
              <a:defRPr sz="1600">
                <a:latin typeface="Corbel" panose="020B0503020204020204" pitchFamily="34" charset="0"/>
                <a:ea typeface="Corbel" panose="020B0503020204020204" pitchFamily="34"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8389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FA820-CA3C-2540-A769-885225B3BF52}"/>
              </a:ext>
            </a:extLst>
          </p:cNvPr>
          <p:cNvSpPr>
            <a:spLocks noGrp="1"/>
          </p:cNvSpPr>
          <p:nvPr>
            <p:ph sz="half" idx="1"/>
          </p:nvPr>
        </p:nvSpPr>
        <p:spPr>
          <a:xfrm>
            <a:off x="838200" y="1825625"/>
            <a:ext cx="5181600" cy="4351338"/>
          </a:xfrm>
          <a:prstGeom prst="rect">
            <a:avLst/>
          </a:prstGeom>
        </p:spPr>
        <p:txBody>
          <a:bodyPr>
            <a:normAutofit/>
          </a:bodyPr>
          <a:lstStyle>
            <a:lvl1pPr>
              <a:defRPr sz="2800">
                <a:latin typeface="Corbel" panose="020B0503020204020204" pitchFamily="34" charset="0"/>
                <a:ea typeface="Corbel" panose="020B0503020204020204" pitchFamily="34" charset="0"/>
                <a:cs typeface="Arial" charset="0"/>
              </a:defRPr>
            </a:lvl1pPr>
            <a:lvl2pPr>
              <a:defRPr sz="2400">
                <a:latin typeface="Corbel" panose="020B0503020204020204" pitchFamily="34" charset="0"/>
                <a:ea typeface="Corbel" panose="020B0503020204020204" pitchFamily="34" charset="0"/>
                <a:cs typeface="Arial" charset="0"/>
              </a:defRPr>
            </a:lvl2pPr>
            <a:lvl3pPr>
              <a:defRPr sz="1800">
                <a:latin typeface="Corbel" panose="020B0503020204020204" pitchFamily="34" charset="0"/>
                <a:ea typeface="Corbel" panose="020B0503020204020204" pitchFamily="34" charset="0"/>
                <a:cs typeface="Arial" charset="0"/>
              </a:defRPr>
            </a:lvl3pPr>
            <a:lvl4pPr>
              <a:defRPr sz="1600">
                <a:latin typeface="Corbel" panose="020B0503020204020204" pitchFamily="34" charset="0"/>
                <a:ea typeface="Corbel" panose="020B0503020204020204" pitchFamily="34" charset="0"/>
                <a:cs typeface="Arial" charset="0"/>
              </a:defRPr>
            </a:lvl4pPr>
            <a:lvl5pPr>
              <a:defRPr sz="1600">
                <a:latin typeface="Corbel" panose="020B0503020204020204" pitchFamily="34" charset="0"/>
                <a:ea typeface="Corbel" panose="020B0503020204020204" pitchFamily="34"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8FF3EE-E45B-014C-B9EF-EE4AED59C4CF}"/>
              </a:ext>
            </a:extLst>
          </p:cNvPr>
          <p:cNvSpPr>
            <a:spLocks noGrp="1"/>
          </p:cNvSpPr>
          <p:nvPr>
            <p:ph sz="half" idx="2"/>
          </p:nvPr>
        </p:nvSpPr>
        <p:spPr>
          <a:xfrm>
            <a:off x="6172200" y="1825625"/>
            <a:ext cx="5181600" cy="4351338"/>
          </a:xfrm>
          <a:prstGeom prst="rect">
            <a:avLst/>
          </a:prstGeom>
        </p:spPr>
        <p:txBody>
          <a:bodyPr>
            <a:normAutofit/>
          </a:bodyPr>
          <a:lstStyle>
            <a:lvl1pPr>
              <a:defRPr sz="2800">
                <a:latin typeface="Corbel" panose="020B0503020204020204" pitchFamily="34" charset="0"/>
                <a:ea typeface="Corbel" panose="020B0503020204020204" pitchFamily="34" charset="0"/>
                <a:cs typeface="Arial" charset="0"/>
              </a:defRPr>
            </a:lvl1pPr>
            <a:lvl2pPr>
              <a:defRPr sz="2400">
                <a:latin typeface="Corbel" panose="020B0503020204020204" pitchFamily="34" charset="0"/>
                <a:ea typeface="Corbel" panose="020B0503020204020204" pitchFamily="34" charset="0"/>
                <a:cs typeface="Arial" charset="0"/>
              </a:defRPr>
            </a:lvl2pPr>
            <a:lvl3pPr>
              <a:defRPr sz="1800">
                <a:latin typeface="Corbel" panose="020B0503020204020204" pitchFamily="34" charset="0"/>
                <a:ea typeface="Corbel" panose="020B0503020204020204" pitchFamily="34" charset="0"/>
                <a:cs typeface="Arial" charset="0"/>
              </a:defRPr>
            </a:lvl3pPr>
            <a:lvl4pPr>
              <a:defRPr sz="1600">
                <a:latin typeface="Corbel" panose="020B0503020204020204" pitchFamily="34" charset="0"/>
                <a:ea typeface="Corbel" panose="020B0503020204020204" pitchFamily="34" charset="0"/>
                <a:cs typeface="Arial" charset="0"/>
              </a:defRPr>
            </a:lvl4pPr>
            <a:lvl5pPr>
              <a:defRPr sz="1600">
                <a:latin typeface="Corbel" panose="020B0503020204020204" pitchFamily="34" charset="0"/>
                <a:ea typeface="Corbel" panose="020B0503020204020204" pitchFamily="34"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036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osure Statem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C07064-C0B4-FA45-BE58-A6082D6EBC37}"/>
              </a:ext>
            </a:extLst>
          </p:cNvPr>
          <p:cNvSpPr>
            <a:spLocks noGrp="1"/>
          </p:cNvSpPr>
          <p:nvPr>
            <p:ph type="body" idx="1" hasCustomPrompt="1"/>
          </p:nvPr>
        </p:nvSpPr>
        <p:spPr>
          <a:xfrm>
            <a:off x="1760728" y="1633581"/>
            <a:ext cx="9674352" cy="1726471"/>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2400" u="none">
                <a:solidFill>
                  <a:schemeClr val="tx1"/>
                </a:solidFill>
                <a:latin typeface="Corbel" panose="020B0503020204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Please list any potential conflicts that you may have (e.g., consultant for a company whose drug will be discussed). If you have no disclosures, please state “None.”</a:t>
            </a:r>
          </a:p>
        </p:txBody>
      </p:sp>
      <p:sp>
        <p:nvSpPr>
          <p:cNvPr id="4" name="Text Placeholder 2">
            <a:extLst>
              <a:ext uri="{FF2B5EF4-FFF2-40B4-BE49-F238E27FC236}">
                <a16:creationId xmlns:a16="http://schemas.microsoft.com/office/drawing/2014/main" id="{9F9EE727-5A40-2E4E-B6D6-440C75D4136B}"/>
              </a:ext>
            </a:extLst>
          </p:cNvPr>
          <p:cNvSpPr txBox="1">
            <a:spLocks/>
          </p:cNvSpPr>
          <p:nvPr userDrawn="1"/>
        </p:nvSpPr>
        <p:spPr>
          <a:xfrm>
            <a:off x="1760728" y="4591871"/>
            <a:ext cx="9674352" cy="1785569"/>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150000"/>
              </a:lnSpc>
              <a:spcBef>
                <a:spcPts val="1000"/>
              </a:spcBef>
              <a:buFont typeface="Arial" panose="020B0604020202020204" pitchFamily="34" charset="0"/>
              <a:buNone/>
              <a:defRPr sz="2400" u="none" kern="1200">
                <a:solidFill>
                  <a:schemeClr val="tx1"/>
                </a:solidFill>
                <a:latin typeface="Lucida Sans" panose="020B0602030504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Lucida Sans" panose="020B0602030504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Lucida Sans" panose="020B0602030504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Lucida Sans" panose="020B0602030504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Lucida Sans" panose="020B0602030504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latin typeface="Corbel" panose="020B0503020204020204" pitchFamily="34" charset="0"/>
              </a:rPr>
              <a:t>WARNING: COPYRIGHT RESTRICTIONS This course content and all writings and materials provided to you at the Elson S. Floyd College of Medicine are protected by federal copyright law and Washington State University policy.  The content is copyrighted by the Washington State University Board of Regents or licensed to the Elson S. Floyd College of Medicine by the copyright owner.  Limited access to this content is given for personal academic study and review purposes of registered students and faculty of Elson S. Floyd College of Medicine.  You shall not otherwise copy, share, distribute, modify, transmit, upload, post, republish, reuse, sell, gift, rent, lend or otherwise disseminate any portion of this course content without permission in writing, signed by an individual authorized by Washington State University.</a:t>
            </a:r>
          </a:p>
        </p:txBody>
      </p:sp>
      <p:sp>
        <p:nvSpPr>
          <p:cNvPr id="5" name="Title 1">
            <a:extLst>
              <a:ext uri="{FF2B5EF4-FFF2-40B4-BE49-F238E27FC236}">
                <a16:creationId xmlns:a16="http://schemas.microsoft.com/office/drawing/2014/main" id="{4FA28D49-12A0-1A4F-ACF8-19C53832902E}"/>
              </a:ext>
            </a:extLst>
          </p:cNvPr>
          <p:cNvSpPr txBox="1">
            <a:spLocks/>
          </p:cNvSpPr>
          <p:nvPr userDrawn="1"/>
        </p:nvSpPr>
        <p:spPr>
          <a:xfrm>
            <a:off x="1760728" y="3951791"/>
            <a:ext cx="9674352" cy="640080"/>
          </a:xfrm>
          <a:prstGeom prst="rect">
            <a:avLst/>
          </a:prstGeom>
        </p:spPr>
        <p:txBody>
          <a:bodyPr anchor="t"/>
          <a:lstStyle>
            <a:lvl1pPr algn="ctr" defTabSz="914400" rtl="0" eaLnBrk="1" latinLnBrk="0" hangingPunct="1">
              <a:lnSpc>
                <a:spcPct val="90000"/>
              </a:lnSpc>
              <a:spcBef>
                <a:spcPct val="0"/>
              </a:spcBef>
              <a:buNone/>
              <a:defRPr sz="4400" b="1" kern="1200">
                <a:solidFill>
                  <a:schemeClr val="tx1"/>
                </a:solidFill>
                <a:latin typeface="Lucida Sans" panose="020B0602030504020204" pitchFamily="34" charset="0"/>
                <a:ea typeface="+mj-ea"/>
                <a:cs typeface="Arial" panose="020B0604020202020204" pitchFamily="34" charset="0"/>
              </a:defRPr>
            </a:lvl1pPr>
          </a:lstStyle>
          <a:p>
            <a:r>
              <a:rPr lang="en-US" sz="3600" dirty="0">
                <a:latin typeface="Corbel" panose="020B0503020204020204" pitchFamily="34" charset="0"/>
              </a:rPr>
              <a:t>Use Statement</a:t>
            </a:r>
            <a:endParaRPr lang="en-US" dirty="0">
              <a:latin typeface="Corbel" panose="020B0503020204020204" pitchFamily="34" charset="0"/>
            </a:endParaRPr>
          </a:p>
        </p:txBody>
      </p:sp>
      <p:sp>
        <p:nvSpPr>
          <p:cNvPr id="6" name="Title 1">
            <a:extLst>
              <a:ext uri="{FF2B5EF4-FFF2-40B4-BE49-F238E27FC236}">
                <a16:creationId xmlns:a16="http://schemas.microsoft.com/office/drawing/2014/main" id="{29510BA4-4F8D-8D4D-B70A-B6CE4E160C7E}"/>
              </a:ext>
            </a:extLst>
          </p:cNvPr>
          <p:cNvSpPr txBox="1">
            <a:spLocks/>
          </p:cNvSpPr>
          <p:nvPr userDrawn="1"/>
        </p:nvSpPr>
        <p:spPr>
          <a:xfrm>
            <a:off x="1760728" y="874246"/>
            <a:ext cx="9674352" cy="822960"/>
          </a:xfrm>
          <a:prstGeom prst="rect">
            <a:avLst/>
          </a:prstGeom>
        </p:spPr>
        <p:txBody>
          <a:bodyPr anchor="t"/>
          <a:lstStyle>
            <a:lvl1pPr algn="ctr" defTabSz="914400" rtl="0" eaLnBrk="1" latinLnBrk="0" hangingPunct="1">
              <a:lnSpc>
                <a:spcPct val="90000"/>
              </a:lnSpc>
              <a:spcBef>
                <a:spcPct val="0"/>
              </a:spcBef>
              <a:buNone/>
              <a:defRPr sz="4400" b="1" kern="1200">
                <a:solidFill>
                  <a:schemeClr val="tx1"/>
                </a:solidFill>
                <a:latin typeface="Lucida Sans" panose="020B0602030504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Corbel" panose="020B0503020204020204" pitchFamily="34" charset="0"/>
                <a:ea typeface="+mj-ea"/>
                <a:cs typeface="Arial" panose="020B0604020202020204" pitchFamily="34" charset="0"/>
              </a:rPr>
              <a:t>Disclosure</a:t>
            </a:r>
          </a:p>
        </p:txBody>
      </p:sp>
    </p:spTree>
    <p:extLst>
      <p:ext uri="{BB962C8B-B14F-4D97-AF65-F5344CB8AC3E}">
        <p14:creationId xmlns:p14="http://schemas.microsoft.com/office/powerpoint/2010/main" val="285081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7E5543-3424-4C4F-80C2-E5FD68DA654F}"/>
              </a:ext>
            </a:extLst>
          </p:cNvPr>
          <p:cNvSpPr>
            <a:spLocks noGrp="1"/>
          </p:cNvSpPr>
          <p:nvPr>
            <p:ph type="body" idx="1" hasCustomPrompt="1"/>
          </p:nvPr>
        </p:nvSpPr>
        <p:spPr>
          <a:xfrm>
            <a:off x="1743733" y="1572492"/>
            <a:ext cx="9674352" cy="4555671"/>
          </a:xfrm>
        </p:spPr>
        <p:txBody>
          <a:bodyPr>
            <a:noAutofit/>
          </a:bodyPr>
          <a:lstStyle>
            <a:lvl1pPr marL="457200" marR="0" indent="-457200" algn="l" defTabSz="914400" rtl="0" eaLnBrk="1" fontAlgn="auto" latinLnBrk="0" hangingPunct="1">
              <a:lnSpc>
                <a:spcPct val="150000"/>
              </a:lnSpc>
              <a:spcBef>
                <a:spcPts val="1000"/>
              </a:spcBef>
              <a:spcAft>
                <a:spcPts val="0"/>
              </a:spcAft>
              <a:buClrTx/>
              <a:buSzTx/>
              <a:buFont typeface="+mj-lt"/>
              <a:buAutoNum type="arabicPeriod"/>
              <a:tabLst/>
              <a:defRPr sz="2800" b="0" u="none">
                <a:solidFill>
                  <a:schemeClr val="tx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sz="2400" dirty="0"/>
              <a:t>Objectives on this slide must match the objectives as provided in E.Flo MD.</a:t>
            </a:r>
          </a:p>
          <a:p>
            <a:endParaRPr lang="en-US" sz="2400" dirty="0"/>
          </a:p>
        </p:txBody>
      </p:sp>
      <p:sp>
        <p:nvSpPr>
          <p:cNvPr id="4" name="TextBox 3">
            <a:extLst>
              <a:ext uri="{FF2B5EF4-FFF2-40B4-BE49-F238E27FC236}">
                <a16:creationId xmlns:a16="http://schemas.microsoft.com/office/drawing/2014/main" id="{F5E52F2B-5117-5C47-8AC5-682B27D56576}"/>
              </a:ext>
            </a:extLst>
          </p:cNvPr>
          <p:cNvSpPr txBox="1"/>
          <p:nvPr userDrawn="1"/>
        </p:nvSpPr>
        <p:spPr>
          <a:xfrm>
            <a:off x="1743733" y="690750"/>
            <a:ext cx="9674352"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chemeClr val="tx1"/>
                </a:solidFill>
                <a:effectLst/>
                <a:uLnTx/>
                <a:uFillTx/>
                <a:latin typeface="Corbel" panose="020B0503020204020204" pitchFamily="34" charset="0"/>
                <a:ea typeface="+mj-ea"/>
                <a:cs typeface="Arial" panose="020B0604020202020204" pitchFamily="34" charset="0"/>
              </a:rPr>
              <a:t>Objectives</a:t>
            </a:r>
            <a:endParaRPr lang="en-US" sz="3200" dirty="0">
              <a:solidFill>
                <a:schemeClr val="tx1"/>
              </a:solidFill>
              <a:latin typeface="Corbel" panose="020B0503020204020204" pitchFamily="34" charset="0"/>
            </a:endParaRPr>
          </a:p>
        </p:txBody>
      </p:sp>
    </p:spTree>
    <p:extLst>
      <p:ext uri="{BB962C8B-B14F-4D97-AF65-F5344CB8AC3E}">
        <p14:creationId xmlns:p14="http://schemas.microsoft.com/office/powerpoint/2010/main" val="343177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D92-8E0A-2C43-9447-563F87A42BDB}"/>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57A73B7A-2C02-4C41-98FB-E846E92E9388}"/>
              </a:ext>
            </a:extLst>
          </p:cNvPr>
          <p:cNvSpPr>
            <a:spLocks noGrp="1"/>
          </p:cNvSpPr>
          <p:nvPr>
            <p:ph sz="quarter" idx="10"/>
          </p:nvPr>
        </p:nvSpPr>
        <p:spPr>
          <a:xfrm>
            <a:off x="1717675" y="1681488"/>
            <a:ext cx="9717088" cy="4844725"/>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3907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m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AFDB6-E94D-004F-B1D8-80FC702BD194}"/>
              </a:ext>
            </a:extLst>
          </p:cNvPr>
          <p:cNvSpPr>
            <a:spLocks noGrp="1"/>
          </p:cNvSpPr>
          <p:nvPr>
            <p:ph type="title" hasCustomPrompt="1"/>
          </p:nvPr>
        </p:nvSpPr>
        <p:spPr>
          <a:xfrm>
            <a:off x="838200" y="1368880"/>
            <a:ext cx="10515600" cy="812802"/>
          </a:xfrm>
        </p:spPr>
        <p:txBody>
          <a:bodyPr/>
          <a:lstStyle/>
          <a:p>
            <a:r>
              <a:rPr lang="en-US" dirty="0"/>
              <a:t>Slide title</a:t>
            </a:r>
          </a:p>
        </p:txBody>
      </p:sp>
      <p:sp>
        <p:nvSpPr>
          <p:cNvPr id="3" name="Content Placeholder 2">
            <a:extLst>
              <a:ext uri="{FF2B5EF4-FFF2-40B4-BE49-F238E27FC236}">
                <a16:creationId xmlns:a16="http://schemas.microsoft.com/office/drawing/2014/main" id="{F3A2BB12-DB37-054D-8F08-2C266CF956EC}"/>
              </a:ext>
            </a:extLst>
          </p:cNvPr>
          <p:cNvSpPr>
            <a:spLocks noGrp="1"/>
          </p:cNvSpPr>
          <p:nvPr>
            <p:ph idx="1" hasCustomPrompt="1"/>
          </p:nvPr>
        </p:nvSpPr>
        <p:spPr>
          <a:xfrm>
            <a:off x="838200" y="2394856"/>
            <a:ext cx="10515600" cy="399142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Interaction ideas: ask students to stamp certain features in an image or in a list of items. Note that there are several icons available, including a star, question mark, heart, check mark, x, and arrow. We recommend building 2 to 3 audience interaction opportunities in a case presentation.</a:t>
            </a:r>
          </a:p>
          <a:p>
            <a:pPr lvl="0"/>
            <a:endParaRPr lang="en-US" dirty="0"/>
          </a:p>
        </p:txBody>
      </p:sp>
      <p:sp>
        <p:nvSpPr>
          <p:cNvPr id="7" name="Rectangle 6">
            <a:extLst>
              <a:ext uri="{FF2B5EF4-FFF2-40B4-BE49-F238E27FC236}">
                <a16:creationId xmlns:a16="http://schemas.microsoft.com/office/drawing/2014/main" id="{5668B532-986A-6246-8D5C-D1683CB86402}"/>
              </a:ext>
            </a:extLst>
          </p:cNvPr>
          <p:cNvSpPr/>
          <p:nvPr userDrawn="1"/>
        </p:nvSpPr>
        <p:spPr>
          <a:xfrm>
            <a:off x="1727200" y="0"/>
            <a:ext cx="10464800" cy="937549"/>
          </a:xfrm>
          <a:prstGeom prst="rect">
            <a:avLst/>
          </a:prstGeom>
          <a:solidFill>
            <a:schemeClr val="bg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Use the </a:t>
            </a:r>
            <a:r>
              <a:rPr lang="en-US" sz="24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stamp</a:t>
            </a: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 feature in your zoom annotation tools</a:t>
            </a:r>
          </a:p>
          <a:p>
            <a:pPr marL="0" marR="0" lvl="0" indent="0" algn="ctr" defTabSz="457200" eaLnBrk="1" fontAlgn="auto" latinLnBrk="0" hangingPunct="1">
              <a:lnSpc>
                <a:spcPct val="100000"/>
              </a:lnSpc>
              <a:spcBef>
                <a:spcPts val="0"/>
              </a:spcBef>
              <a:spcAft>
                <a:spcPts val="0"/>
              </a:spcAft>
              <a:buClrTx/>
              <a:buSzTx/>
              <a:buFontTx/>
              <a:buNone/>
              <a:tabLst/>
              <a:defRPr/>
            </a:pP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to indicate important features. </a:t>
            </a:r>
          </a:p>
        </p:txBody>
      </p:sp>
      <p:sp>
        <p:nvSpPr>
          <p:cNvPr id="8" name="Rectangle 7">
            <a:extLst>
              <a:ext uri="{FF2B5EF4-FFF2-40B4-BE49-F238E27FC236}">
                <a16:creationId xmlns:a16="http://schemas.microsoft.com/office/drawing/2014/main" id="{BE5E3826-F1BE-6E40-8F5D-CEAA4B155834}"/>
              </a:ext>
            </a:extLst>
          </p:cNvPr>
          <p:cNvSpPr/>
          <p:nvPr userDrawn="1"/>
        </p:nvSpPr>
        <p:spPr>
          <a:xfrm>
            <a:off x="0" y="-1"/>
            <a:ext cx="1712685" cy="937549"/>
          </a:xfrm>
          <a:prstGeom prst="rect">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rPr>
              <a:t>Interactive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rPr>
              <a:t>slide</a:t>
            </a:r>
            <a:endParaRPr kumimoji="0" lang="en-US" sz="12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endParaRPr>
          </a:p>
        </p:txBody>
      </p:sp>
    </p:spTree>
    <p:extLst>
      <p:ext uri="{BB962C8B-B14F-4D97-AF65-F5344CB8AC3E}">
        <p14:creationId xmlns:p14="http://schemas.microsoft.com/office/powerpoint/2010/main" val="2450230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AFDB6-E94D-004F-B1D8-80FC702BD194}"/>
              </a:ext>
            </a:extLst>
          </p:cNvPr>
          <p:cNvSpPr>
            <a:spLocks noGrp="1"/>
          </p:cNvSpPr>
          <p:nvPr>
            <p:ph type="title" hasCustomPrompt="1"/>
          </p:nvPr>
        </p:nvSpPr>
        <p:spPr/>
        <p:txBody>
          <a:bodyPr/>
          <a:lstStyle/>
          <a:p>
            <a:r>
              <a:rPr lang="en-US" dirty="0"/>
              <a:t>Ask a question here.</a:t>
            </a:r>
          </a:p>
        </p:txBody>
      </p:sp>
      <p:sp>
        <p:nvSpPr>
          <p:cNvPr id="3" name="Content Placeholder 2">
            <a:extLst>
              <a:ext uri="{FF2B5EF4-FFF2-40B4-BE49-F238E27FC236}">
                <a16:creationId xmlns:a16="http://schemas.microsoft.com/office/drawing/2014/main" id="{F3A2BB12-DB37-054D-8F08-2C266CF956EC}"/>
              </a:ext>
            </a:extLst>
          </p:cNvPr>
          <p:cNvSpPr>
            <a:spLocks noGrp="1"/>
          </p:cNvSpPr>
          <p:nvPr>
            <p:ph idx="1" hasCustomPrompt="1"/>
          </p:nvPr>
        </p:nvSpPr>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Leave this area blank for student responses. We recommend building 2 to 3 audience interaction opportunities in a case presentation.</a:t>
            </a:r>
          </a:p>
        </p:txBody>
      </p:sp>
      <p:sp>
        <p:nvSpPr>
          <p:cNvPr id="7" name="Rectangle 6">
            <a:extLst>
              <a:ext uri="{FF2B5EF4-FFF2-40B4-BE49-F238E27FC236}">
                <a16:creationId xmlns:a16="http://schemas.microsoft.com/office/drawing/2014/main" id="{5668B532-986A-6246-8D5C-D1683CB86402}"/>
              </a:ext>
            </a:extLst>
          </p:cNvPr>
          <p:cNvSpPr/>
          <p:nvPr userDrawn="1"/>
        </p:nvSpPr>
        <p:spPr>
          <a:xfrm>
            <a:off x="1727200" y="-1"/>
            <a:ext cx="10464800" cy="941832"/>
          </a:xfrm>
          <a:prstGeom prst="rect">
            <a:avLst/>
          </a:prstGeom>
          <a:solidFill>
            <a:schemeClr val="bg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Use the </a:t>
            </a:r>
            <a:r>
              <a:rPr lang="en-US" sz="24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TEXT</a:t>
            </a: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 feature in your zoom annotation tools</a:t>
            </a:r>
          </a:p>
          <a:p>
            <a:pPr marL="0" marR="0" lvl="0" indent="0" algn="ctr" defTabSz="457200" eaLnBrk="1" fontAlgn="auto" latinLnBrk="0" hangingPunct="1">
              <a:lnSpc>
                <a:spcPct val="100000"/>
              </a:lnSpc>
              <a:spcBef>
                <a:spcPts val="0"/>
              </a:spcBef>
              <a:spcAft>
                <a:spcPts val="0"/>
              </a:spcAft>
              <a:buClrTx/>
              <a:buSzTx/>
              <a:buFontTx/>
              <a:buNone/>
              <a:tabLst/>
              <a:defRPr/>
            </a:pP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to answer the question. </a:t>
            </a:r>
          </a:p>
        </p:txBody>
      </p:sp>
      <p:sp>
        <p:nvSpPr>
          <p:cNvPr id="8" name="Rectangle 7">
            <a:extLst>
              <a:ext uri="{FF2B5EF4-FFF2-40B4-BE49-F238E27FC236}">
                <a16:creationId xmlns:a16="http://schemas.microsoft.com/office/drawing/2014/main" id="{BE5E3826-F1BE-6E40-8F5D-CEAA4B155834}"/>
              </a:ext>
            </a:extLst>
          </p:cNvPr>
          <p:cNvSpPr/>
          <p:nvPr userDrawn="1"/>
        </p:nvSpPr>
        <p:spPr>
          <a:xfrm>
            <a:off x="0" y="-2"/>
            <a:ext cx="1712685" cy="941832"/>
          </a:xfrm>
          <a:prstGeom prst="rect">
            <a:avLst/>
          </a:prstGeom>
          <a:solidFill>
            <a:schemeClr val="accent4"/>
          </a:solidFill>
          <a:ln w="12700" cap="flat" cmpd="sng" algn="ctr">
            <a:solidFill>
              <a:schemeClr val="accent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rPr>
              <a:t>Interactive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rPr>
              <a:t>slide</a:t>
            </a:r>
            <a:endParaRPr kumimoji="0" lang="en-US" sz="12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endParaRPr>
          </a:p>
        </p:txBody>
      </p:sp>
    </p:spTree>
    <p:extLst>
      <p:ext uri="{BB962C8B-B14F-4D97-AF65-F5344CB8AC3E}">
        <p14:creationId xmlns:p14="http://schemas.microsoft.com/office/powerpoint/2010/main" val="2658046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ext Activ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D6EC-4266-7E41-8CAC-C71FCBD58090}"/>
              </a:ext>
            </a:extLst>
          </p:cNvPr>
          <p:cNvSpPr>
            <a:spLocks noGrp="1"/>
          </p:cNvSpPr>
          <p:nvPr>
            <p:ph type="title" hasCustomPrompt="1"/>
          </p:nvPr>
        </p:nvSpPr>
        <p:spPr>
          <a:xfrm>
            <a:off x="333830" y="1192209"/>
            <a:ext cx="11524342" cy="633415"/>
          </a:xfrm>
        </p:spPr>
        <p:txBody>
          <a:bodyPr/>
          <a:lstStyle/>
          <a:p>
            <a:r>
              <a:rPr lang="en-US" dirty="0"/>
              <a:t>Slide title</a:t>
            </a:r>
          </a:p>
        </p:txBody>
      </p:sp>
      <p:sp>
        <p:nvSpPr>
          <p:cNvPr id="3" name="Content Placeholder 2">
            <a:extLst>
              <a:ext uri="{FF2B5EF4-FFF2-40B4-BE49-F238E27FC236}">
                <a16:creationId xmlns:a16="http://schemas.microsoft.com/office/drawing/2014/main" id="{D3F43C0A-8F3A-B249-B4EB-DC94D60BF1D1}"/>
              </a:ext>
            </a:extLst>
          </p:cNvPr>
          <p:cNvSpPr>
            <a:spLocks noGrp="1"/>
          </p:cNvSpPr>
          <p:nvPr>
            <p:ph sz="half" idx="1" hasCustomPrompt="1"/>
          </p:nvPr>
        </p:nvSpPr>
        <p:spPr>
          <a:xfrm>
            <a:off x="333830" y="2076001"/>
            <a:ext cx="5685971" cy="4571541"/>
          </a:xfrm>
        </p:spPr>
        <p:txBody>
          <a:bodyPr/>
          <a:lstStyle>
            <a:lvl1pPr marL="0" indent="0">
              <a:buNone/>
              <a:defRPr/>
            </a:lvl1pPr>
          </a:lstStyle>
          <a:p>
            <a:pPr lvl="0"/>
            <a:r>
              <a:rPr lang="en-US" dirty="0"/>
              <a:t>Some ideas for interaction: fill in the blank sentences or text on the left/space for student questions/comments on the right</a:t>
            </a:r>
          </a:p>
        </p:txBody>
      </p:sp>
      <p:sp>
        <p:nvSpPr>
          <p:cNvPr id="4" name="Content Placeholder 3">
            <a:extLst>
              <a:ext uri="{FF2B5EF4-FFF2-40B4-BE49-F238E27FC236}">
                <a16:creationId xmlns:a16="http://schemas.microsoft.com/office/drawing/2014/main" id="{3AF67A02-95A4-114C-B09E-696ADDC274EF}"/>
              </a:ext>
            </a:extLst>
          </p:cNvPr>
          <p:cNvSpPr>
            <a:spLocks noGrp="1"/>
          </p:cNvSpPr>
          <p:nvPr>
            <p:ph sz="half" idx="2" hasCustomPrompt="1"/>
          </p:nvPr>
        </p:nvSpPr>
        <p:spPr>
          <a:xfrm>
            <a:off x="6172201" y="2076001"/>
            <a:ext cx="5685971" cy="457154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We recommend building 2 to 3 audience interaction opportunities in a case presentation.</a:t>
            </a:r>
          </a:p>
          <a:p>
            <a:pPr lvl="0"/>
            <a:endParaRPr lang="en-US" dirty="0"/>
          </a:p>
        </p:txBody>
      </p:sp>
      <p:sp>
        <p:nvSpPr>
          <p:cNvPr id="8" name="Rectangle 7">
            <a:extLst>
              <a:ext uri="{FF2B5EF4-FFF2-40B4-BE49-F238E27FC236}">
                <a16:creationId xmlns:a16="http://schemas.microsoft.com/office/drawing/2014/main" id="{8A0A04CE-4A86-1B47-A524-10B91C1F2EA2}"/>
              </a:ext>
            </a:extLst>
          </p:cNvPr>
          <p:cNvSpPr/>
          <p:nvPr userDrawn="1"/>
        </p:nvSpPr>
        <p:spPr>
          <a:xfrm>
            <a:off x="1727200" y="-1"/>
            <a:ext cx="10464800" cy="941832"/>
          </a:xfrm>
          <a:prstGeom prst="rect">
            <a:avLst/>
          </a:prstGeom>
          <a:solidFill>
            <a:schemeClr val="bg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Use the </a:t>
            </a:r>
            <a:r>
              <a:rPr lang="en-US" sz="24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text</a:t>
            </a: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 feature in your zoom annotation tools</a:t>
            </a:r>
          </a:p>
          <a:p>
            <a:pPr marL="0" marR="0" lvl="0" indent="0" algn="ctr" defTabSz="457200" eaLnBrk="1" fontAlgn="auto" latinLnBrk="0" hangingPunct="1">
              <a:lnSpc>
                <a:spcPct val="100000"/>
              </a:lnSpc>
              <a:spcBef>
                <a:spcPts val="0"/>
              </a:spcBef>
              <a:spcAft>
                <a:spcPts val="0"/>
              </a:spcAft>
              <a:buClrTx/>
              <a:buSzTx/>
              <a:buFontTx/>
              <a:buNone/>
              <a:tabLst/>
              <a:defRPr/>
            </a:pP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to complete the activity. </a:t>
            </a:r>
          </a:p>
        </p:txBody>
      </p:sp>
      <p:sp>
        <p:nvSpPr>
          <p:cNvPr id="9" name="Rectangle 8">
            <a:extLst>
              <a:ext uri="{FF2B5EF4-FFF2-40B4-BE49-F238E27FC236}">
                <a16:creationId xmlns:a16="http://schemas.microsoft.com/office/drawing/2014/main" id="{F933C819-162A-BC49-82F2-362E0955D551}"/>
              </a:ext>
            </a:extLst>
          </p:cNvPr>
          <p:cNvSpPr/>
          <p:nvPr userDrawn="1"/>
        </p:nvSpPr>
        <p:spPr>
          <a:xfrm>
            <a:off x="0" y="-2"/>
            <a:ext cx="1712685" cy="941832"/>
          </a:xfrm>
          <a:prstGeom prst="rect">
            <a:avLst/>
          </a:prstGeom>
          <a:solidFill>
            <a:schemeClr val="accent6"/>
          </a:solidFill>
          <a:ln w="12700" cap="flat" cmpd="sng" algn="ctr">
            <a:solidFill>
              <a:schemeClr val="accent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rPr>
              <a:t>Interactive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rPr>
              <a:t>slide</a:t>
            </a:r>
            <a:endParaRPr kumimoji="0" lang="en-US" sz="12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endParaRPr>
          </a:p>
        </p:txBody>
      </p:sp>
    </p:spTree>
    <p:extLst>
      <p:ext uri="{BB962C8B-B14F-4D97-AF65-F5344CB8AC3E}">
        <p14:creationId xmlns:p14="http://schemas.microsoft.com/office/powerpoint/2010/main" val="4126323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ra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D6EC-4266-7E41-8CAC-C71FCBD58090}"/>
              </a:ext>
            </a:extLst>
          </p:cNvPr>
          <p:cNvSpPr>
            <a:spLocks noGrp="1"/>
          </p:cNvSpPr>
          <p:nvPr>
            <p:ph type="title" hasCustomPrompt="1"/>
          </p:nvPr>
        </p:nvSpPr>
        <p:spPr>
          <a:xfrm>
            <a:off x="333829" y="1183267"/>
            <a:ext cx="11524342" cy="633415"/>
          </a:xfrm>
        </p:spPr>
        <p:txBody>
          <a:bodyPr/>
          <a:lstStyle/>
          <a:p>
            <a:r>
              <a:rPr lang="en-US" dirty="0"/>
              <a:t>Slide title</a:t>
            </a:r>
          </a:p>
        </p:txBody>
      </p:sp>
      <p:sp>
        <p:nvSpPr>
          <p:cNvPr id="3" name="Content Placeholder 2">
            <a:extLst>
              <a:ext uri="{FF2B5EF4-FFF2-40B4-BE49-F238E27FC236}">
                <a16:creationId xmlns:a16="http://schemas.microsoft.com/office/drawing/2014/main" id="{D3F43C0A-8F3A-B249-B4EB-DC94D60BF1D1}"/>
              </a:ext>
            </a:extLst>
          </p:cNvPr>
          <p:cNvSpPr>
            <a:spLocks noGrp="1"/>
          </p:cNvSpPr>
          <p:nvPr>
            <p:ph sz="half" idx="1" hasCustomPrompt="1"/>
          </p:nvPr>
        </p:nvSpPr>
        <p:spPr>
          <a:xfrm>
            <a:off x="333830" y="2058117"/>
            <a:ext cx="5685971" cy="4589425"/>
          </a:xfrm>
        </p:spPr>
        <p:txBody>
          <a:bodyPr/>
          <a:lstStyle>
            <a:lvl1pPr marL="0" indent="0">
              <a:buNone/>
              <a:defRPr/>
            </a:lvl1pPr>
          </a:lstStyle>
          <a:p>
            <a:pPr lvl="0"/>
            <a:r>
              <a:rPr lang="en-US" dirty="0"/>
              <a:t>Some ideas for interaction: description on left/draw on the right, draw lines to match items on left/right, circle parts of an image that are important</a:t>
            </a:r>
          </a:p>
        </p:txBody>
      </p:sp>
      <p:sp>
        <p:nvSpPr>
          <p:cNvPr id="4" name="Content Placeholder 3">
            <a:extLst>
              <a:ext uri="{FF2B5EF4-FFF2-40B4-BE49-F238E27FC236}">
                <a16:creationId xmlns:a16="http://schemas.microsoft.com/office/drawing/2014/main" id="{3AF67A02-95A4-114C-B09E-696ADDC274EF}"/>
              </a:ext>
            </a:extLst>
          </p:cNvPr>
          <p:cNvSpPr>
            <a:spLocks noGrp="1"/>
          </p:cNvSpPr>
          <p:nvPr>
            <p:ph sz="half" idx="2" hasCustomPrompt="1"/>
          </p:nvPr>
        </p:nvSpPr>
        <p:spPr>
          <a:xfrm>
            <a:off x="6172201" y="2058117"/>
            <a:ext cx="5685971" cy="45894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We recommend building 2 to 3 audience interaction opportunities in a case presentation.</a:t>
            </a:r>
          </a:p>
          <a:p>
            <a:pPr lvl="0"/>
            <a:endParaRPr lang="en-US" dirty="0"/>
          </a:p>
        </p:txBody>
      </p:sp>
      <p:sp>
        <p:nvSpPr>
          <p:cNvPr id="7" name="Rectangle 6">
            <a:extLst>
              <a:ext uri="{FF2B5EF4-FFF2-40B4-BE49-F238E27FC236}">
                <a16:creationId xmlns:a16="http://schemas.microsoft.com/office/drawing/2014/main" id="{5B53C367-87B3-714F-8428-9917A2806635}"/>
              </a:ext>
            </a:extLst>
          </p:cNvPr>
          <p:cNvSpPr/>
          <p:nvPr userDrawn="1"/>
        </p:nvSpPr>
        <p:spPr>
          <a:xfrm>
            <a:off x="1727200" y="-1"/>
            <a:ext cx="10464800" cy="941832"/>
          </a:xfrm>
          <a:prstGeom prst="rect">
            <a:avLst/>
          </a:prstGeom>
          <a:solidFill>
            <a:schemeClr val="bg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Use the </a:t>
            </a:r>
            <a:r>
              <a:rPr lang="en-US" sz="24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DRAW</a:t>
            </a: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 feature in your zoom annotation tools</a:t>
            </a:r>
          </a:p>
          <a:p>
            <a:pPr marL="0" marR="0" lvl="0" indent="0" algn="ctr" defTabSz="457200" eaLnBrk="1" fontAlgn="auto" latinLnBrk="0" hangingPunct="1">
              <a:lnSpc>
                <a:spcPct val="100000"/>
              </a:lnSpc>
              <a:spcBef>
                <a:spcPts val="0"/>
              </a:spcBef>
              <a:spcAft>
                <a:spcPts val="0"/>
              </a:spcAft>
              <a:buClrTx/>
              <a:buSzTx/>
              <a:buFontTx/>
              <a:buNone/>
              <a:tabLst/>
              <a:defRPr/>
            </a:pP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to complete the activity. </a:t>
            </a:r>
          </a:p>
        </p:txBody>
      </p:sp>
      <p:sp>
        <p:nvSpPr>
          <p:cNvPr id="10" name="Rectangle 9">
            <a:extLst>
              <a:ext uri="{FF2B5EF4-FFF2-40B4-BE49-F238E27FC236}">
                <a16:creationId xmlns:a16="http://schemas.microsoft.com/office/drawing/2014/main" id="{522D1B2A-BCFD-6846-B29B-54012C0D84E4}"/>
              </a:ext>
            </a:extLst>
          </p:cNvPr>
          <p:cNvSpPr/>
          <p:nvPr userDrawn="1"/>
        </p:nvSpPr>
        <p:spPr>
          <a:xfrm>
            <a:off x="0" y="-2"/>
            <a:ext cx="1712685" cy="941832"/>
          </a:xfrm>
          <a:prstGeom prst="rect">
            <a:avLst/>
          </a:prstGeom>
          <a:solidFill>
            <a:schemeClr val="accent5"/>
          </a:solidFill>
          <a:ln w="12700" cap="flat" cmpd="sng" algn="ctr">
            <a:solidFill>
              <a:schemeClr val="accent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rPr>
              <a:t>Interactive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rPr>
              <a:t>slide</a:t>
            </a:r>
            <a:endParaRPr kumimoji="0" lang="en-US" sz="12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endParaRPr>
          </a:p>
        </p:txBody>
      </p:sp>
    </p:spTree>
    <p:extLst>
      <p:ext uri="{BB962C8B-B14F-4D97-AF65-F5344CB8AC3E}">
        <p14:creationId xmlns:p14="http://schemas.microsoft.com/office/powerpoint/2010/main" val="412625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closure and Use State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58824" y="2029102"/>
            <a:ext cx="9674352" cy="1726471"/>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2400" u="none">
                <a:solidFill>
                  <a:schemeClr val="tx1"/>
                </a:solidFill>
                <a:latin typeface="Lucida Sans" panose="020B0602030504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Please list any potential conflicts that you may have (e.g., consultant for a company whose drug will be discussed). If you have no disclosures, please state “None”. </a:t>
            </a:r>
          </a:p>
        </p:txBody>
      </p:sp>
      <p:sp>
        <p:nvSpPr>
          <p:cNvPr id="7" name="Text Placeholder 2">
            <a:extLst>
              <a:ext uri="{FF2B5EF4-FFF2-40B4-BE49-F238E27FC236}">
                <a16:creationId xmlns:a16="http://schemas.microsoft.com/office/drawing/2014/main" id="{B9BC5EC0-3916-6744-A38E-C946E3BD9C21}"/>
              </a:ext>
            </a:extLst>
          </p:cNvPr>
          <p:cNvSpPr txBox="1">
            <a:spLocks/>
          </p:cNvSpPr>
          <p:nvPr userDrawn="1"/>
        </p:nvSpPr>
        <p:spPr>
          <a:xfrm>
            <a:off x="1258824" y="4696443"/>
            <a:ext cx="9674352" cy="1785569"/>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150000"/>
              </a:lnSpc>
              <a:spcBef>
                <a:spcPts val="1000"/>
              </a:spcBef>
              <a:buFont typeface="Arial" panose="020B0604020202020204" pitchFamily="34" charset="0"/>
              <a:buNone/>
              <a:defRPr sz="2400" u="none" kern="1200">
                <a:solidFill>
                  <a:schemeClr val="tx1"/>
                </a:solidFill>
                <a:latin typeface="Lucida Sans" panose="020B0602030504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Lucida Sans" panose="020B0602030504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Lucida Sans" panose="020B0602030504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Lucida Sans" panose="020B0602030504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Lucida Sans" panose="020B0602030504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WARNING : COPYRIGHT RESTRICTIONS This course content and all writings and materials provided to you at the Elson S. Floyd College of Medicine are protected by federal copyright law and Washington State University policy.  The content is copyrighted by the Washington State University Board of Regents or licensed to the Elson S. Floyd College of Medicine by the copyright owner.  Limited access to this content is given for personal academic study and review purposes of registered students and faculty of Elson S. Floyd College of Medicine.  You shall not otherwise copy, share, distribute, modify, transmit, upload, post, republish, reuse, sell, gift, rent, lend or otherwise disseminate any portion of this course content without permission in writing, signed by an individual authorized by Washington State University.</a:t>
            </a:r>
          </a:p>
        </p:txBody>
      </p:sp>
      <p:sp>
        <p:nvSpPr>
          <p:cNvPr id="8" name="Title 1">
            <a:extLst>
              <a:ext uri="{FF2B5EF4-FFF2-40B4-BE49-F238E27FC236}">
                <a16:creationId xmlns:a16="http://schemas.microsoft.com/office/drawing/2014/main" id="{8C09781E-6CB6-2146-8A0D-A0D1E68929E5}"/>
              </a:ext>
            </a:extLst>
          </p:cNvPr>
          <p:cNvSpPr txBox="1">
            <a:spLocks/>
          </p:cNvSpPr>
          <p:nvPr userDrawn="1"/>
        </p:nvSpPr>
        <p:spPr>
          <a:xfrm>
            <a:off x="1258824" y="4056363"/>
            <a:ext cx="9674352" cy="640080"/>
          </a:xfrm>
          <a:prstGeom prst="rect">
            <a:avLst/>
          </a:prstGeom>
        </p:spPr>
        <p:txBody>
          <a:bodyPr anchor="t"/>
          <a:lstStyle>
            <a:lvl1pPr algn="ctr" defTabSz="914400" rtl="0" eaLnBrk="1" latinLnBrk="0" hangingPunct="1">
              <a:lnSpc>
                <a:spcPct val="90000"/>
              </a:lnSpc>
              <a:spcBef>
                <a:spcPct val="0"/>
              </a:spcBef>
              <a:buNone/>
              <a:defRPr sz="4400" b="1" kern="1200">
                <a:solidFill>
                  <a:schemeClr val="tx1"/>
                </a:solidFill>
                <a:latin typeface="Lucida Sans" panose="020B0602030504020204" pitchFamily="34" charset="0"/>
                <a:ea typeface="+mj-ea"/>
                <a:cs typeface="Arial" panose="020B0604020202020204" pitchFamily="34" charset="0"/>
              </a:defRPr>
            </a:lvl1pPr>
          </a:lstStyle>
          <a:p>
            <a:r>
              <a:rPr lang="en-US" sz="3600" dirty="0"/>
              <a:t>Use Statement</a:t>
            </a:r>
            <a:endParaRPr lang="en-US" dirty="0"/>
          </a:p>
        </p:txBody>
      </p:sp>
      <p:sp>
        <p:nvSpPr>
          <p:cNvPr id="10" name="Title 1">
            <a:extLst>
              <a:ext uri="{FF2B5EF4-FFF2-40B4-BE49-F238E27FC236}">
                <a16:creationId xmlns:a16="http://schemas.microsoft.com/office/drawing/2014/main" id="{B71E0B66-124D-834A-84D0-72CDFCA010D0}"/>
              </a:ext>
            </a:extLst>
          </p:cNvPr>
          <p:cNvSpPr txBox="1">
            <a:spLocks/>
          </p:cNvSpPr>
          <p:nvPr userDrawn="1"/>
        </p:nvSpPr>
        <p:spPr>
          <a:xfrm>
            <a:off x="1258824" y="1269767"/>
            <a:ext cx="9674352" cy="822960"/>
          </a:xfrm>
          <a:prstGeom prst="rect">
            <a:avLst/>
          </a:prstGeom>
        </p:spPr>
        <p:txBody>
          <a:bodyPr anchor="t"/>
          <a:lstStyle>
            <a:lvl1pPr algn="ctr" defTabSz="914400" rtl="0" eaLnBrk="1" latinLnBrk="0" hangingPunct="1">
              <a:lnSpc>
                <a:spcPct val="90000"/>
              </a:lnSpc>
              <a:spcBef>
                <a:spcPct val="0"/>
              </a:spcBef>
              <a:buNone/>
              <a:defRPr sz="4400" b="1" kern="1200">
                <a:solidFill>
                  <a:schemeClr val="tx1"/>
                </a:solidFill>
                <a:latin typeface="Lucida Sans" panose="020B0602030504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Lucida Sans" panose="020B0602030504020204" pitchFamily="34" charset="0"/>
                <a:ea typeface="+mj-ea"/>
                <a:cs typeface="Arial" panose="020B0604020202020204" pitchFamily="34" charset="0"/>
              </a:rPr>
              <a:t>Disclosure</a:t>
            </a:r>
          </a:p>
        </p:txBody>
      </p:sp>
    </p:spTree>
    <p:extLst>
      <p:ext uri="{BB962C8B-B14F-4D97-AF65-F5344CB8AC3E}">
        <p14:creationId xmlns:p14="http://schemas.microsoft.com/office/powerpoint/2010/main" val="203193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58824" y="2057401"/>
            <a:ext cx="9674352" cy="4555671"/>
          </a:xfrm>
        </p:spPr>
        <p:txBody>
          <a:bodyPr>
            <a:noAutofit/>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sz="2800">
                <a:solidFill>
                  <a:schemeClr val="tx1"/>
                </a:solidFill>
                <a:latin typeface="Lucida Sans" panose="020B0602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457200" marR="0" lvl="0" indent="-457200" algn="l" defTabSz="914400" rtl="0" eaLnBrk="1" fontAlgn="auto" latinLnBrk="0" hangingPunct="1">
              <a:lnSpc>
                <a:spcPct val="90000"/>
              </a:lnSpc>
              <a:spcBef>
                <a:spcPts val="1000"/>
              </a:spcBef>
              <a:spcAft>
                <a:spcPts val="0"/>
              </a:spcAft>
              <a:buClrTx/>
              <a:buSzTx/>
              <a:tabLst/>
              <a:defRPr/>
            </a:pPr>
            <a:r>
              <a:rPr kumimoji="0" lang="en-US" sz="2400" b="0" i="0" u="none" strike="noStrike" kern="1200" cap="none" spc="0" normalizeH="0" baseline="0" noProof="0" dirty="0">
                <a:ln>
                  <a:noFill/>
                </a:ln>
                <a:solidFill>
                  <a:srgbClr val="454E53"/>
                </a:solidFill>
                <a:effectLst/>
                <a:uLnTx/>
                <a:uFillTx/>
                <a:latin typeface="Lucida Sans" panose="020B0602030504020204" pitchFamily="34" charset="0"/>
                <a:ea typeface="+mn-ea"/>
                <a:cs typeface="Arial" panose="020B0604020202020204" pitchFamily="34" charset="0"/>
              </a:rPr>
              <a:t>Provide an organized patient presentation with sufficient data to effectively convey the patient’s story</a:t>
            </a:r>
          </a:p>
          <a:p>
            <a:pPr marL="457200" marR="0" lvl="0" indent="-457200" algn="l" defTabSz="914400" rtl="0" eaLnBrk="1" fontAlgn="auto" latinLnBrk="0" hangingPunct="1">
              <a:lnSpc>
                <a:spcPct val="90000"/>
              </a:lnSpc>
              <a:spcBef>
                <a:spcPts val="1000"/>
              </a:spcBef>
              <a:spcAft>
                <a:spcPts val="0"/>
              </a:spcAft>
              <a:buClrTx/>
              <a:buSzTx/>
              <a:tabLst/>
              <a:defRPr/>
            </a:pPr>
            <a:r>
              <a:rPr kumimoji="0" lang="en-US" sz="2400" b="0" i="0" u="none" strike="noStrike" kern="1200" cap="none" spc="0" normalizeH="0" baseline="0" noProof="0" dirty="0">
                <a:ln>
                  <a:noFill/>
                </a:ln>
                <a:solidFill>
                  <a:srgbClr val="454E53"/>
                </a:solidFill>
                <a:effectLst/>
                <a:uLnTx/>
                <a:uFillTx/>
                <a:latin typeface="Lucida Sans" panose="020B0602030504020204" pitchFamily="34" charset="0"/>
                <a:ea typeface="+mn-ea"/>
                <a:cs typeface="Arial" panose="020B0604020202020204" pitchFamily="34" charset="0"/>
              </a:rPr>
              <a:t>Propose an appropriate, prioritized diagnostic evaluative plan</a:t>
            </a:r>
          </a:p>
          <a:p>
            <a:pPr marL="457200" marR="0" lvl="0" indent="-457200" algn="l" defTabSz="914400" rtl="0" eaLnBrk="1" fontAlgn="auto" latinLnBrk="0" hangingPunct="1">
              <a:lnSpc>
                <a:spcPct val="90000"/>
              </a:lnSpc>
              <a:spcBef>
                <a:spcPts val="1000"/>
              </a:spcBef>
              <a:spcAft>
                <a:spcPts val="0"/>
              </a:spcAft>
              <a:buClrTx/>
              <a:buSzTx/>
              <a:tabLst/>
              <a:defRPr/>
            </a:pPr>
            <a:r>
              <a:rPr kumimoji="0" lang="en-US" sz="2400" b="0" i="0" u="none" strike="noStrike" kern="1200" cap="none" spc="0" normalizeH="0" baseline="0" noProof="0" dirty="0">
                <a:ln>
                  <a:noFill/>
                </a:ln>
                <a:solidFill>
                  <a:srgbClr val="454E53"/>
                </a:solidFill>
                <a:effectLst/>
                <a:uLnTx/>
                <a:uFillTx/>
                <a:latin typeface="Lucida Sans" panose="020B0602030504020204" pitchFamily="34" charset="0"/>
                <a:ea typeface="+mn-ea"/>
                <a:cs typeface="Arial" panose="020B0604020202020204" pitchFamily="34" charset="0"/>
              </a:rPr>
              <a:t>Identify common risks of specific diagnostic tests [as appropriate]</a:t>
            </a:r>
          </a:p>
          <a:p>
            <a:pPr marL="457200" marR="0" lvl="0" indent="-457200" algn="l" defTabSz="914400" rtl="0" eaLnBrk="1" fontAlgn="auto" latinLnBrk="0" hangingPunct="1">
              <a:lnSpc>
                <a:spcPct val="90000"/>
              </a:lnSpc>
              <a:spcBef>
                <a:spcPts val="1000"/>
              </a:spcBef>
              <a:spcAft>
                <a:spcPts val="0"/>
              </a:spcAft>
              <a:buClrTx/>
              <a:buSzTx/>
              <a:tabLst/>
              <a:defRPr/>
            </a:pPr>
            <a:r>
              <a:rPr kumimoji="0" lang="en-US" sz="2400" b="0" i="0" u="none" strike="noStrike" kern="1200" cap="none" spc="0" normalizeH="0" baseline="0" noProof="0" dirty="0">
                <a:ln>
                  <a:noFill/>
                </a:ln>
                <a:solidFill>
                  <a:srgbClr val="454E53"/>
                </a:solidFill>
                <a:effectLst/>
                <a:uLnTx/>
                <a:uFillTx/>
                <a:latin typeface="Lucida Sans" panose="020B0602030504020204" pitchFamily="34" charset="0"/>
                <a:ea typeface="+mn-ea"/>
                <a:cs typeface="Arial" panose="020B0604020202020204" pitchFamily="34" charset="0"/>
              </a:rPr>
              <a:t>Identify common risks of specific therapy plan [as appropriate]</a:t>
            </a:r>
          </a:p>
          <a:p>
            <a:pPr marL="457200" marR="0" lvl="0" indent="-457200" algn="l" defTabSz="914400" rtl="0" eaLnBrk="1" fontAlgn="auto" latinLnBrk="0" hangingPunct="1">
              <a:lnSpc>
                <a:spcPct val="90000"/>
              </a:lnSpc>
              <a:spcBef>
                <a:spcPts val="1000"/>
              </a:spcBef>
              <a:spcAft>
                <a:spcPts val="0"/>
              </a:spcAft>
              <a:buClrTx/>
              <a:buSzTx/>
              <a:tabLst/>
              <a:defRPr/>
            </a:pPr>
            <a:r>
              <a:rPr kumimoji="0" lang="en-US" sz="2400" b="0" i="0" u="none" strike="noStrike" kern="1200" cap="none" spc="0" normalizeH="0" baseline="0" noProof="0" dirty="0">
                <a:ln>
                  <a:noFill/>
                </a:ln>
                <a:solidFill>
                  <a:srgbClr val="454E53"/>
                </a:solidFill>
                <a:effectLst/>
                <a:uLnTx/>
                <a:uFillTx/>
                <a:latin typeface="Lucida Sans" panose="020B0602030504020204" pitchFamily="34" charset="0"/>
                <a:ea typeface="+mn-ea"/>
                <a:cs typeface="Arial" panose="020B0604020202020204" pitchFamily="34" charset="0"/>
              </a:rPr>
              <a:t>Identify health outcomes, maintenance, and promotion in the care of the patient.</a:t>
            </a:r>
          </a:p>
          <a:p>
            <a:pPr marL="457200" marR="0" lvl="0" indent="-457200" algn="l" defTabSz="914400" rtl="0" eaLnBrk="1" fontAlgn="auto" latinLnBrk="0" hangingPunct="1">
              <a:lnSpc>
                <a:spcPct val="90000"/>
              </a:lnSpc>
              <a:spcBef>
                <a:spcPts val="1000"/>
              </a:spcBef>
              <a:spcAft>
                <a:spcPts val="0"/>
              </a:spcAft>
              <a:buClrTx/>
              <a:buSzTx/>
              <a:tabLst/>
              <a:defRPr/>
            </a:pPr>
            <a:r>
              <a:rPr kumimoji="0" lang="en-US" sz="2400" b="0" i="0" u="none" strike="noStrike" kern="1200" cap="none" spc="0" normalizeH="0" baseline="0" noProof="0" dirty="0">
                <a:ln>
                  <a:noFill/>
                </a:ln>
                <a:solidFill>
                  <a:srgbClr val="454E53"/>
                </a:solidFill>
                <a:effectLst/>
                <a:uLnTx/>
                <a:uFillTx/>
                <a:latin typeface="Lucida Sans" panose="020B0602030504020204" pitchFamily="34" charset="0"/>
                <a:ea typeface="+mn-ea"/>
                <a:cs typeface="Arial" panose="020B0604020202020204" pitchFamily="34" charset="0"/>
              </a:rPr>
              <a:t>Generate and provide constructive feedback to peers</a:t>
            </a:r>
          </a:p>
          <a:p>
            <a:endParaRPr lang="en-US" sz="2400" dirty="0"/>
          </a:p>
        </p:txBody>
      </p:sp>
      <p:sp>
        <p:nvSpPr>
          <p:cNvPr id="7" name="TextBox 6">
            <a:extLst>
              <a:ext uri="{FF2B5EF4-FFF2-40B4-BE49-F238E27FC236}">
                <a16:creationId xmlns:a16="http://schemas.microsoft.com/office/drawing/2014/main" id="{AA0C136B-F40C-2441-8339-A080C57A3F1D}"/>
              </a:ext>
            </a:extLst>
          </p:cNvPr>
          <p:cNvSpPr txBox="1"/>
          <p:nvPr userDrawn="1"/>
        </p:nvSpPr>
        <p:spPr>
          <a:xfrm>
            <a:off x="1258824" y="1175659"/>
            <a:ext cx="9674352"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chemeClr val="tx1"/>
                </a:solidFill>
                <a:effectLst/>
                <a:uLnTx/>
                <a:uFillTx/>
                <a:latin typeface="Lucida Sans" panose="020B0602030504020204" pitchFamily="34" charset="0"/>
                <a:ea typeface="+mj-ea"/>
                <a:cs typeface="Arial" panose="020B0604020202020204" pitchFamily="34" charset="0"/>
              </a:rPr>
              <a:t>Objectives</a:t>
            </a:r>
            <a:endParaRPr lang="en-US" sz="3200" dirty="0">
              <a:solidFill>
                <a:schemeClr val="tx1"/>
              </a:solidFill>
            </a:endParaRPr>
          </a:p>
        </p:txBody>
      </p:sp>
    </p:spTree>
    <p:extLst>
      <p:ext uri="{BB962C8B-B14F-4D97-AF65-F5344CB8AC3E}">
        <p14:creationId xmlns:p14="http://schemas.microsoft.com/office/powerpoint/2010/main" val="62991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2289"/>
            <a:ext cx="9144000" cy="2387600"/>
          </a:xfrm>
        </p:spPr>
        <p:txBody>
          <a:bodyPr anchor="b"/>
          <a:lstStyle>
            <a:lvl1pPr algn="ctr">
              <a:defRPr sz="4500">
                <a:latin typeface="Corbel" panose="020B0503020204020204" pitchFamily="34" charset="0"/>
                <a:ea typeface="Corbel" panose="020B0503020204020204" pitchFamily="34"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4381964"/>
            <a:ext cx="9144000" cy="1655762"/>
          </a:xfrm>
        </p:spPr>
        <p:txBody>
          <a:bodyPr/>
          <a:lstStyle>
            <a:lvl1pPr marL="0" indent="0" algn="ctr">
              <a:buNone/>
              <a:defRPr sz="1800">
                <a:latin typeface="Corbel" panose="020B0503020204020204" pitchFamily="34" charset="0"/>
                <a:ea typeface="Corbel" panose="020B0503020204020204" pitchFamily="34"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59940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73304"/>
            <a:ext cx="10515600" cy="1200928"/>
          </a:xfrm>
        </p:spPr>
        <p:txBody>
          <a:bodyPr/>
          <a:lstStyle>
            <a:lvl1pPr>
              <a:defRPr>
                <a:latin typeface="Corbel" panose="020B0503020204020204" pitchFamily="34" charset="0"/>
                <a:ea typeface="Corbel" panose="020B0503020204020204" pitchFamily="34"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838200" y="2877671"/>
            <a:ext cx="10515600" cy="3020632"/>
          </a:xfrm>
        </p:spPr>
        <p:txBody>
          <a:bodyPr>
            <a:normAutofit/>
          </a:bodyPr>
          <a:lstStyle>
            <a:lvl1pPr>
              <a:defRPr sz="1800">
                <a:latin typeface="Corbel" panose="020B0503020204020204" pitchFamily="34" charset="0"/>
                <a:ea typeface="Corbel" panose="020B0503020204020204" pitchFamily="34" charset="0"/>
                <a:cs typeface="Arial" charset="0"/>
              </a:defRPr>
            </a:lvl1pPr>
            <a:lvl2pPr>
              <a:defRPr sz="1800">
                <a:latin typeface="Corbel" panose="020B0503020204020204" pitchFamily="34" charset="0"/>
                <a:ea typeface="Corbel" panose="020B0503020204020204" pitchFamily="34" charset="0"/>
                <a:cs typeface="Arial" charset="0"/>
              </a:defRPr>
            </a:lvl2pPr>
            <a:lvl3pPr>
              <a:defRPr sz="1800">
                <a:latin typeface="Corbel" panose="020B0503020204020204" pitchFamily="34" charset="0"/>
                <a:ea typeface="Corbel" panose="020B0503020204020204" pitchFamily="34" charset="0"/>
                <a:cs typeface="Arial" charset="0"/>
              </a:defRPr>
            </a:lvl3pPr>
            <a:lvl4pPr>
              <a:defRPr sz="1800">
                <a:latin typeface="Corbel" panose="020B0503020204020204" pitchFamily="34" charset="0"/>
                <a:ea typeface="Corbel" panose="020B0503020204020204" pitchFamily="34" charset="0"/>
                <a:cs typeface="Arial" charset="0"/>
              </a:defRPr>
            </a:lvl4pPr>
            <a:lvl5pPr>
              <a:defRPr sz="1800">
                <a:latin typeface="Corbel" panose="020B0503020204020204" pitchFamily="34" charset="0"/>
                <a:ea typeface="Corbel" panose="020B0503020204020204" pitchFamily="34"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11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atin typeface="Corbel" panose="020B0503020204020204" pitchFamily="34" charset="0"/>
                <a:ea typeface="Corbel" panose="020B0503020204020204" pitchFamily="34" charset="0"/>
                <a:cs typeface="Arial"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latin typeface="Corbel" panose="020B0503020204020204" pitchFamily="34" charset="0"/>
                <a:ea typeface="Corbel" panose="020B0503020204020204" pitchFamily="34" charset="0"/>
                <a:cs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5750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panose="020B0503020204020204" pitchFamily="34" charset="0"/>
                <a:ea typeface="Corbel" panose="020B0503020204020204" pitchFamily="34" charset="0"/>
                <a:cs typeface="Arial" charset="0"/>
              </a:defRPr>
            </a:lvl1pPr>
          </a:lstStyle>
          <a:p>
            <a:r>
              <a:rPr lang="en-US"/>
              <a:t>Click to edit Master title style</a:t>
            </a:r>
          </a:p>
        </p:txBody>
      </p:sp>
      <p:sp>
        <p:nvSpPr>
          <p:cNvPr id="3" name="Content Placeholder 2"/>
          <p:cNvSpPr>
            <a:spLocks noGrp="1"/>
          </p:cNvSpPr>
          <p:nvPr>
            <p:ph sz="half" idx="1"/>
          </p:nvPr>
        </p:nvSpPr>
        <p:spPr>
          <a:xfrm>
            <a:off x="838200" y="2745313"/>
            <a:ext cx="5181600" cy="3736170"/>
          </a:xfrm>
        </p:spPr>
        <p:txBody>
          <a:bodyPr/>
          <a:lstStyle>
            <a:lvl1pPr>
              <a:defRPr>
                <a:latin typeface="Corbel" panose="020B0503020204020204" pitchFamily="34" charset="0"/>
                <a:ea typeface="Corbel" panose="020B0503020204020204" pitchFamily="34" charset="0"/>
                <a:cs typeface="Arial" charset="0"/>
              </a:defRPr>
            </a:lvl1pPr>
            <a:lvl2pPr>
              <a:defRPr>
                <a:latin typeface="Corbel" panose="020B0503020204020204" pitchFamily="34" charset="0"/>
                <a:ea typeface="Corbel" panose="020B0503020204020204" pitchFamily="34" charset="0"/>
                <a:cs typeface="Arial" charset="0"/>
              </a:defRPr>
            </a:lvl2pPr>
            <a:lvl3pPr>
              <a:defRPr>
                <a:latin typeface="Corbel" panose="020B0503020204020204" pitchFamily="34" charset="0"/>
                <a:ea typeface="Corbel" panose="020B0503020204020204" pitchFamily="34" charset="0"/>
                <a:cs typeface="Arial" charset="0"/>
              </a:defRPr>
            </a:lvl3pPr>
            <a:lvl4pPr>
              <a:defRPr>
                <a:latin typeface="Corbel" panose="020B0503020204020204" pitchFamily="34" charset="0"/>
                <a:ea typeface="Corbel" panose="020B0503020204020204" pitchFamily="34" charset="0"/>
                <a:cs typeface="Arial" charset="0"/>
              </a:defRPr>
            </a:lvl4pPr>
            <a:lvl5pPr>
              <a:defRPr>
                <a:latin typeface="Corbel" panose="020B0503020204020204" pitchFamily="34" charset="0"/>
                <a:ea typeface="Corbel" panose="020B0503020204020204" pitchFamily="34"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745313"/>
            <a:ext cx="5181600" cy="3736170"/>
          </a:xfrm>
        </p:spPr>
        <p:txBody>
          <a:bodyPr/>
          <a:lstStyle>
            <a:lvl1pPr>
              <a:defRPr>
                <a:latin typeface="Corbel" panose="020B0503020204020204" pitchFamily="34" charset="0"/>
                <a:ea typeface="Corbel" panose="020B0503020204020204" pitchFamily="34" charset="0"/>
                <a:cs typeface="Arial" charset="0"/>
              </a:defRPr>
            </a:lvl1pPr>
            <a:lvl2pPr>
              <a:defRPr>
                <a:latin typeface="Corbel" panose="020B0503020204020204" pitchFamily="34" charset="0"/>
                <a:ea typeface="Corbel" panose="020B0503020204020204" pitchFamily="34" charset="0"/>
                <a:cs typeface="Arial" charset="0"/>
              </a:defRPr>
            </a:lvl2pPr>
            <a:lvl3pPr>
              <a:defRPr>
                <a:latin typeface="Corbel" panose="020B0503020204020204" pitchFamily="34" charset="0"/>
                <a:ea typeface="Corbel" panose="020B0503020204020204" pitchFamily="34" charset="0"/>
                <a:cs typeface="Arial" charset="0"/>
              </a:defRPr>
            </a:lvl3pPr>
            <a:lvl4pPr>
              <a:defRPr>
                <a:latin typeface="Corbel" panose="020B0503020204020204" pitchFamily="34" charset="0"/>
                <a:ea typeface="Corbel" panose="020B0503020204020204" pitchFamily="34" charset="0"/>
                <a:cs typeface="Arial" charset="0"/>
              </a:defRPr>
            </a:lvl4pPr>
            <a:lvl5pPr>
              <a:defRPr>
                <a:latin typeface="Corbel" panose="020B0503020204020204" pitchFamily="34" charset="0"/>
                <a:ea typeface="Corbel" panose="020B0503020204020204" pitchFamily="34"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81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11084"/>
            <a:ext cx="10515600" cy="1325563"/>
          </a:xfrm>
        </p:spPr>
        <p:txBody>
          <a:bodyPr/>
          <a:lstStyle>
            <a:lvl1pPr>
              <a:defRPr sz="3600">
                <a:latin typeface="Corbel" panose="020B0503020204020204" pitchFamily="34" charset="0"/>
                <a:ea typeface="Corbel" panose="020B0503020204020204" pitchFamily="34" charset="0"/>
                <a:cs typeface="Arial"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2427120"/>
            <a:ext cx="5157787" cy="823912"/>
          </a:xfrm>
        </p:spPr>
        <p:txBody>
          <a:bodyPr anchor="b">
            <a:normAutofit/>
          </a:bodyPr>
          <a:lstStyle>
            <a:lvl1pPr marL="0" indent="0">
              <a:buNone/>
              <a:defRPr sz="2400" b="1">
                <a:latin typeface="Corbel" panose="020B0503020204020204" pitchFamily="34" charset="0"/>
                <a:ea typeface="Corbel" panose="020B0503020204020204" pitchFamily="34"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3251033"/>
            <a:ext cx="5157787" cy="3351475"/>
          </a:xfrm>
        </p:spPr>
        <p:txBody>
          <a:bodyPr>
            <a:normAutofit/>
          </a:bodyPr>
          <a:lstStyle>
            <a:lvl1pPr>
              <a:defRPr sz="2400">
                <a:latin typeface="Corbel" panose="020B0503020204020204" pitchFamily="34" charset="0"/>
                <a:ea typeface="Corbel" panose="020B0503020204020204" pitchFamily="34" charset="0"/>
                <a:cs typeface="Arial" charset="0"/>
              </a:defRPr>
            </a:lvl1pPr>
            <a:lvl2pPr>
              <a:defRPr sz="2000">
                <a:latin typeface="Corbel" panose="020B0503020204020204" pitchFamily="34" charset="0"/>
                <a:ea typeface="Corbel" panose="020B0503020204020204" pitchFamily="34" charset="0"/>
                <a:cs typeface="Arial" charset="0"/>
              </a:defRPr>
            </a:lvl2pPr>
            <a:lvl3pPr>
              <a:defRPr sz="1600">
                <a:latin typeface="Corbel" panose="020B0503020204020204" pitchFamily="34" charset="0"/>
                <a:ea typeface="Corbel" panose="020B0503020204020204" pitchFamily="34" charset="0"/>
                <a:cs typeface="Arial" charset="0"/>
              </a:defRPr>
            </a:lvl3pPr>
            <a:lvl4pPr>
              <a:defRPr sz="1400">
                <a:latin typeface="Corbel" panose="020B0503020204020204" pitchFamily="34" charset="0"/>
                <a:ea typeface="Corbel" panose="020B0503020204020204" pitchFamily="34" charset="0"/>
                <a:cs typeface="Arial" charset="0"/>
              </a:defRPr>
            </a:lvl4pPr>
            <a:lvl5pPr>
              <a:defRPr sz="1400">
                <a:latin typeface="Corbel" panose="020B0503020204020204" pitchFamily="34" charset="0"/>
                <a:ea typeface="Corbel" panose="020B0503020204020204" pitchFamily="34"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427120"/>
            <a:ext cx="5183188" cy="823912"/>
          </a:xfrm>
        </p:spPr>
        <p:txBody>
          <a:bodyPr anchor="b">
            <a:normAutofit/>
          </a:bodyPr>
          <a:lstStyle>
            <a:lvl1pPr marL="0" indent="0">
              <a:buNone/>
              <a:defRPr sz="2400" b="1">
                <a:latin typeface="Corbel" panose="020B0503020204020204" pitchFamily="34" charset="0"/>
                <a:ea typeface="Corbel" panose="020B0503020204020204" pitchFamily="34"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3251033"/>
            <a:ext cx="5183188" cy="3351475"/>
          </a:xfrm>
        </p:spPr>
        <p:txBody>
          <a:bodyPr>
            <a:normAutofit/>
          </a:bodyPr>
          <a:lstStyle>
            <a:lvl1pPr>
              <a:defRPr sz="2400">
                <a:latin typeface="Corbel" panose="020B0503020204020204" pitchFamily="34" charset="0"/>
                <a:ea typeface="Corbel" panose="020B0503020204020204" pitchFamily="34" charset="0"/>
                <a:cs typeface="Arial" charset="0"/>
              </a:defRPr>
            </a:lvl1pPr>
            <a:lvl2pPr>
              <a:defRPr sz="2000">
                <a:latin typeface="Corbel" panose="020B0503020204020204" pitchFamily="34" charset="0"/>
                <a:ea typeface="Corbel" panose="020B0503020204020204" pitchFamily="34" charset="0"/>
                <a:cs typeface="Arial" charset="0"/>
              </a:defRPr>
            </a:lvl2pPr>
            <a:lvl3pPr>
              <a:defRPr sz="1600">
                <a:latin typeface="Corbel" panose="020B0503020204020204" pitchFamily="34" charset="0"/>
                <a:ea typeface="Corbel" panose="020B0503020204020204" pitchFamily="34" charset="0"/>
                <a:cs typeface="Arial" charset="0"/>
              </a:defRPr>
            </a:lvl3pPr>
            <a:lvl4pPr>
              <a:defRPr sz="1400">
                <a:latin typeface="Corbel" panose="020B0503020204020204" pitchFamily="34" charset="0"/>
                <a:ea typeface="Corbel" panose="020B0503020204020204" pitchFamily="34" charset="0"/>
                <a:cs typeface="Arial" charset="0"/>
              </a:defRPr>
            </a:lvl4pPr>
            <a:lvl5pPr>
              <a:defRPr sz="1400">
                <a:latin typeface="Corbel" panose="020B0503020204020204" pitchFamily="34" charset="0"/>
                <a:ea typeface="Corbel" panose="020B0503020204020204" pitchFamily="34"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35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3663" y="1460001"/>
            <a:ext cx="10515600" cy="1325563"/>
          </a:xfrm>
        </p:spPr>
        <p:txBody>
          <a:bodyPr/>
          <a:lstStyle>
            <a:lvl1pPr>
              <a:defRPr>
                <a:latin typeface="Corbel" panose="020B0503020204020204" pitchFamily="34" charset="0"/>
                <a:ea typeface="Corbel" panose="020B0503020204020204" pitchFamily="34"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96661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50FD9-C3D7-CE4E-969C-D11FA30699CC}"/>
              </a:ext>
            </a:extLst>
          </p:cNvPr>
          <p:cNvSpPr>
            <a:spLocks noGrp="1"/>
          </p:cNvSpPr>
          <p:nvPr>
            <p:ph type="title"/>
          </p:nvPr>
        </p:nvSpPr>
        <p:spPr>
          <a:xfrm>
            <a:off x="662610" y="1046922"/>
            <a:ext cx="7076661" cy="1537252"/>
          </a:xfrm>
          <a:prstGeom prst="rect">
            <a:avLst/>
          </a:prstGeom>
        </p:spPr>
        <p:txBody>
          <a:bodyPr vert="horz" lIns="91440" tIns="45720" rIns="91440" bIns="45720" rtlCol="0" anchor="ctr">
            <a:normAutofit/>
          </a:bodyPr>
          <a:lstStyle/>
          <a:p>
            <a:r>
              <a:rPr lang="en-US" dirty="0"/>
              <a:t>Presentation Title Presentation Title</a:t>
            </a:r>
          </a:p>
        </p:txBody>
      </p:sp>
      <p:sp>
        <p:nvSpPr>
          <p:cNvPr id="3" name="Text Placeholder 2">
            <a:extLst>
              <a:ext uri="{FF2B5EF4-FFF2-40B4-BE49-F238E27FC236}">
                <a16:creationId xmlns:a16="http://schemas.microsoft.com/office/drawing/2014/main" id="{8EFE8D0E-C00F-CA42-93E4-D8237A975F45}"/>
              </a:ext>
            </a:extLst>
          </p:cNvPr>
          <p:cNvSpPr>
            <a:spLocks noGrp="1"/>
          </p:cNvSpPr>
          <p:nvPr>
            <p:ph type="body" idx="1"/>
          </p:nvPr>
        </p:nvSpPr>
        <p:spPr>
          <a:xfrm>
            <a:off x="662610" y="2756452"/>
            <a:ext cx="7076661" cy="2120348"/>
          </a:xfrm>
          <a:prstGeom prst="rect">
            <a:avLst/>
          </a:prstGeom>
        </p:spPr>
        <p:txBody>
          <a:bodyPr vert="horz" lIns="91440" tIns="45720" rIns="91440" bIns="45720" rtlCol="0">
            <a:normAutofit/>
          </a:bodyPr>
          <a:lstStyle/>
          <a:p>
            <a:pPr lvl="0"/>
            <a:r>
              <a:rPr lang="en-US" dirty="0" err="1"/>
              <a:t>Firstname</a:t>
            </a:r>
            <a:r>
              <a:rPr lang="en-US" dirty="0"/>
              <a:t> Surname,</a:t>
            </a:r>
          </a:p>
          <a:p>
            <a:pPr lvl="0"/>
            <a:r>
              <a:rPr lang="en-US" dirty="0" err="1"/>
              <a:t>Titletitle</a:t>
            </a:r>
            <a:r>
              <a:rPr lang="en-US" dirty="0"/>
              <a:t> </a:t>
            </a:r>
            <a:r>
              <a:rPr lang="en-US" dirty="0" err="1"/>
              <a:t>Titletitle</a:t>
            </a:r>
            <a:r>
              <a:rPr lang="en-US" dirty="0"/>
              <a:t> </a:t>
            </a:r>
            <a:r>
              <a:rPr lang="en-US" dirty="0" err="1"/>
              <a:t>Titletitle</a:t>
            </a:r>
            <a:r>
              <a:rPr lang="en-US" dirty="0"/>
              <a:t> </a:t>
            </a:r>
            <a:r>
              <a:rPr lang="en-US" dirty="0" err="1"/>
              <a:t>Titletitle</a:t>
            </a:r>
            <a:r>
              <a:rPr lang="en-US" dirty="0"/>
              <a:t> </a:t>
            </a:r>
            <a:r>
              <a:rPr lang="en-US" dirty="0" err="1"/>
              <a:t>Titletitle</a:t>
            </a:r>
            <a:endParaRPr lang="en-US" dirty="0"/>
          </a:p>
        </p:txBody>
      </p:sp>
      <p:sp>
        <p:nvSpPr>
          <p:cNvPr id="4" name="Date Placeholder 3">
            <a:extLst>
              <a:ext uri="{FF2B5EF4-FFF2-40B4-BE49-F238E27FC236}">
                <a16:creationId xmlns:a16="http://schemas.microsoft.com/office/drawing/2014/main" id="{7C1B731B-418E-F042-9B42-F1842FC318A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5" name="Footer Placeholder 4">
            <a:extLst>
              <a:ext uri="{FF2B5EF4-FFF2-40B4-BE49-F238E27FC236}">
                <a16:creationId xmlns:a16="http://schemas.microsoft.com/office/drawing/2014/main" id="{B6E836E6-6DCB-DA43-92C4-52370F2E2E0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D9F80C54-625B-CD48-9A45-F1073FEFAB8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bg1"/>
                </a:solidFill>
              </a:defRPr>
            </a:lvl1pPr>
          </a:lstStyle>
          <a:p>
            <a:fld id="{00000000-1234-1234-1234-123412341234}" type="slidenum">
              <a:rPr lang="en-US" smtClean="0"/>
              <a:pPr/>
              <a:t>‹#›</a:t>
            </a:fld>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88955" cy="6858000"/>
          </a:xfrm>
          <a:prstGeom prst="rect">
            <a:avLst/>
          </a:prstGeom>
        </p:spPr>
      </p:pic>
      <p:sp>
        <p:nvSpPr>
          <p:cNvPr id="8" name="Rectangle 7">
            <a:extLst>
              <a:ext uri="{FF2B5EF4-FFF2-40B4-BE49-F238E27FC236}">
                <a16:creationId xmlns:a16="http://schemas.microsoft.com/office/drawing/2014/main" id="{1F0875E1-FCB3-E947-A5F8-62F60CB912B8}"/>
              </a:ext>
            </a:extLst>
          </p:cNvPr>
          <p:cNvSpPr/>
          <p:nvPr userDrawn="1"/>
        </p:nvSpPr>
        <p:spPr>
          <a:xfrm>
            <a:off x="6496334" y="518615"/>
            <a:ext cx="5692621" cy="5268036"/>
          </a:xfrm>
          <a:prstGeom prst="rect">
            <a:avLst/>
          </a:prstGeom>
          <a:solidFill>
            <a:srgbClr val="A61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4996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23682"/>
            <a:ext cx="10515600" cy="12009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559547"/>
            <a:ext cx="10515600" cy="4137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1081024"/>
          </a:xfrm>
          <a:prstGeom prst="rect">
            <a:avLst/>
          </a:prstGeom>
        </p:spPr>
      </p:pic>
    </p:spTree>
    <p:extLst>
      <p:ext uri="{BB962C8B-B14F-4D97-AF65-F5344CB8AC3E}">
        <p14:creationId xmlns:p14="http://schemas.microsoft.com/office/powerpoint/2010/main" val="10801762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6" r:id="rId9"/>
  </p:sldLayoutIdLst>
  <p:txStyles>
    <p:titleStyle>
      <a:lvl1pPr algn="l" defTabSz="685800" rtl="0" eaLnBrk="1" latinLnBrk="0" hangingPunct="1">
        <a:lnSpc>
          <a:spcPct val="90000"/>
        </a:lnSpc>
        <a:spcBef>
          <a:spcPct val="0"/>
        </a:spcBef>
        <a:buNone/>
        <a:defRPr sz="4400" kern="1200">
          <a:solidFill>
            <a:schemeClr val="tx1"/>
          </a:solidFill>
          <a:latin typeface="Corbel" panose="020B0503020204020204" pitchFamily="34" charset="0"/>
          <a:ea typeface="+mj-ea"/>
          <a:cs typeface="+mj-cs"/>
        </a:defRPr>
      </a:lvl1pPr>
    </p:titleStyle>
    <p:bodyStyle>
      <a:lvl1pPr marL="171450" indent="-171450" algn="l" defTabSz="685800" rtl="0" eaLnBrk="1" latinLnBrk="0" hangingPunct="1">
        <a:lnSpc>
          <a:spcPct val="150000"/>
        </a:lnSpc>
        <a:spcBef>
          <a:spcPts val="750"/>
        </a:spcBef>
        <a:buFont typeface="Arial"/>
        <a:buChar char="•"/>
        <a:defRPr sz="2400" kern="1200">
          <a:solidFill>
            <a:schemeClr val="tx1"/>
          </a:solidFill>
          <a:latin typeface="Corbel" panose="020B0503020204020204" pitchFamily="34" charset="0"/>
          <a:ea typeface="+mn-ea"/>
          <a:cs typeface="+mn-cs"/>
        </a:defRPr>
      </a:lvl1pPr>
      <a:lvl2pPr marL="514350" indent="-171450" algn="l" defTabSz="685800" rtl="0" eaLnBrk="1" latinLnBrk="0" hangingPunct="1">
        <a:lnSpc>
          <a:spcPct val="150000"/>
        </a:lnSpc>
        <a:spcBef>
          <a:spcPts val="375"/>
        </a:spcBef>
        <a:buFont typeface="Arial"/>
        <a:buChar char="•"/>
        <a:defRPr sz="2400" kern="1200">
          <a:solidFill>
            <a:schemeClr val="tx1"/>
          </a:solidFill>
          <a:latin typeface="Corbel" panose="020B0503020204020204" pitchFamily="34" charset="0"/>
          <a:ea typeface="+mn-ea"/>
          <a:cs typeface="+mn-cs"/>
        </a:defRPr>
      </a:lvl2pPr>
      <a:lvl3pPr marL="857250" indent="-171450" algn="l" defTabSz="685800" rtl="0" eaLnBrk="1" latinLnBrk="0" hangingPunct="1">
        <a:lnSpc>
          <a:spcPct val="150000"/>
        </a:lnSpc>
        <a:spcBef>
          <a:spcPts val="375"/>
        </a:spcBef>
        <a:buFont typeface="Arial"/>
        <a:buChar char="•"/>
        <a:defRPr sz="2400" kern="1200">
          <a:solidFill>
            <a:schemeClr val="tx1"/>
          </a:solidFill>
          <a:latin typeface="Corbel" panose="020B0503020204020204" pitchFamily="34" charset="0"/>
          <a:ea typeface="+mn-ea"/>
          <a:cs typeface="+mn-cs"/>
        </a:defRPr>
      </a:lvl3pPr>
      <a:lvl4pPr marL="1200150" indent="-171450" algn="l" defTabSz="685800" rtl="0" eaLnBrk="1" latinLnBrk="0" hangingPunct="1">
        <a:lnSpc>
          <a:spcPct val="150000"/>
        </a:lnSpc>
        <a:spcBef>
          <a:spcPts val="375"/>
        </a:spcBef>
        <a:buFont typeface="Arial"/>
        <a:buChar char="•"/>
        <a:defRPr sz="2400" kern="1200">
          <a:solidFill>
            <a:schemeClr val="tx1"/>
          </a:solidFill>
          <a:latin typeface="Corbel" panose="020B0503020204020204" pitchFamily="34" charset="0"/>
          <a:ea typeface="+mn-ea"/>
          <a:cs typeface="+mn-cs"/>
        </a:defRPr>
      </a:lvl4pPr>
      <a:lvl5pPr marL="1543050" indent="-171450" algn="l" defTabSz="685800" rtl="0" eaLnBrk="1" latinLnBrk="0" hangingPunct="1">
        <a:lnSpc>
          <a:spcPct val="150000"/>
        </a:lnSpc>
        <a:spcBef>
          <a:spcPts val="375"/>
        </a:spcBef>
        <a:buFont typeface="Arial"/>
        <a:buChar char="•"/>
        <a:defRPr sz="2400" kern="1200">
          <a:solidFill>
            <a:schemeClr val="tx1"/>
          </a:solidFill>
          <a:latin typeface="Corbel" panose="020B050302020402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7040" y="480560"/>
            <a:ext cx="9718040" cy="12009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17040" y="1816425"/>
            <a:ext cx="9718040" cy="4137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F1A1EFF7-E07E-0A48-9FF7-E025BB5EC2B0}"/>
              </a:ext>
            </a:extLst>
          </p:cNvPr>
          <p:cNvSpPr/>
          <p:nvPr/>
        </p:nvSpPr>
        <p:spPr>
          <a:xfrm>
            <a:off x="0" y="0"/>
            <a:ext cx="128016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B430E28B-AB90-AD48-BD38-B9066B1C23AF}"/>
              </a:ext>
            </a:extLst>
          </p:cNvPr>
          <p:cNvPicPr>
            <a:picLocks noChangeAspect="1"/>
          </p:cNvPicPr>
          <p:nvPr/>
        </p:nvPicPr>
        <p:blipFill>
          <a:blip r:embed="rId5"/>
          <a:stretch>
            <a:fillRect/>
          </a:stretch>
        </p:blipFill>
        <p:spPr>
          <a:xfrm>
            <a:off x="0" y="480560"/>
            <a:ext cx="1280160" cy="1280160"/>
          </a:xfrm>
          <a:prstGeom prst="rect">
            <a:avLst/>
          </a:prstGeom>
        </p:spPr>
      </p:pic>
    </p:spTree>
    <p:extLst>
      <p:ext uri="{BB962C8B-B14F-4D97-AF65-F5344CB8AC3E}">
        <p14:creationId xmlns:p14="http://schemas.microsoft.com/office/powerpoint/2010/main" val="1019177498"/>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Lst>
  <p:txStyles>
    <p:titleStyle>
      <a:lvl1pPr algn="l" defTabSz="685800" rtl="0" eaLnBrk="1" latinLnBrk="0" hangingPunct="1">
        <a:lnSpc>
          <a:spcPct val="90000"/>
        </a:lnSpc>
        <a:spcBef>
          <a:spcPct val="0"/>
        </a:spcBef>
        <a:buNone/>
        <a:defRPr sz="3300" kern="1200">
          <a:solidFill>
            <a:schemeClr val="tx1"/>
          </a:solidFill>
          <a:latin typeface="Corbel" panose="020B0503020204020204" pitchFamily="34" charset="0"/>
          <a:ea typeface="+mj-ea"/>
          <a:cs typeface="Arial" panose="020B0604020202020204" pitchFamily="34" charset="0"/>
        </a:defRPr>
      </a:lvl1pPr>
    </p:titleStyle>
    <p:bodyStyle>
      <a:lvl1pPr marL="171450" indent="-171450" algn="l" defTabSz="685800" rtl="0" eaLnBrk="1" latinLnBrk="0" hangingPunct="1">
        <a:lnSpc>
          <a:spcPct val="150000"/>
        </a:lnSpc>
        <a:spcBef>
          <a:spcPts val="750"/>
        </a:spcBef>
        <a:buFont typeface="Arial"/>
        <a:buChar char="•"/>
        <a:defRPr sz="2400" kern="1200">
          <a:solidFill>
            <a:schemeClr val="tx1"/>
          </a:solidFill>
          <a:latin typeface="Corbel" panose="020B0503020204020204" pitchFamily="34" charset="0"/>
          <a:ea typeface="+mn-ea"/>
          <a:cs typeface="Arial" panose="020B0604020202020204" pitchFamily="34" charset="0"/>
        </a:defRPr>
      </a:lvl1pPr>
      <a:lvl2pPr marL="514350" indent="-171450" algn="l" defTabSz="685800" rtl="0" eaLnBrk="1" latinLnBrk="0" hangingPunct="1">
        <a:lnSpc>
          <a:spcPct val="150000"/>
        </a:lnSpc>
        <a:spcBef>
          <a:spcPts val="375"/>
        </a:spcBef>
        <a:buFont typeface="Arial"/>
        <a:buChar char="•"/>
        <a:defRPr sz="2400" kern="1200">
          <a:solidFill>
            <a:schemeClr val="tx1"/>
          </a:solidFill>
          <a:latin typeface="Corbel" panose="020B0503020204020204" pitchFamily="34" charset="0"/>
          <a:ea typeface="+mn-ea"/>
          <a:cs typeface="Arial" panose="020B0604020202020204" pitchFamily="34" charset="0"/>
        </a:defRPr>
      </a:lvl2pPr>
      <a:lvl3pPr marL="857250" indent="-171450" algn="l" defTabSz="685800" rtl="0" eaLnBrk="1" latinLnBrk="0" hangingPunct="1">
        <a:lnSpc>
          <a:spcPct val="150000"/>
        </a:lnSpc>
        <a:spcBef>
          <a:spcPts val="375"/>
        </a:spcBef>
        <a:buFont typeface="Arial"/>
        <a:buChar char="•"/>
        <a:defRPr sz="2400" kern="1200">
          <a:solidFill>
            <a:schemeClr val="tx1"/>
          </a:solidFill>
          <a:latin typeface="Corbel" panose="020B0503020204020204" pitchFamily="34" charset="0"/>
          <a:ea typeface="+mn-ea"/>
          <a:cs typeface="Arial" panose="020B0604020202020204" pitchFamily="34" charset="0"/>
        </a:defRPr>
      </a:lvl3pPr>
      <a:lvl4pPr marL="1200150" indent="-171450" algn="l" defTabSz="685800" rtl="0" eaLnBrk="1" latinLnBrk="0" hangingPunct="1">
        <a:lnSpc>
          <a:spcPct val="150000"/>
        </a:lnSpc>
        <a:spcBef>
          <a:spcPts val="375"/>
        </a:spcBef>
        <a:buFont typeface="Arial"/>
        <a:buChar char="•"/>
        <a:defRPr sz="2400" kern="1200">
          <a:solidFill>
            <a:schemeClr val="tx1"/>
          </a:solidFill>
          <a:latin typeface="Corbel" panose="020B0503020204020204" pitchFamily="34" charset="0"/>
          <a:ea typeface="+mn-ea"/>
          <a:cs typeface="Arial" panose="020B0604020202020204" pitchFamily="34" charset="0"/>
        </a:defRPr>
      </a:lvl4pPr>
      <a:lvl5pPr marL="1543050" indent="-171450" algn="l" defTabSz="685800" rtl="0" eaLnBrk="1" latinLnBrk="0" hangingPunct="1">
        <a:lnSpc>
          <a:spcPct val="150000"/>
        </a:lnSpc>
        <a:spcBef>
          <a:spcPts val="375"/>
        </a:spcBef>
        <a:buFont typeface="Arial"/>
        <a:buChar char="•"/>
        <a:defRPr sz="2400" kern="1200">
          <a:solidFill>
            <a:schemeClr val="tx1"/>
          </a:solidFill>
          <a:latin typeface="Corbel" panose="020B0503020204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A22ED5-233E-F64A-AC74-1F4AFC80A97B}"/>
              </a:ext>
            </a:extLst>
          </p:cNvPr>
          <p:cNvSpPr>
            <a:spLocks noGrp="1"/>
          </p:cNvSpPr>
          <p:nvPr>
            <p:ph type="title"/>
          </p:nvPr>
        </p:nvSpPr>
        <p:spPr>
          <a:xfrm>
            <a:off x="838200" y="136887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CDCC4F-80DE-FC4B-AAD4-3CB181F76DC7}"/>
              </a:ext>
            </a:extLst>
          </p:cNvPr>
          <p:cNvSpPr>
            <a:spLocks noGrp="1"/>
          </p:cNvSpPr>
          <p:nvPr>
            <p:ph type="body" idx="1"/>
          </p:nvPr>
        </p:nvSpPr>
        <p:spPr>
          <a:xfrm>
            <a:off x="838200" y="2873829"/>
            <a:ext cx="10515600" cy="33031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5E06A-6949-634A-AFC8-0B2C62E4D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EF413-C4AF-CA45-88DF-82E8542054E7}" type="datetimeFigureOut">
              <a:rPr lang="en-US" smtClean="0"/>
              <a:t>3/7/2023</a:t>
            </a:fld>
            <a:endParaRPr lang="en-US"/>
          </a:p>
        </p:txBody>
      </p:sp>
      <p:sp>
        <p:nvSpPr>
          <p:cNvPr id="5" name="Footer Placeholder 4">
            <a:extLst>
              <a:ext uri="{FF2B5EF4-FFF2-40B4-BE49-F238E27FC236}">
                <a16:creationId xmlns:a16="http://schemas.microsoft.com/office/drawing/2014/main" id="{87E6FA40-8250-004B-BEFB-30D77541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849B16-08BD-8849-96B4-EF04B7446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B3AFD-265E-374F-91F8-EAC521C34A7A}" type="slidenum">
              <a:rPr lang="en-US" smtClean="0"/>
              <a:t>‹#›</a:t>
            </a:fld>
            <a:endParaRPr lang="en-US"/>
          </a:p>
        </p:txBody>
      </p:sp>
      <p:sp>
        <p:nvSpPr>
          <p:cNvPr id="7" name="Rectangle 6">
            <a:extLst>
              <a:ext uri="{FF2B5EF4-FFF2-40B4-BE49-F238E27FC236}">
                <a16:creationId xmlns:a16="http://schemas.microsoft.com/office/drawing/2014/main" id="{94CB0163-8E26-A34A-A983-E4177CF486E1}"/>
              </a:ext>
            </a:extLst>
          </p:cNvPr>
          <p:cNvSpPr/>
          <p:nvPr userDrawn="1"/>
        </p:nvSpPr>
        <p:spPr>
          <a:xfrm>
            <a:off x="1727200" y="0"/>
            <a:ext cx="10464800" cy="937549"/>
          </a:xfrm>
          <a:prstGeom prst="rect">
            <a:avLst/>
          </a:prstGeom>
          <a:solidFill>
            <a:schemeClr val="bg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Encourage participation by Adding </a:t>
            </a:r>
            <a:b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800" b="1" kern="1200" cap="all" spc="35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in engagement opportunities</a:t>
            </a:r>
          </a:p>
        </p:txBody>
      </p:sp>
      <p:sp>
        <p:nvSpPr>
          <p:cNvPr id="8" name="Rectangle 7">
            <a:extLst>
              <a:ext uri="{FF2B5EF4-FFF2-40B4-BE49-F238E27FC236}">
                <a16:creationId xmlns:a16="http://schemas.microsoft.com/office/drawing/2014/main" id="{E93EAC2A-0CAE-B04D-A342-8A344671384B}"/>
              </a:ext>
            </a:extLst>
          </p:cNvPr>
          <p:cNvSpPr/>
          <p:nvPr userDrawn="1"/>
        </p:nvSpPr>
        <p:spPr>
          <a:xfrm>
            <a:off x="0" y="-1"/>
            <a:ext cx="1712685" cy="937549"/>
          </a:xfrm>
          <a:prstGeom prst="rect">
            <a:avLst/>
          </a:prstGeom>
          <a:solidFill>
            <a:schemeClr val="accent3"/>
          </a:solidFill>
          <a:ln w="12700" cap="flat" cmpd="sng" algn="ctr">
            <a:solidFill>
              <a:schemeClr val="accent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rPr>
              <a:t>Interactive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rPr>
              <a:t>slide</a:t>
            </a:r>
            <a:endParaRPr kumimoji="0" lang="en-US" sz="1200" b="1" i="0" u="none" strike="noStrike" kern="0" cap="all" spc="350" normalizeH="0" baseline="0" noProof="0" dirty="0">
              <a:ln>
                <a:noFill/>
              </a:ln>
              <a:solidFill>
                <a:schemeClr val="bg1"/>
              </a:solidFill>
              <a:effectLst/>
              <a:uLnTx/>
              <a:uFillTx/>
              <a:latin typeface="Calibri" panose="020F0502020204030204"/>
              <a:ea typeface="Calibri" panose="020F0502020204030204" pitchFamily="34" charset="0"/>
              <a:cs typeface="+mn-cs"/>
            </a:endParaRPr>
          </a:p>
        </p:txBody>
      </p:sp>
    </p:spTree>
    <p:extLst>
      <p:ext uri="{BB962C8B-B14F-4D97-AF65-F5344CB8AC3E}">
        <p14:creationId xmlns:p14="http://schemas.microsoft.com/office/powerpoint/2010/main" val="3658689856"/>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77" r:id="rId3"/>
    <p:sldLayoutId id="214748368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C76CF4D3-A246-9648-AB02-D05E94FDF02F}"/>
              </a:ext>
            </a:extLst>
          </p:cNvPr>
          <p:cNvSpPr>
            <a:spLocks noGrp="1"/>
          </p:cNvSpPr>
          <p:nvPr>
            <p:ph type="subTitle" idx="1"/>
          </p:nvPr>
        </p:nvSpPr>
        <p:spPr>
          <a:xfrm>
            <a:off x="1531954" y="1957199"/>
            <a:ext cx="8827906" cy="1471801"/>
          </a:xfrm>
        </p:spPr>
        <p:txBody>
          <a:bodyPr>
            <a:noAutofit/>
          </a:bodyPr>
          <a:lstStyle/>
          <a:p>
            <a:pPr algn="ctr"/>
            <a:r>
              <a:rPr lang="en-US" sz="4000" b="1" dirty="0">
                <a:solidFill>
                  <a:schemeClr val="bg2"/>
                </a:solidFill>
                <a:latin typeface="Corbel" panose="020B0503020204020204" pitchFamily="34" charset="0"/>
              </a:rPr>
              <a:t>What is physical withdrawal from drugs of abuse?</a:t>
            </a:r>
          </a:p>
          <a:p>
            <a:pPr algn="ctr"/>
            <a:endParaRPr lang="en-US" sz="4000" b="1" dirty="0">
              <a:solidFill>
                <a:schemeClr val="bg2"/>
              </a:solidFill>
              <a:latin typeface="Corbel" panose="020B0503020204020204" pitchFamily="34" charset="0"/>
            </a:endParaRPr>
          </a:p>
          <a:p>
            <a:pPr algn="ctr"/>
            <a:endParaRPr lang="en-US" sz="4000" dirty="0">
              <a:solidFill>
                <a:schemeClr val="bg2"/>
              </a:solidFill>
            </a:endParaRPr>
          </a:p>
        </p:txBody>
      </p:sp>
    </p:spTree>
    <p:extLst>
      <p:ext uri="{BB962C8B-B14F-4D97-AF65-F5344CB8AC3E}">
        <p14:creationId xmlns:p14="http://schemas.microsoft.com/office/powerpoint/2010/main" val="104224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72"/>
            <a:ext cx="10515600" cy="1200928"/>
          </a:xfrm>
        </p:spPr>
        <p:txBody>
          <a:bodyPr>
            <a:normAutofit/>
          </a:bodyPr>
          <a:lstStyle/>
          <a:p>
            <a:r>
              <a:rPr lang="en-US" sz="3000" b="1" dirty="0"/>
              <a:t>	In other words…</a:t>
            </a:r>
          </a:p>
        </p:txBody>
      </p:sp>
      <p:sp>
        <p:nvSpPr>
          <p:cNvPr id="13" name="TextBox 12">
            <a:extLst>
              <a:ext uri="{FF2B5EF4-FFF2-40B4-BE49-F238E27FC236}">
                <a16:creationId xmlns:a16="http://schemas.microsoft.com/office/drawing/2014/main" id="{1664F783-6B16-3B1E-EEA8-0FBCB7969F0F}"/>
              </a:ext>
            </a:extLst>
          </p:cNvPr>
          <p:cNvSpPr txBox="1"/>
          <p:nvPr/>
        </p:nvSpPr>
        <p:spPr>
          <a:xfrm>
            <a:off x="1900052" y="2149434"/>
            <a:ext cx="237566" cy="369332"/>
          </a:xfrm>
          <a:prstGeom prst="rect">
            <a:avLst/>
          </a:prstGeom>
          <a:noFill/>
        </p:spPr>
        <p:txBody>
          <a:bodyPr wrap="none" rtlCol="0">
            <a:spAutoFit/>
          </a:bodyPr>
          <a:lstStyle/>
          <a:p>
            <a:r>
              <a:rPr lang="en-US" dirty="0"/>
              <a:t> </a:t>
            </a:r>
          </a:p>
        </p:txBody>
      </p:sp>
      <p:sp>
        <p:nvSpPr>
          <p:cNvPr id="14" name="TextBox 13">
            <a:extLst>
              <a:ext uri="{FF2B5EF4-FFF2-40B4-BE49-F238E27FC236}">
                <a16:creationId xmlns:a16="http://schemas.microsoft.com/office/drawing/2014/main" id="{BE73EFC2-037C-9F34-5D79-A724B2FCAF68}"/>
              </a:ext>
            </a:extLst>
          </p:cNvPr>
          <p:cNvSpPr txBox="1"/>
          <p:nvPr/>
        </p:nvSpPr>
        <p:spPr>
          <a:xfrm>
            <a:off x="641268" y="1841242"/>
            <a:ext cx="11103428" cy="2862322"/>
          </a:xfrm>
          <a:prstGeom prst="rect">
            <a:avLst/>
          </a:prstGeom>
          <a:noFill/>
        </p:spPr>
        <p:txBody>
          <a:bodyPr wrap="square" rtlCol="0">
            <a:spAutoFit/>
          </a:bodyPr>
          <a:lstStyle/>
          <a:p>
            <a:pPr marL="342900" indent="-342900" algn="just">
              <a:buFontTx/>
              <a:buChar char="-"/>
            </a:pPr>
            <a:r>
              <a:rPr lang="en-US" sz="2000" dirty="0"/>
              <a:t>Our</a:t>
            </a:r>
            <a:r>
              <a:rPr lang="en-US" sz="2000" b="1" dirty="0"/>
              <a:t> </a:t>
            </a:r>
            <a:r>
              <a:rPr lang="en-US" sz="2000" dirty="0"/>
              <a:t>brain</a:t>
            </a:r>
            <a:r>
              <a:rPr lang="en-US" sz="2000" b="1" dirty="0"/>
              <a:t> </a:t>
            </a:r>
            <a:r>
              <a:rPr lang="en-US" sz="2000" dirty="0"/>
              <a:t>is always working to maintain our body in an optimal state for survival</a:t>
            </a:r>
            <a:r>
              <a:rPr lang="en-US" sz="2000" b="1" dirty="0"/>
              <a:t> </a:t>
            </a:r>
            <a:r>
              <a:rPr lang="en-US" sz="2000" dirty="0"/>
              <a:t>(homeostasis).</a:t>
            </a:r>
          </a:p>
          <a:p>
            <a:pPr marL="342900" indent="-342900" algn="just">
              <a:buFontTx/>
              <a:buChar char="-"/>
            </a:pPr>
            <a:r>
              <a:rPr lang="en-US" sz="2000" dirty="0"/>
              <a:t>Drugs of abuse impact how our biological systems function, moving our body away from that optimal state for survival.</a:t>
            </a:r>
          </a:p>
          <a:p>
            <a:pPr marL="342900" indent="-342900" algn="just">
              <a:buFontTx/>
              <a:buChar char="-"/>
            </a:pPr>
            <a:r>
              <a:rPr lang="en-US" sz="2000" dirty="0"/>
              <a:t>When we start to use a drug of abuse frequently, our brain “learns” to take the effect of that drug into account when it is working to maintain our homeostasis. </a:t>
            </a:r>
          </a:p>
          <a:p>
            <a:pPr marL="342900" indent="-342900" algn="just">
              <a:buFontTx/>
              <a:buChar char="-"/>
            </a:pPr>
            <a:r>
              <a:rPr lang="en-US" sz="2000" dirty="0"/>
              <a:t>It does that by stimulating biological responses that have the opposite effects of those produced by that drug.     </a:t>
            </a:r>
          </a:p>
          <a:p>
            <a:pPr marL="342900" indent="-342900" algn="just">
              <a:buFontTx/>
              <a:buChar char="-"/>
            </a:pPr>
            <a:r>
              <a:rPr lang="en-US" sz="2000" dirty="0"/>
              <a:t>In this state, the brain takes in to account the effects of that drug when working to </a:t>
            </a:r>
            <a:r>
              <a:rPr lang="en-US" sz="2000" dirty="0" err="1"/>
              <a:t>maitain</a:t>
            </a:r>
            <a:r>
              <a:rPr lang="en-US" sz="2000" dirty="0"/>
              <a:t> homeostasis. </a:t>
            </a:r>
          </a:p>
        </p:txBody>
      </p:sp>
    </p:spTree>
    <p:extLst>
      <p:ext uri="{BB962C8B-B14F-4D97-AF65-F5344CB8AC3E}">
        <p14:creationId xmlns:p14="http://schemas.microsoft.com/office/powerpoint/2010/main" val="402558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72"/>
            <a:ext cx="10515600" cy="1200928"/>
          </a:xfrm>
        </p:spPr>
        <p:txBody>
          <a:bodyPr>
            <a:normAutofit/>
          </a:bodyPr>
          <a:lstStyle/>
          <a:p>
            <a:r>
              <a:rPr lang="en-US" sz="3000" b="1" dirty="0"/>
              <a:t>	In other words…</a:t>
            </a:r>
          </a:p>
        </p:txBody>
      </p:sp>
      <p:sp>
        <p:nvSpPr>
          <p:cNvPr id="13" name="TextBox 12">
            <a:extLst>
              <a:ext uri="{FF2B5EF4-FFF2-40B4-BE49-F238E27FC236}">
                <a16:creationId xmlns:a16="http://schemas.microsoft.com/office/drawing/2014/main" id="{1664F783-6B16-3B1E-EEA8-0FBCB7969F0F}"/>
              </a:ext>
            </a:extLst>
          </p:cNvPr>
          <p:cNvSpPr txBox="1"/>
          <p:nvPr/>
        </p:nvSpPr>
        <p:spPr>
          <a:xfrm>
            <a:off x="1900052" y="2149434"/>
            <a:ext cx="237566" cy="369332"/>
          </a:xfrm>
          <a:prstGeom prst="rect">
            <a:avLst/>
          </a:prstGeom>
          <a:noFill/>
        </p:spPr>
        <p:txBody>
          <a:bodyPr wrap="none" rtlCol="0">
            <a:spAutoFit/>
          </a:bodyPr>
          <a:lstStyle/>
          <a:p>
            <a:r>
              <a:rPr lang="en-US" dirty="0"/>
              <a:t> </a:t>
            </a:r>
          </a:p>
        </p:txBody>
      </p:sp>
      <p:sp>
        <p:nvSpPr>
          <p:cNvPr id="14" name="TextBox 13">
            <a:extLst>
              <a:ext uri="{FF2B5EF4-FFF2-40B4-BE49-F238E27FC236}">
                <a16:creationId xmlns:a16="http://schemas.microsoft.com/office/drawing/2014/main" id="{BE73EFC2-037C-9F34-5D79-A724B2FCAF68}"/>
              </a:ext>
            </a:extLst>
          </p:cNvPr>
          <p:cNvSpPr txBox="1"/>
          <p:nvPr/>
        </p:nvSpPr>
        <p:spPr>
          <a:xfrm>
            <a:off x="641268" y="1841242"/>
            <a:ext cx="11103428" cy="3477875"/>
          </a:xfrm>
          <a:prstGeom prst="rect">
            <a:avLst/>
          </a:prstGeom>
          <a:noFill/>
        </p:spPr>
        <p:txBody>
          <a:bodyPr wrap="square" rtlCol="0">
            <a:spAutoFit/>
          </a:bodyPr>
          <a:lstStyle/>
          <a:p>
            <a:pPr marL="342900" indent="-342900" algn="just">
              <a:buFontTx/>
              <a:buChar char="-"/>
            </a:pPr>
            <a:r>
              <a:rPr lang="en-US" sz="2000" dirty="0"/>
              <a:t>Our</a:t>
            </a:r>
            <a:r>
              <a:rPr lang="en-US" sz="2000" b="1" dirty="0"/>
              <a:t> </a:t>
            </a:r>
            <a:r>
              <a:rPr lang="en-US" sz="2000" dirty="0"/>
              <a:t>brain</a:t>
            </a:r>
            <a:r>
              <a:rPr lang="en-US" sz="2000" b="1" dirty="0"/>
              <a:t> </a:t>
            </a:r>
            <a:r>
              <a:rPr lang="en-US" sz="2000" dirty="0"/>
              <a:t>is always working to maintain our body in an optimal state for survival</a:t>
            </a:r>
            <a:r>
              <a:rPr lang="en-US" sz="2000" b="1" dirty="0"/>
              <a:t> </a:t>
            </a:r>
            <a:r>
              <a:rPr lang="en-US" sz="2000" dirty="0"/>
              <a:t>(homeostasis).</a:t>
            </a:r>
          </a:p>
          <a:p>
            <a:pPr marL="342900" indent="-342900" algn="just">
              <a:buFontTx/>
              <a:buChar char="-"/>
            </a:pPr>
            <a:r>
              <a:rPr lang="en-US" sz="2000" dirty="0"/>
              <a:t>Drugs of abuse impact how our biological systems function, moving our body away from that optimal state for survival.</a:t>
            </a:r>
          </a:p>
          <a:p>
            <a:pPr marL="342900" indent="-342900" algn="just">
              <a:buFontTx/>
              <a:buChar char="-"/>
            </a:pPr>
            <a:r>
              <a:rPr lang="en-US" sz="2000" dirty="0"/>
              <a:t>When we start to use a drug of abuse frequently, our brain “learns” to take the effect of that drug into account when it is working to maintain our homeostasis. </a:t>
            </a:r>
          </a:p>
          <a:p>
            <a:pPr marL="342900" indent="-342900" algn="just">
              <a:buFontTx/>
              <a:buChar char="-"/>
            </a:pPr>
            <a:r>
              <a:rPr lang="en-US" sz="2000" dirty="0"/>
              <a:t>It does that by stimulating biological responses that have the opposite effects of those produced by that drug.     </a:t>
            </a:r>
          </a:p>
          <a:p>
            <a:pPr marL="342900" indent="-342900" algn="just">
              <a:buFontTx/>
              <a:buChar char="-"/>
            </a:pPr>
            <a:r>
              <a:rPr lang="en-US" sz="2000" dirty="0"/>
              <a:t>In this state, the brain takes in to account the effects of that drug when working to </a:t>
            </a:r>
            <a:r>
              <a:rPr lang="en-US" sz="2000" dirty="0" err="1"/>
              <a:t>maitain</a:t>
            </a:r>
            <a:r>
              <a:rPr lang="en-US" sz="2000" dirty="0"/>
              <a:t> homeostasis. </a:t>
            </a:r>
          </a:p>
          <a:p>
            <a:pPr marL="342900" indent="-342900" algn="just">
              <a:buFontTx/>
              <a:buChar char="-"/>
            </a:pPr>
            <a:r>
              <a:rPr lang="en-US" sz="2000" dirty="0"/>
              <a:t>Therefore, if the drug is not consumed, the brain’s “opposite drug response” is exaggerated, taking us away from our homeostasis and leading us to experience </a:t>
            </a:r>
            <a:r>
              <a:rPr lang="en-US" sz="2000" i="1" dirty="0"/>
              <a:t>Physical Withdrawal </a:t>
            </a:r>
            <a:r>
              <a:rPr lang="en-US" sz="2000" dirty="0"/>
              <a:t>from that substance! </a:t>
            </a:r>
          </a:p>
        </p:txBody>
      </p:sp>
    </p:spTree>
    <p:extLst>
      <p:ext uri="{BB962C8B-B14F-4D97-AF65-F5344CB8AC3E}">
        <p14:creationId xmlns:p14="http://schemas.microsoft.com/office/powerpoint/2010/main" val="38783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72"/>
            <a:ext cx="10515600" cy="1200928"/>
          </a:xfrm>
        </p:spPr>
        <p:txBody>
          <a:bodyPr>
            <a:normAutofit/>
          </a:bodyPr>
          <a:lstStyle/>
          <a:p>
            <a:r>
              <a:rPr lang="en-US" sz="3000" b="1" dirty="0"/>
              <a:t>	In other words…</a:t>
            </a:r>
          </a:p>
        </p:txBody>
      </p:sp>
      <p:sp>
        <p:nvSpPr>
          <p:cNvPr id="13" name="TextBox 12">
            <a:extLst>
              <a:ext uri="{FF2B5EF4-FFF2-40B4-BE49-F238E27FC236}">
                <a16:creationId xmlns:a16="http://schemas.microsoft.com/office/drawing/2014/main" id="{1664F783-6B16-3B1E-EEA8-0FBCB7969F0F}"/>
              </a:ext>
            </a:extLst>
          </p:cNvPr>
          <p:cNvSpPr txBox="1"/>
          <p:nvPr/>
        </p:nvSpPr>
        <p:spPr>
          <a:xfrm>
            <a:off x="1900052" y="2149434"/>
            <a:ext cx="237566" cy="369332"/>
          </a:xfrm>
          <a:prstGeom prst="rect">
            <a:avLst/>
          </a:prstGeom>
          <a:noFill/>
        </p:spPr>
        <p:txBody>
          <a:bodyPr wrap="none" rtlCol="0">
            <a:spAutoFit/>
          </a:bodyPr>
          <a:lstStyle/>
          <a:p>
            <a:r>
              <a:rPr lang="en-US" dirty="0"/>
              <a:t> </a:t>
            </a:r>
          </a:p>
        </p:txBody>
      </p:sp>
      <p:sp>
        <p:nvSpPr>
          <p:cNvPr id="14" name="TextBox 13">
            <a:extLst>
              <a:ext uri="{FF2B5EF4-FFF2-40B4-BE49-F238E27FC236}">
                <a16:creationId xmlns:a16="http://schemas.microsoft.com/office/drawing/2014/main" id="{BE73EFC2-037C-9F34-5D79-A724B2FCAF68}"/>
              </a:ext>
            </a:extLst>
          </p:cNvPr>
          <p:cNvSpPr txBox="1"/>
          <p:nvPr/>
        </p:nvSpPr>
        <p:spPr>
          <a:xfrm>
            <a:off x="641268" y="1841242"/>
            <a:ext cx="11103428" cy="4401205"/>
          </a:xfrm>
          <a:prstGeom prst="rect">
            <a:avLst/>
          </a:prstGeom>
          <a:noFill/>
        </p:spPr>
        <p:txBody>
          <a:bodyPr wrap="square" rtlCol="0">
            <a:spAutoFit/>
          </a:bodyPr>
          <a:lstStyle/>
          <a:p>
            <a:pPr marL="342900" indent="-342900" algn="just">
              <a:buFontTx/>
              <a:buChar char="-"/>
            </a:pPr>
            <a:r>
              <a:rPr lang="en-US" sz="2000" dirty="0"/>
              <a:t>Our</a:t>
            </a:r>
            <a:r>
              <a:rPr lang="en-US" sz="2000" b="1" dirty="0"/>
              <a:t> </a:t>
            </a:r>
            <a:r>
              <a:rPr lang="en-US" sz="2000" dirty="0"/>
              <a:t>brain</a:t>
            </a:r>
            <a:r>
              <a:rPr lang="en-US" sz="2000" b="1" dirty="0"/>
              <a:t> </a:t>
            </a:r>
            <a:r>
              <a:rPr lang="en-US" sz="2000" dirty="0"/>
              <a:t>is always working to maintain our body in an optimal state for survival</a:t>
            </a:r>
            <a:r>
              <a:rPr lang="en-US" sz="2000" b="1" dirty="0"/>
              <a:t> </a:t>
            </a:r>
            <a:r>
              <a:rPr lang="en-US" sz="2000" dirty="0"/>
              <a:t>(homeostasis).</a:t>
            </a:r>
          </a:p>
          <a:p>
            <a:pPr marL="342900" indent="-342900" algn="just">
              <a:buFontTx/>
              <a:buChar char="-"/>
            </a:pPr>
            <a:r>
              <a:rPr lang="en-US" sz="2000" dirty="0"/>
              <a:t>Drugs of abuse impact how our biological systems function, moving our body away from that optimal state for survival.</a:t>
            </a:r>
          </a:p>
          <a:p>
            <a:pPr marL="342900" indent="-342900" algn="just">
              <a:buFontTx/>
              <a:buChar char="-"/>
            </a:pPr>
            <a:r>
              <a:rPr lang="en-US" sz="2000" dirty="0"/>
              <a:t>When we start to use a drug of abuse frequently, our brain “learns” to take the effect of that drug into account when it is working to maintain our homeostasis. </a:t>
            </a:r>
          </a:p>
          <a:p>
            <a:pPr marL="342900" indent="-342900" algn="just">
              <a:buFontTx/>
              <a:buChar char="-"/>
            </a:pPr>
            <a:r>
              <a:rPr lang="en-US" sz="2000" dirty="0"/>
              <a:t>It does that by stimulating biological responses that have the opposite effects of those produced by that drug.     </a:t>
            </a:r>
          </a:p>
          <a:p>
            <a:pPr marL="342900" indent="-342900" algn="just">
              <a:buFontTx/>
              <a:buChar char="-"/>
            </a:pPr>
            <a:r>
              <a:rPr lang="en-US" sz="2000" dirty="0"/>
              <a:t>In this state, the brain takes in to account the effects of that drug when working to </a:t>
            </a:r>
            <a:r>
              <a:rPr lang="en-US" sz="2000" dirty="0" err="1"/>
              <a:t>maitain</a:t>
            </a:r>
            <a:r>
              <a:rPr lang="en-US" sz="2000" dirty="0"/>
              <a:t> homeostasis. </a:t>
            </a:r>
          </a:p>
          <a:p>
            <a:pPr marL="342900" indent="-342900" algn="just">
              <a:buFontTx/>
              <a:buChar char="-"/>
            </a:pPr>
            <a:r>
              <a:rPr lang="en-US" sz="2000" dirty="0"/>
              <a:t>Therefore, if the drug is not consumed, the brain’s “opposite drug response” is exaggerated, taking us away from our homeostasis and leading us to experience </a:t>
            </a:r>
            <a:r>
              <a:rPr lang="en-US" sz="2000" i="1" dirty="0"/>
              <a:t>Physical Withdrawal </a:t>
            </a:r>
            <a:r>
              <a:rPr lang="en-US" sz="2000" dirty="0"/>
              <a:t>from that substance! </a:t>
            </a:r>
          </a:p>
          <a:p>
            <a:pPr marL="342900" indent="-342900" algn="just">
              <a:buFontTx/>
              <a:buChar char="-"/>
            </a:pPr>
            <a:r>
              <a:rPr lang="en-US" sz="2000" dirty="0"/>
              <a:t>Different substances of abuse, such as marijuana, alcohol, cocaine and heroin, produce different effects in our body. As a result, the Physical Withdrawal symptoms (sensation) from each substance can be different. </a:t>
            </a:r>
          </a:p>
        </p:txBody>
      </p:sp>
    </p:spTree>
    <p:extLst>
      <p:ext uri="{BB962C8B-B14F-4D97-AF65-F5344CB8AC3E}">
        <p14:creationId xmlns:p14="http://schemas.microsoft.com/office/powerpoint/2010/main" val="300999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	</a:t>
            </a:r>
          </a:p>
        </p:txBody>
      </p:sp>
      <p:sp>
        <p:nvSpPr>
          <p:cNvPr id="4" name="TextBox 3">
            <a:extLst>
              <a:ext uri="{FF2B5EF4-FFF2-40B4-BE49-F238E27FC236}">
                <a16:creationId xmlns:a16="http://schemas.microsoft.com/office/drawing/2014/main" id="{C3422BBC-4AF1-9702-3573-B319E907DA32}"/>
              </a:ext>
            </a:extLst>
          </p:cNvPr>
          <p:cNvSpPr txBox="1"/>
          <p:nvPr/>
        </p:nvSpPr>
        <p:spPr>
          <a:xfrm>
            <a:off x="2293917" y="2921168"/>
            <a:ext cx="7821372" cy="1015663"/>
          </a:xfrm>
          <a:prstGeom prst="rect">
            <a:avLst/>
          </a:prstGeom>
          <a:noFill/>
        </p:spPr>
        <p:txBody>
          <a:bodyPr wrap="none" rtlCol="0">
            <a:spAutoFit/>
          </a:bodyPr>
          <a:lstStyle/>
          <a:p>
            <a:r>
              <a:rPr lang="en-US" sz="3000" b="1" i="0" dirty="0">
                <a:solidFill>
                  <a:srgbClr val="212121"/>
                </a:solidFill>
                <a:effectLst/>
                <a:latin typeface="Corbel" panose="020B0503020204020204" pitchFamily="34" charset="0"/>
              </a:rPr>
              <a:t>Experiencing physical withdrawal from color</a:t>
            </a:r>
            <a:r>
              <a:rPr lang="en-US" sz="3000" b="1" dirty="0">
                <a:solidFill>
                  <a:srgbClr val="212121"/>
                </a:solidFill>
                <a:latin typeface="Corbel" panose="020B0503020204020204" pitchFamily="34" charset="0"/>
              </a:rPr>
              <a:t>: </a:t>
            </a:r>
          </a:p>
          <a:p>
            <a:pPr algn="ctr"/>
            <a:r>
              <a:rPr lang="en-US" sz="3000" b="1" dirty="0">
                <a:solidFill>
                  <a:srgbClr val="212121"/>
                </a:solidFill>
                <a:latin typeface="Corbel" panose="020B0503020204020204" pitchFamily="34" charset="0"/>
              </a:rPr>
              <a:t>The </a:t>
            </a:r>
            <a:r>
              <a:rPr lang="en-US" sz="3000" b="1" i="0" dirty="0">
                <a:solidFill>
                  <a:srgbClr val="212121"/>
                </a:solidFill>
                <a:effectLst/>
                <a:latin typeface="Corbel" panose="020B0503020204020204" pitchFamily="34" charset="0"/>
              </a:rPr>
              <a:t>McCollough effect</a:t>
            </a:r>
            <a:endParaRPr lang="en-US" sz="3000" b="1" dirty="0">
              <a:latin typeface="Corbel" panose="020B0503020204020204" pitchFamily="34" charset="0"/>
            </a:endParaRPr>
          </a:p>
        </p:txBody>
      </p:sp>
    </p:spTree>
    <p:extLst>
      <p:ext uri="{BB962C8B-B14F-4D97-AF65-F5344CB8AC3E}">
        <p14:creationId xmlns:p14="http://schemas.microsoft.com/office/powerpoint/2010/main" val="32199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	</a:t>
            </a:r>
          </a:p>
        </p:txBody>
      </p:sp>
      <p:sp>
        <p:nvSpPr>
          <p:cNvPr id="4" name="TextBox 3">
            <a:extLst>
              <a:ext uri="{FF2B5EF4-FFF2-40B4-BE49-F238E27FC236}">
                <a16:creationId xmlns:a16="http://schemas.microsoft.com/office/drawing/2014/main" id="{C3422BBC-4AF1-9702-3573-B319E907DA32}"/>
              </a:ext>
            </a:extLst>
          </p:cNvPr>
          <p:cNvSpPr txBox="1"/>
          <p:nvPr/>
        </p:nvSpPr>
        <p:spPr>
          <a:xfrm>
            <a:off x="2115787" y="1300175"/>
            <a:ext cx="7421391" cy="553998"/>
          </a:xfrm>
          <a:prstGeom prst="rect">
            <a:avLst/>
          </a:prstGeom>
          <a:noFill/>
        </p:spPr>
        <p:txBody>
          <a:bodyPr wrap="none" rtlCol="0">
            <a:spAutoFit/>
          </a:bodyPr>
          <a:lstStyle/>
          <a:p>
            <a:r>
              <a:rPr lang="en-US" sz="3000" b="1" dirty="0">
                <a:latin typeface="Corbel" panose="020B0503020204020204" pitchFamily="34" charset="0"/>
              </a:rPr>
              <a:t>For this exercise I want you to imagine that:</a:t>
            </a:r>
          </a:p>
        </p:txBody>
      </p:sp>
      <p:sp>
        <p:nvSpPr>
          <p:cNvPr id="3" name="TextBox 2">
            <a:extLst>
              <a:ext uri="{FF2B5EF4-FFF2-40B4-BE49-F238E27FC236}">
                <a16:creationId xmlns:a16="http://schemas.microsoft.com/office/drawing/2014/main" id="{C0D1EEFA-6515-A5A2-E465-0E4E78096123}"/>
              </a:ext>
            </a:extLst>
          </p:cNvPr>
          <p:cNvSpPr txBox="1"/>
          <p:nvPr/>
        </p:nvSpPr>
        <p:spPr>
          <a:xfrm>
            <a:off x="356261" y="2263458"/>
            <a:ext cx="6388924" cy="3816429"/>
          </a:xfrm>
          <a:prstGeom prst="rect">
            <a:avLst/>
          </a:prstGeom>
          <a:noFill/>
        </p:spPr>
        <p:txBody>
          <a:bodyPr wrap="square" rtlCol="0">
            <a:spAutoFit/>
          </a:bodyPr>
          <a:lstStyle/>
          <a:p>
            <a:pPr marL="342900" indent="-342900" algn="just">
              <a:buFontTx/>
              <a:buChar char="-"/>
            </a:pPr>
            <a:r>
              <a:rPr lang="en-US" sz="2200" b="1" dirty="0">
                <a:latin typeface="Corbel" panose="020B0503020204020204" pitchFamily="34" charset="0"/>
              </a:rPr>
              <a:t>The white color represents your body in its optimal state for survival </a:t>
            </a:r>
            <a:r>
              <a:rPr lang="en-US" sz="2200" b="1" i="1" dirty="0">
                <a:latin typeface="Corbel" panose="020B0503020204020204" pitchFamily="34" charset="0"/>
              </a:rPr>
              <a:t>(homeostasis)</a:t>
            </a:r>
          </a:p>
          <a:p>
            <a:pPr algn="just"/>
            <a:endParaRPr lang="en-US" sz="2200" b="1" dirty="0">
              <a:latin typeface="Corbel" panose="020B0503020204020204" pitchFamily="34" charset="0"/>
            </a:endParaRPr>
          </a:p>
          <a:p>
            <a:pPr algn="just"/>
            <a:endParaRPr lang="en-US" sz="2200" b="1" dirty="0">
              <a:latin typeface="Corbel" panose="020B0503020204020204" pitchFamily="34" charset="0"/>
            </a:endParaRPr>
          </a:p>
          <a:p>
            <a:pPr marL="342900" indent="-342900" algn="just">
              <a:buFontTx/>
              <a:buChar char="-"/>
            </a:pPr>
            <a:r>
              <a:rPr lang="en-US" sz="2200" b="1" dirty="0">
                <a:latin typeface="Corbel" panose="020B0503020204020204" pitchFamily="34" charset="0"/>
              </a:rPr>
              <a:t>The red color represents the “pleasant feelings”  produced by the use of a drug of abuse. </a:t>
            </a:r>
          </a:p>
          <a:p>
            <a:pPr marL="342900" indent="-342900" algn="just">
              <a:buFontTx/>
              <a:buChar char="-"/>
            </a:pPr>
            <a:endParaRPr lang="en-US" sz="2200" b="1" dirty="0">
              <a:latin typeface="Corbel" panose="020B0503020204020204" pitchFamily="34" charset="0"/>
            </a:endParaRPr>
          </a:p>
          <a:p>
            <a:pPr marL="342900" indent="-342900" algn="just">
              <a:buFontTx/>
              <a:buChar char="-"/>
            </a:pPr>
            <a:endParaRPr lang="en-US" sz="2200" b="1" dirty="0">
              <a:latin typeface="Corbel" panose="020B0503020204020204" pitchFamily="34" charset="0"/>
            </a:endParaRPr>
          </a:p>
          <a:p>
            <a:pPr marL="342900" indent="-342900" algn="just">
              <a:buFontTx/>
              <a:buChar char="-"/>
            </a:pPr>
            <a:r>
              <a:rPr lang="en-US" sz="2200" b="1" dirty="0">
                <a:latin typeface="Corbel" panose="020B0503020204020204" pitchFamily="34" charset="0"/>
              </a:rPr>
              <a:t>Opposite to red, the bluish-green color represents the “aversive feelings” produced by the physical withdrawal from that drug. </a:t>
            </a:r>
          </a:p>
        </p:txBody>
      </p:sp>
      <p:pic>
        <p:nvPicPr>
          <p:cNvPr id="6" name="Picture 5" descr="Chart&#10;&#10;Description automatically generated">
            <a:extLst>
              <a:ext uri="{FF2B5EF4-FFF2-40B4-BE49-F238E27FC236}">
                <a16:creationId xmlns:a16="http://schemas.microsoft.com/office/drawing/2014/main" id="{241BF5C4-025A-E26F-96F4-BE26F6966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738" y="1972923"/>
            <a:ext cx="4966879" cy="4798700"/>
          </a:xfrm>
          <a:prstGeom prst="rect">
            <a:avLst/>
          </a:prstGeom>
        </p:spPr>
      </p:pic>
    </p:spTree>
    <p:extLst>
      <p:ext uri="{BB962C8B-B14F-4D97-AF65-F5344CB8AC3E}">
        <p14:creationId xmlns:p14="http://schemas.microsoft.com/office/powerpoint/2010/main" val="104909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57E7-D9DA-E581-9307-33AF2A9F1F2D}"/>
              </a:ext>
            </a:extLst>
          </p:cNvPr>
          <p:cNvSpPr>
            <a:spLocks noGrp="1"/>
          </p:cNvSpPr>
          <p:nvPr>
            <p:ph type="ctrTitle"/>
          </p:nvPr>
        </p:nvSpPr>
        <p:spPr>
          <a:xfrm>
            <a:off x="1328057" y="1367899"/>
            <a:ext cx="9535885" cy="686532"/>
          </a:xfrm>
        </p:spPr>
        <p:txBody>
          <a:bodyPr>
            <a:normAutofit/>
          </a:bodyPr>
          <a:lstStyle/>
          <a:p>
            <a:r>
              <a:rPr lang="en-US" sz="3000" b="1" dirty="0"/>
              <a:t>What ever you do, don’t take your eyes of the black dot!</a:t>
            </a:r>
          </a:p>
        </p:txBody>
      </p:sp>
      <p:pic>
        <p:nvPicPr>
          <p:cNvPr id="6" name="Picture 5">
            <a:extLst>
              <a:ext uri="{FF2B5EF4-FFF2-40B4-BE49-F238E27FC236}">
                <a16:creationId xmlns:a16="http://schemas.microsoft.com/office/drawing/2014/main" id="{7FE7C850-B7D8-1DE6-9BD8-108A5D54888D}"/>
              </a:ext>
            </a:extLst>
          </p:cNvPr>
          <p:cNvPicPr>
            <a:picLocks noChangeAspect="1"/>
          </p:cNvPicPr>
          <p:nvPr/>
        </p:nvPicPr>
        <p:blipFill>
          <a:blip r:embed="rId2"/>
          <a:stretch>
            <a:fillRect/>
          </a:stretch>
        </p:blipFill>
        <p:spPr>
          <a:xfrm>
            <a:off x="5988050" y="3340100"/>
            <a:ext cx="215900" cy="177800"/>
          </a:xfrm>
          <a:prstGeom prst="rect">
            <a:avLst/>
          </a:prstGeom>
        </p:spPr>
      </p:pic>
    </p:spTree>
    <p:extLst>
      <p:ext uri="{BB962C8B-B14F-4D97-AF65-F5344CB8AC3E}">
        <p14:creationId xmlns:p14="http://schemas.microsoft.com/office/powerpoint/2010/main" val="8856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57E7-D9DA-E581-9307-33AF2A9F1F2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5756DF2-E9E0-1F0D-329E-5DFDA6295020}"/>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B2400FA4-D518-9BFA-A0EA-E0E2F7B751FD}"/>
              </a:ext>
            </a:extLst>
          </p:cNvPr>
          <p:cNvSpPr txBox="1"/>
          <p:nvPr/>
        </p:nvSpPr>
        <p:spPr>
          <a:xfrm>
            <a:off x="-9358" y="0"/>
            <a:ext cx="12201358" cy="6858000"/>
          </a:xfrm>
          <a:prstGeom prst="rect">
            <a:avLst/>
          </a:prstGeom>
          <a:solidFill>
            <a:schemeClr val="bg2"/>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7FE7C850-B7D8-1DE6-9BD8-108A5D54888D}"/>
              </a:ext>
            </a:extLst>
          </p:cNvPr>
          <p:cNvPicPr>
            <a:picLocks noChangeAspect="1"/>
          </p:cNvPicPr>
          <p:nvPr/>
        </p:nvPicPr>
        <p:blipFill>
          <a:blip r:embed="rId2"/>
          <a:stretch>
            <a:fillRect/>
          </a:stretch>
        </p:blipFill>
        <p:spPr>
          <a:xfrm>
            <a:off x="5988050" y="3340100"/>
            <a:ext cx="215900" cy="177800"/>
          </a:xfrm>
          <a:prstGeom prst="rect">
            <a:avLst/>
          </a:prstGeom>
        </p:spPr>
      </p:pic>
    </p:spTree>
    <p:extLst>
      <p:ext uri="{BB962C8B-B14F-4D97-AF65-F5344CB8AC3E}">
        <p14:creationId xmlns:p14="http://schemas.microsoft.com/office/powerpoint/2010/main" val="171827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57E7-D9DA-E581-9307-33AF2A9F1F2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5756DF2-E9E0-1F0D-329E-5DFDA6295020}"/>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B2400FA4-D518-9BFA-A0EA-E0E2F7B751FD}"/>
              </a:ext>
            </a:extLst>
          </p:cNvPr>
          <p:cNvSpPr txBox="1"/>
          <p:nvPr/>
        </p:nvSpPr>
        <p:spPr>
          <a:xfrm>
            <a:off x="-9358" y="0"/>
            <a:ext cx="12201358" cy="6858000"/>
          </a:xfrm>
          <a:prstGeom prst="rect">
            <a:avLst/>
          </a:prstGeom>
          <a:solidFill>
            <a:srgbClr val="FF0000"/>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7FE7C850-B7D8-1DE6-9BD8-108A5D54888D}"/>
              </a:ext>
            </a:extLst>
          </p:cNvPr>
          <p:cNvPicPr>
            <a:picLocks noChangeAspect="1"/>
          </p:cNvPicPr>
          <p:nvPr/>
        </p:nvPicPr>
        <p:blipFill>
          <a:blip r:embed="rId2"/>
          <a:stretch>
            <a:fillRect/>
          </a:stretch>
        </p:blipFill>
        <p:spPr>
          <a:xfrm>
            <a:off x="5988050" y="3340100"/>
            <a:ext cx="215900" cy="177800"/>
          </a:xfrm>
          <a:prstGeom prst="rect">
            <a:avLst/>
          </a:prstGeom>
        </p:spPr>
      </p:pic>
    </p:spTree>
    <p:extLst>
      <p:ext uri="{BB962C8B-B14F-4D97-AF65-F5344CB8AC3E}">
        <p14:creationId xmlns:p14="http://schemas.microsoft.com/office/powerpoint/2010/main" val="233789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57E7-D9DA-E581-9307-33AF2A9F1F2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5756DF2-E9E0-1F0D-329E-5DFDA6295020}"/>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B2400FA4-D518-9BFA-A0EA-E0E2F7B751FD}"/>
              </a:ext>
            </a:extLst>
          </p:cNvPr>
          <p:cNvSpPr txBox="1"/>
          <p:nvPr/>
        </p:nvSpPr>
        <p:spPr>
          <a:xfrm>
            <a:off x="-9358" y="0"/>
            <a:ext cx="12201358" cy="6858000"/>
          </a:xfrm>
          <a:prstGeom prst="rect">
            <a:avLst/>
          </a:prstGeom>
          <a:solidFill>
            <a:schemeClr val="bg2"/>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7FE7C850-B7D8-1DE6-9BD8-108A5D54888D}"/>
              </a:ext>
            </a:extLst>
          </p:cNvPr>
          <p:cNvPicPr>
            <a:picLocks noChangeAspect="1"/>
          </p:cNvPicPr>
          <p:nvPr/>
        </p:nvPicPr>
        <p:blipFill>
          <a:blip r:embed="rId2"/>
          <a:stretch>
            <a:fillRect/>
          </a:stretch>
        </p:blipFill>
        <p:spPr>
          <a:xfrm>
            <a:off x="5988050" y="3340100"/>
            <a:ext cx="215900" cy="177800"/>
          </a:xfrm>
          <a:prstGeom prst="rect">
            <a:avLst/>
          </a:prstGeom>
        </p:spPr>
      </p:pic>
    </p:spTree>
    <p:extLst>
      <p:ext uri="{BB962C8B-B14F-4D97-AF65-F5344CB8AC3E}">
        <p14:creationId xmlns:p14="http://schemas.microsoft.com/office/powerpoint/2010/main" val="311744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57E7-D9DA-E581-9307-33AF2A9F1F2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5756DF2-E9E0-1F0D-329E-5DFDA6295020}"/>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B2400FA4-D518-9BFA-A0EA-E0E2F7B751FD}"/>
              </a:ext>
            </a:extLst>
          </p:cNvPr>
          <p:cNvSpPr txBox="1"/>
          <p:nvPr/>
        </p:nvSpPr>
        <p:spPr>
          <a:xfrm>
            <a:off x="-9358" y="0"/>
            <a:ext cx="12201358" cy="1292662"/>
          </a:xfrm>
          <a:prstGeom prst="rect">
            <a:avLst/>
          </a:prstGeom>
          <a:solidFill>
            <a:schemeClr val="bg2"/>
          </a:solidFill>
        </p:spPr>
        <p:txBody>
          <a:bodyPr wrap="square" rtlCol="0">
            <a:spAutoFit/>
          </a:bodyPr>
          <a:lstStyle/>
          <a:p>
            <a:endParaRPr lang="en-US" dirty="0"/>
          </a:p>
          <a:p>
            <a:pPr algn="ctr"/>
            <a:r>
              <a:rPr lang="en-US" sz="3000" b="1" dirty="0">
                <a:latin typeface="Corbel" panose="020B0503020204020204" pitchFamily="34" charset="0"/>
              </a:rPr>
              <a:t>Believe me, this slide is pure white. </a:t>
            </a:r>
          </a:p>
          <a:p>
            <a:pPr algn="ctr"/>
            <a:r>
              <a:rPr lang="en-US" sz="3000" b="1" dirty="0">
                <a:latin typeface="Corbel" panose="020B0503020204020204" pitchFamily="34" charset="0"/>
              </a:rPr>
              <a:t>If you are seeing it bluish-green, you are experiencing color withdrawal!</a:t>
            </a:r>
          </a:p>
        </p:txBody>
      </p:sp>
      <p:pic>
        <p:nvPicPr>
          <p:cNvPr id="6" name="Picture 5">
            <a:extLst>
              <a:ext uri="{FF2B5EF4-FFF2-40B4-BE49-F238E27FC236}">
                <a16:creationId xmlns:a16="http://schemas.microsoft.com/office/drawing/2014/main" id="{7FE7C850-B7D8-1DE6-9BD8-108A5D54888D}"/>
              </a:ext>
            </a:extLst>
          </p:cNvPr>
          <p:cNvPicPr>
            <a:picLocks noChangeAspect="1"/>
          </p:cNvPicPr>
          <p:nvPr/>
        </p:nvPicPr>
        <p:blipFill>
          <a:blip r:embed="rId2"/>
          <a:stretch>
            <a:fillRect/>
          </a:stretch>
        </p:blipFill>
        <p:spPr>
          <a:xfrm>
            <a:off x="5988050" y="3340100"/>
            <a:ext cx="215900" cy="177800"/>
          </a:xfrm>
          <a:prstGeom prst="rect">
            <a:avLst/>
          </a:prstGeom>
        </p:spPr>
      </p:pic>
    </p:spTree>
    <p:extLst>
      <p:ext uri="{BB962C8B-B14F-4D97-AF65-F5344CB8AC3E}">
        <p14:creationId xmlns:p14="http://schemas.microsoft.com/office/powerpoint/2010/main" val="21936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	</a:t>
            </a:r>
          </a:p>
        </p:txBody>
      </p:sp>
      <p:sp>
        <p:nvSpPr>
          <p:cNvPr id="3" name="Title 1">
            <a:extLst>
              <a:ext uri="{FF2B5EF4-FFF2-40B4-BE49-F238E27FC236}">
                <a16:creationId xmlns:a16="http://schemas.microsoft.com/office/drawing/2014/main" id="{5373F2E0-368C-6F4D-85AE-26479BA81E60}"/>
              </a:ext>
            </a:extLst>
          </p:cNvPr>
          <p:cNvSpPr txBox="1">
            <a:spLocks/>
          </p:cNvSpPr>
          <p:nvPr/>
        </p:nvSpPr>
        <p:spPr>
          <a:xfrm>
            <a:off x="0" y="1301803"/>
            <a:ext cx="11707823" cy="923558"/>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000" b="1" dirty="0">
                <a:solidFill>
                  <a:schemeClr val="tx1"/>
                </a:solidFill>
                <a:latin typeface="Corbel" panose="020B0503020204020204" pitchFamily="34" charset="0"/>
              </a:rPr>
              <a:t>What are drugs of abuse and what do they have in common?</a:t>
            </a:r>
          </a:p>
          <a:p>
            <a:pPr algn="ctr"/>
            <a:endParaRPr lang="en-US" sz="3000" b="1" dirty="0">
              <a:solidFill>
                <a:srgbClr val="C00000"/>
              </a:solidFill>
            </a:endParaRPr>
          </a:p>
        </p:txBody>
      </p:sp>
      <p:sp>
        <p:nvSpPr>
          <p:cNvPr id="4" name="TextBox 3">
            <a:extLst>
              <a:ext uri="{FF2B5EF4-FFF2-40B4-BE49-F238E27FC236}">
                <a16:creationId xmlns:a16="http://schemas.microsoft.com/office/drawing/2014/main" id="{8600DAC4-21AE-9046-9A4D-640A0F0353D3}"/>
              </a:ext>
            </a:extLst>
          </p:cNvPr>
          <p:cNvSpPr txBox="1"/>
          <p:nvPr/>
        </p:nvSpPr>
        <p:spPr>
          <a:xfrm>
            <a:off x="368135" y="1953860"/>
            <a:ext cx="7555053" cy="1908215"/>
          </a:xfrm>
          <a:prstGeom prst="rect">
            <a:avLst/>
          </a:prstGeom>
          <a:noFill/>
        </p:spPr>
        <p:txBody>
          <a:bodyPr wrap="square" rtlCol="0">
            <a:spAutoFit/>
          </a:bodyPr>
          <a:lstStyle/>
          <a:p>
            <a:pPr algn="just"/>
            <a:r>
              <a:rPr lang="en-US" sz="2500" dirty="0">
                <a:latin typeface="Corbel" panose="020B0503020204020204" pitchFamily="34" charset="0"/>
              </a:rPr>
              <a:t>1º All drugs of abuse have the power to change brain function affecting behavior, mood, thoughts, and/or perception.</a:t>
            </a:r>
          </a:p>
          <a:p>
            <a:pPr algn="just"/>
            <a:endParaRPr lang="en-US" sz="2500" dirty="0">
              <a:latin typeface="Corbel" panose="020B0503020204020204" pitchFamily="34" charset="0"/>
            </a:endParaRPr>
          </a:p>
          <a:p>
            <a:pPr marL="285750" indent="-285750">
              <a:buFontTx/>
              <a:buChar char="-"/>
            </a:pPr>
            <a:endParaRPr lang="en-US" dirty="0"/>
          </a:p>
        </p:txBody>
      </p:sp>
      <p:pic>
        <p:nvPicPr>
          <p:cNvPr id="6" name="Picture 5" descr="Graphical user interface, chart&#10;&#10;Description automatically generated">
            <a:extLst>
              <a:ext uri="{FF2B5EF4-FFF2-40B4-BE49-F238E27FC236}">
                <a16:creationId xmlns:a16="http://schemas.microsoft.com/office/drawing/2014/main" id="{BDE76C2F-852C-F17C-48F1-8BBB69292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696" y="1770698"/>
            <a:ext cx="3697170" cy="4760739"/>
          </a:xfrm>
          <a:prstGeom prst="rect">
            <a:avLst/>
          </a:prstGeom>
        </p:spPr>
      </p:pic>
    </p:spTree>
    <p:extLst>
      <p:ext uri="{BB962C8B-B14F-4D97-AF65-F5344CB8AC3E}">
        <p14:creationId xmlns:p14="http://schemas.microsoft.com/office/powerpoint/2010/main" val="174025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	</a:t>
            </a:r>
          </a:p>
        </p:txBody>
      </p:sp>
      <p:sp>
        <p:nvSpPr>
          <p:cNvPr id="3" name="Title 1">
            <a:extLst>
              <a:ext uri="{FF2B5EF4-FFF2-40B4-BE49-F238E27FC236}">
                <a16:creationId xmlns:a16="http://schemas.microsoft.com/office/drawing/2014/main" id="{5373F2E0-368C-6F4D-85AE-26479BA81E60}"/>
              </a:ext>
            </a:extLst>
          </p:cNvPr>
          <p:cNvSpPr txBox="1">
            <a:spLocks/>
          </p:cNvSpPr>
          <p:nvPr/>
        </p:nvSpPr>
        <p:spPr>
          <a:xfrm>
            <a:off x="0" y="1301803"/>
            <a:ext cx="11707823" cy="923558"/>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000" b="1" dirty="0">
                <a:solidFill>
                  <a:schemeClr val="tx1"/>
                </a:solidFill>
                <a:latin typeface="Corbel" panose="020B0503020204020204" pitchFamily="34" charset="0"/>
              </a:rPr>
              <a:t>What are drugs of abuse and what do they have in common?</a:t>
            </a:r>
          </a:p>
          <a:p>
            <a:pPr algn="ctr"/>
            <a:endParaRPr lang="en-US" sz="3000" b="1" dirty="0">
              <a:solidFill>
                <a:srgbClr val="C00000"/>
              </a:solidFill>
            </a:endParaRPr>
          </a:p>
        </p:txBody>
      </p:sp>
      <p:sp>
        <p:nvSpPr>
          <p:cNvPr id="4" name="TextBox 3">
            <a:extLst>
              <a:ext uri="{FF2B5EF4-FFF2-40B4-BE49-F238E27FC236}">
                <a16:creationId xmlns:a16="http://schemas.microsoft.com/office/drawing/2014/main" id="{8600DAC4-21AE-9046-9A4D-640A0F0353D3}"/>
              </a:ext>
            </a:extLst>
          </p:cNvPr>
          <p:cNvSpPr txBox="1"/>
          <p:nvPr/>
        </p:nvSpPr>
        <p:spPr>
          <a:xfrm>
            <a:off x="368135" y="1953860"/>
            <a:ext cx="7555053" cy="3062377"/>
          </a:xfrm>
          <a:prstGeom prst="rect">
            <a:avLst/>
          </a:prstGeom>
          <a:noFill/>
        </p:spPr>
        <p:txBody>
          <a:bodyPr wrap="square" rtlCol="0">
            <a:spAutoFit/>
          </a:bodyPr>
          <a:lstStyle/>
          <a:p>
            <a:pPr algn="just"/>
            <a:r>
              <a:rPr lang="en-US" sz="2500" dirty="0">
                <a:latin typeface="Corbel" panose="020B0503020204020204" pitchFamily="34" charset="0"/>
              </a:rPr>
              <a:t>1º All drugs of abuse have the power to change brain function affecting behavior, mood, thoughts, and/or perception.</a:t>
            </a:r>
          </a:p>
          <a:p>
            <a:pPr algn="just"/>
            <a:endParaRPr lang="en-US" sz="2500" dirty="0">
              <a:latin typeface="Corbel" panose="020B0503020204020204" pitchFamily="34" charset="0"/>
            </a:endParaRPr>
          </a:p>
          <a:p>
            <a:pPr algn="just"/>
            <a:r>
              <a:rPr lang="en-US" sz="2500" dirty="0">
                <a:latin typeface="Corbel" panose="020B0503020204020204" pitchFamily="34" charset="0"/>
              </a:rPr>
              <a:t>2º All drugs of abuse have the propensity to cause compulsive use and addiction.</a:t>
            </a:r>
          </a:p>
          <a:p>
            <a:pPr algn="just"/>
            <a:endParaRPr lang="en-US" sz="2500" dirty="0">
              <a:latin typeface="Corbel" panose="020B0503020204020204" pitchFamily="34" charset="0"/>
            </a:endParaRPr>
          </a:p>
          <a:p>
            <a:pPr marL="285750" indent="-285750">
              <a:buFontTx/>
              <a:buChar char="-"/>
            </a:pPr>
            <a:endParaRPr lang="en-US" dirty="0"/>
          </a:p>
        </p:txBody>
      </p:sp>
      <p:pic>
        <p:nvPicPr>
          <p:cNvPr id="6" name="Picture 5" descr="Graphical user interface, chart&#10;&#10;Description automatically generated">
            <a:extLst>
              <a:ext uri="{FF2B5EF4-FFF2-40B4-BE49-F238E27FC236}">
                <a16:creationId xmlns:a16="http://schemas.microsoft.com/office/drawing/2014/main" id="{BDE76C2F-852C-F17C-48F1-8BBB69292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696" y="1770698"/>
            <a:ext cx="3697170" cy="4760739"/>
          </a:xfrm>
          <a:prstGeom prst="rect">
            <a:avLst/>
          </a:prstGeom>
        </p:spPr>
      </p:pic>
    </p:spTree>
    <p:extLst>
      <p:ext uri="{BB962C8B-B14F-4D97-AF65-F5344CB8AC3E}">
        <p14:creationId xmlns:p14="http://schemas.microsoft.com/office/powerpoint/2010/main" val="280627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	</a:t>
            </a:r>
          </a:p>
        </p:txBody>
      </p:sp>
      <p:sp>
        <p:nvSpPr>
          <p:cNvPr id="3" name="Title 1">
            <a:extLst>
              <a:ext uri="{FF2B5EF4-FFF2-40B4-BE49-F238E27FC236}">
                <a16:creationId xmlns:a16="http://schemas.microsoft.com/office/drawing/2014/main" id="{5373F2E0-368C-6F4D-85AE-26479BA81E60}"/>
              </a:ext>
            </a:extLst>
          </p:cNvPr>
          <p:cNvSpPr txBox="1">
            <a:spLocks/>
          </p:cNvSpPr>
          <p:nvPr/>
        </p:nvSpPr>
        <p:spPr>
          <a:xfrm>
            <a:off x="0" y="1301803"/>
            <a:ext cx="11707823" cy="923558"/>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000" b="1" dirty="0">
                <a:solidFill>
                  <a:schemeClr val="tx1"/>
                </a:solidFill>
                <a:latin typeface="Corbel" panose="020B0503020204020204" pitchFamily="34" charset="0"/>
              </a:rPr>
              <a:t>What are drugs of abuse and what do they have in common?</a:t>
            </a:r>
          </a:p>
          <a:p>
            <a:pPr algn="ctr"/>
            <a:endParaRPr lang="en-US" sz="3000" b="1" dirty="0">
              <a:solidFill>
                <a:srgbClr val="C00000"/>
              </a:solidFill>
            </a:endParaRPr>
          </a:p>
        </p:txBody>
      </p:sp>
      <p:sp>
        <p:nvSpPr>
          <p:cNvPr id="4" name="TextBox 3">
            <a:extLst>
              <a:ext uri="{FF2B5EF4-FFF2-40B4-BE49-F238E27FC236}">
                <a16:creationId xmlns:a16="http://schemas.microsoft.com/office/drawing/2014/main" id="{8600DAC4-21AE-9046-9A4D-640A0F0353D3}"/>
              </a:ext>
            </a:extLst>
          </p:cNvPr>
          <p:cNvSpPr txBox="1"/>
          <p:nvPr/>
        </p:nvSpPr>
        <p:spPr>
          <a:xfrm>
            <a:off x="368135" y="1953860"/>
            <a:ext cx="7555053" cy="3831818"/>
          </a:xfrm>
          <a:prstGeom prst="rect">
            <a:avLst/>
          </a:prstGeom>
          <a:noFill/>
        </p:spPr>
        <p:txBody>
          <a:bodyPr wrap="square" rtlCol="0">
            <a:spAutoFit/>
          </a:bodyPr>
          <a:lstStyle/>
          <a:p>
            <a:pPr algn="just"/>
            <a:r>
              <a:rPr lang="en-US" sz="2500" dirty="0">
                <a:latin typeface="Corbel" panose="020B0503020204020204" pitchFamily="34" charset="0"/>
              </a:rPr>
              <a:t>1º All drugs of abuse have the power to change brain function affecting behavior, mood, thoughts, and/or perception.</a:t>
            </a:r>
          </a:p>
          <a:p>
            <a:pPr algn="just"/>
            <a:endParaRPr lang="en-US" sz="2500" dirty="0">
              <a:latin typeface="Corbel" panose="020B0503020204020204" pitchFamily="34" charset="0"/>
            </a:endParaRPr>
          </a:p>
          <a:p>
            <a:pPr algn="just"/>
            <a:r>
              <a:rPr lang="en-US" sz="2500" dirty="0">
                <a:latin typeface="Corbel" panose="020B0503020204020204" pitchFamily="34" charset="0"/>
              </a:rPr>
              <a:t>2º All drugs of abuse have the propensity to cause compulsive use and addiction.</a:t>
            </a:r>
          </a:p>
          <a:p>
            <a:pPr algn="just"/>
            <a:endParaRPr lang="en-US" sz="2500" dirty="0">
              <a:latin typeface="Corbel" panose="020B0503020204020204" pitchFamily="34" charset="0"/>
            </a:endParaRPr>
          </a:p>
          <a:p>
            <a:pPr algn="just"/>
            <a:r>
              <a:rPr lang="en-US" sz="2500" dirty="0">
                <a:latin typeface="Corbel" panose="020B0503020204020204" pitchFamily="34" charset="0"/>
              </a:rPr>
              <a:t>3º The frequent use of any drug of abuse will lead to the development of physical withdrawal. </a:t>
            </a:r>
          </a:p>
          <a:p>
            <a:pPr marL="285750" indent="-285750">
              <a:buFontTx/>
              <a:buChar char="-"/>
            </a:pPr>
            <a:endParaRPr lang="en-US" dirty="0"/>
          </a:p>
        </p:txBody>
      </p:sp>
      <p:pic>
        <p:nvPicPr>
          <p:cNvPr id="6" name="Picture 5" descr="Graphical user interface, chart&#10;&#10;Description automatically generated">
            <a:extLst>
              <a:ext uri="{FF2B5EF4-FFF2-40B4-BE49-F238E27FC236}">
                <a16:creationId xmlns:a16="http://schemas.microsoft.com/office/drawing/2014/main" id="{BDE76C2F-852C-F17C-48F1-8BBB69292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696" y="1770698"/>
            <a:ext cx="3697170" cy="4760739"/>
          </a:xfrm>
          <a:prstGeom prst="rect">
            <a:avLst/>
          </a:prstGeom>
        </p:spPr>
      </p:pic>
    </p:spTree>
    <p:extLst>
      <p:ext uri="{BB962C8B-B14F-4D97-AF65-F5344CB8AC3E}">
        <p14:creationId xmlns:p14="http://schemas.microsoft.com/office/powerpoint/2010/main" val="136552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	</a:t>
            </a:r>
          </a:p>
        </p:txBody>
      </p:sp>
      <p:graphicFrame>
        <p:nvGraphicFramePr>
          <p:cNvPr id="4" name="Content Placeholder 2">
            <a:extLst>
              <a:ext uri="{FF2B5EF4-FFF2-40B4-BE49-F238E27FC236}">
                <a16:creationId xmlns:a16="http://schemas.microsoft.com/office/drawing/2014/main" id="{6EF5F7BC-7AF5-3749-9616-260C96C65CD6}"/>
              </a:ext>
            </a:extLst>
          </p:cNvPr>
          <p:cNvGraphicFramePr/>
          <p:nvPr>
            <p:extLst>
              <p:ext uri="{D42A27DB-BD31-4B8C-83A1-F6EECF244321}">
                <p14:modId xmlns:p14="http://schemas.microsoft.com/office/powerpoint/2010/main" val="48508558"/>
              </p:ext>
            </p:extLst>
          </p:nvPr>
        </p:nvGraphicFramePr>
        <p:xfrm>
          <a:off x="653144" y="1223159"/>
          <a:ext cx="10818420" cy="5301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68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72"/>
            <a:ext cx="10515600" cy="1200928"/>
          </a:xfrm>
        </p:spPr>
        <p:txBody>
          <a:bodyPr>
            <a:normAutofit/>
          </a:bodyPr>
          <a:lstStyle/>
          <a:p>
            <a:r>
              <a:rPr lang="en-US" sz="3000" b="1" dirty="0"/>
              <a:t>	In other words…</a:t>
            </a:r>
          </a:p>
        </p:txBody>
      </p:sp>
      <p:sp>
        <p:nvSpPr>
          <p:cNvPr id="13" name="TextBox 12">
            <a:extLst>
              <a:ext uri="{FF2B5EF4-FFF2-40B4-BE49-F238E27FC236}">
                <a16:creationId xmlns:a16="http://schemas.microsoft.com/office/drawing/2014/main" id="{1664F783-6B16-3B1E-EEA8-0FBCB7969F0F}"/>
              </a:ext>
            </a:extLst>
          </p:cNvPr>
          <p:cNvSpPr txBox="1"/>
          <p:nvPr/>
        </p:nvSpPr>
        <p:spPr>
          <a:xfrm>
            <a:off x="1900052" y="2149434"/>
            <a:ext cx="237566" cy="369332"/>
          </a:xfrm>
          <a:prstGeom prst="rect">
            <a:avLst/>
          </a:prstGeom>
          <a:noFill/>
        </p:spPr>
        <p:txBody>
          <a:bodyPr wrap="none" rtlCol="0">
            <a:spAutoFit/>
          </a:bodyPr>
          <a:lstStyle/>
          <a:p>
            <a:r>
              <a:rPr lang="en-US" dirty="0"/>
              <a:t> </a:t>
            </a:r>
          </a:p>
        </p:txBody>
      </p:sp>
      <p:sp>
        <p:nvSpPr>
          <p:cNvPr id="14" name="TextBox 13">
            <a:extLst>
              <a:ext uri="{FF2B5EF4-FFF2-40B4-BE49-F238E27FC236}">
                <a16:creationId xmlns:a16="http://schemas.microsoft.com/office/drawing/2014/main" id="{BE73EFC2-037C-9F34-5D79-A724B2FCAF68}"/>
              </a:ext>
            </a:extLst>
          </p:cNvPr>
          <p:cNvSpPr txBox="1"/>
          <p:nvPr/>
        </p:nvSpPr>
        <p:spPr>
          <a:xfrm>
            <a:off x="641268" y="1841242"/>
            <a:ext cx="11103428" cy="400110"/>
          </a:xfrm>
          <a:prstGeom prst="rect">
            <a:avLst/>
          </a:prstGeom>
          <a:noFill/>
        </p:spPr>
        <p:txBody>
          <a:bodyPr wrap="square" rtlCol="0">
            <a:spAutoFit/>
          </a:bodyPr>
          <a:lstStyle/>
          <a:p>
            <a:pPr marL="342900" indent="-342900" algn="just">
              <a:buFontTx/>
              <a:buChar char="-"/>
            </a:pPr>
            <a:r>
              <a:rPr lang="en-US" sz="2000" dirty="0"/>
              <a:t>Our brain is always working to maintain our body in an optimal state for survival (homeostasis).</a:t>
            </a:r>
          </a:p>
        </p:txBody>
      </p:sp>
    </p:spTree>
    <p:extLst>
      <p:ext uri="{BB962C8B-B14F-4D97-AF65-F5344CB8AC3E}">
        <p14:creationId xmlns:p14="http://schemas.microsoft.com/office/powerpoint/2010/main" val="18530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72"/>
            <a:ext cx="10515600" cy="1200928"/>
          </a:xfrm>
        </p:spPr>
        <p:txBody>
          <a:bodyPr>
            <a:normAutofit/>
          </a:bodyPr>
          <a:lstStyle/>
          <a:p>
            <a:r>
              <a:rPr lang="en-US" sz="3000" b="1" dirty="0"/>
              <a:t>	In other words…</a:t>
            </a:r>
          </a:p>
        </p:txBody>
      </p:sp>
      <p:sp>
        <p:nvSpPr>
          <p:cNvPr id="13" name="TextBox 12">
            <a:extLst>
              <a:ext uri="{FF2B5EF4-FFF2-40B4-BE49-F238E27FC236}">
                <a16:creationId xmlns:a16="http://schemas.microsoft.com/office/drawing/2014/main" id="{1664F783-6B16-3B1E-EEA8-0FBCB7969F0F}"/>
              </a:ext>
            </a:extLst>
          </p:cNvPr>
          <p:cNvSpPr txBox="1"/>
          <p:nvPr/>
        </p:nvSpPr>
        <p:spPr>
          <a:xfrm>
            <a:off x="1900052" y="2149434"/>
            <a:ext cx="237566" cy="369332"/>
          </a:xfrm>
          <a:prstGeom prst="rect">
            <a:avLst/>
          </a:prstGeom>
          <a:noFill/>
        </p:spPr>
        <p:txBody>
          <a:bodyPr wrap="none" rtlCol="0">
            <a:spAutoFit/>
          </a:bodyPr>
          <a:lstStyle/>
          <a:p>
            <a:r>
              <a:rPr lang="en-US" dirty="0"/>
              <a:t> </a:t>
            </a:r>
          </a:p>
        </p:txBody>
      </p:sp>
      <p:sp>
        <p:nvSpPr>
          <p:cNvPr id="14" name="TextBox 13">
            <a:extLst>
              <a:ext uri="{FF2B5EF4-FFF2-40B4-BE49-F238E27FC236}">
                <a16:creationId xmlns:a16="http://schemas.microsoft.com/office/drawing/2014/main" id="{BE73EFC2-037C-9F34-5D79-A724B2FCAF68}"/>
              </a:ext>
            </a:extLst>
          </p:cNvPr>
          <p:cNvSpPr txBox="1"/>
          <p:nvPr/>
        </p:nvSpPr>
        <p:spPr>
          <a:xfrm>
            <a:off x="641268" y="1841242"/>
            <a:ext cx="11103428" cy="1015663"/>
          </a:xfrm>
          <a:prstGeom prst="rect">
            <a:avLst/>
          </a:prstGeom>
          <a:noFill/>
        </p:spPr>
        <p:txBody>
          <a:bodyPr wrap="square" rtlCol="0">
            <a:spAutoFit/>
          </a:bodyPr>
          <a:lstStyle/>
          <a:p>
            <a:pPr marL="342900" indent="-342900" algn="just">
              <a:buFontTx/>
              <a:buChar char="-"/>
            </a:pPr>
            <a:r>
              <a:rPr lang="en-US" sz="2000" dirty="0"/>
              <a:t>Our</a:t>
            </a:r>
            <a:r>
              <a:rPr lang="en-US" sz="2000" b="1" dirty="0"/>
              <a:t> </a:t>
            </a:r>
            <a:r>
              <a:rPr lang="en-US" sz="2000" dirty="0"/>
              <a:t>brain</a:t>
            </a:r>
            <a:r>
              <a:rPr lang="en-US" sz="2000" b="1" dirty="0"/>
              <a:t> </a:t>
            </a:r>
            <a:r>
              <a:rPr lang="en-US" sz="2000" dirty="0"/>
              <a:t>is always working to maintain our body in an optimal state for survival</a:t>
            </a:r>
            <a:r>
              <a:rPr lang="en-US" sz="2000" b="1" dirty="0"/>
              <a:t> </a:t>
            </a:r>
            <a:r>
              <a:rPr lang="en-US" sz="2000" dirty="0"/>
              <a:t>(homeostasis).</a:t>
            </a:r>
          </a:p>
          <a:p>
            <a:pPr marL="342900" indent="-342900" algn="just">
              <a:buFontTx/>
              <a:buChar char="-"/>
            </a:pPr>
            <a:r>
              <a:rPr lang="en-US" sz="2000" dirty="0"/>
              <a:t>Drugs of abuse impact how our biological systems function, moving our body away from that optimal state for survival.</a:t>
            </a:r>
          </a:p>
        </p:txBody>
      </p:sp>
    </p:spTree>
    <p:extLst>
      <p:ext uri="{BB962C8B-B14F-4D97-AF65-F5344CB8AC3E}">
        <p14:creationId xmlns:p14="http://schemas.microsoft.com/office/powerpoint/2010/main" val="70090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72"/>
            <a:ext cx="10515600" cy="1200928"/>
          </a:xfrm>
        </p:spPr>
        <p:txBody>
          <a:bodyPr>
            <a:normAutofit/>
          </a:bodyPr>
          <a:lstStyle/>
          <a:p>
            <a:r>
              <a:rPr lang="en-US" sz="3000" b="1" dirty="0"/>
              <a:t>	In other words…</a:t>
            </a:r>
          </a:p>
        </p:txBody>
      </p:sp>
      <p:sp>
        <p:nvSpPr>
          <p:cNvPr id="13" name="TextBox 12">
            <a:extLst>
              <a:ext uri="{FF2B5EF4-FFF2-40B4-BE49-F238E27FC236}">
                <a16:creationId xmlns:a16="http://schemas.microsoft.com/office/drawing/2014/main" id="{1664F783-6B16-3B1E-EEA8-0FBCB7969F0F}"/>
              </a:ext>
            </a:extLst>
          </p:cNvPr>
          <p:cNvSpPr txBox="1"/>
          <p:nvPr/>
        </p:nvSpPr>
        <p:spPr>
          <a:xfrm>
            <a:off x="1900052" y="2149434"/>
            <a:ext cx="237566" cy="369332"/>
          </a:xfrm>
          <a:prstGeom prst="rect">
            <a:avLst/>
          </a:prstGeom>
          <a:noFill/>
        </p:spPr>
        <p:txBody>
          <a:bodyPr wrap="none" rtlCol="0">
            <a:spAutoFit/>
          </a:bodyPr>
          <a:lstStyle/>
          <a:p>
            <a:r>
              <a:rPr lang="en-US" dirty="0"/>
              <a:t> </a:t>
            </a:r>
          </a:p>
        </p:txBody>
      </p:sp>
      <p:sp>
        <p:nvSpPr>
          <p:cNvPr id="14" name="TextBox 13">
            <a:extLst>
              <a:ext uri="{FF2B5EF4-FFF2-40B4-BE49-F238E27FC236}">
                <a16:creationId xmlns:a16="http://schemas.microsoft.com/office/drawing/2014/main" id="{BE73EFC2-037C-9F34-5D79-A724B2FCAF68}"/>
              </a:ext>
            </a:extLst>
          </p:cNvPr>
          <p:cNvSpPr txBox="1"/>
          <p:nvPr/>
        </p:nvSpPr>
        <p:spPr>
          <a:xfrm>
            <a:off x="641268" y="1841242"/>
            <a:ext cx="11103428" cy="1631216"/>
          </a:xfrm>
          <a:prstGeom prst="rect">
            <a:avLst/>
          </a:prstGeom>
          <a:noFill/>
        </p:spPr>
        <p:txBody>
          <a:bodyPr wrap="square" rtlCol="0">
            <a:spAutoFit/>
          </a:bodyPr>
          <a:lstStyle/>
          <a:p>
            <a:pPr marL="342900" indent="-342900" algn="just">
              <a:buFontTx/>
              <a:buChar char="-"/>
            </a:pPr>
            <a:r>
              <a:rPr lang="en-US" sz="2000" dirty="0"/>
              <a:t>Our</a:t>
            </a:r>
            <a:r>
              <a:rPr lang="en-US" sz="2000" b="1" dirty="0"/>
              <a:t> </a:t>
            </a:r>
            <a:r>
              <a:rPr lang="en-US" sz="2000" dirty="0"/>
              <a:t>brain</a:t>
            </a:r>
            <a:r>
              <a:rPr lang="en-US" sz="2000" b="1" dirty="0"/>
              <a:t> </a:t>
            </a:r>
            <a:r>
              <a:rPr lang="en-US" sz="2000" dirty="0"/>
              <a:t>is always working to maintain our body in an optimal state for survival</a:t>
            </a:r>
            <a:r>
              <a:rPr lang="en-US" sz="2000" b="1" dirty="0"/>
              <a:t> </a:t>
            </a:r>
            <a:r>
              <a:rPr lang="en-US" sz="2000" dirty="0"/>
              <a:t>(homeostasis).</a:t>
            </a:r>
          </a:p>
          <a:p>
            <a:pPr marL="342900" indent="-342900" algn="just">
              <a:buFontTx/>
              <a:buChar char="-"/>
            </a:pPr>
            <a:r>
              <a:rPr lang="en-US" sz="2000" dirty="0"/>
              <a:t>Drugs of abuse impact how our biological systems function, moving our body away from that optimal state for survival.</a:t>
            </a:r>
          </a:p>
          <a:p>
            <a:pPr marL="342900" indent="-342900" algn="just">
              <a:buFontTx/>
              <a:buChar char="-"/>
            </a:pPr>
            <a:r>
              <a:rPr lang="en-US" sz="2000" dirty="0"/>
              <a:t>When we start to use a drug of abuse frequently, our brain “learns” to take the effect of that drug into account when it is working to maintain our homeostasis. </a:t>
            </a:r>
          </a:p>
        </p:txBody>
      </p:sp>
    </p:spTree>
    <p:extLst>
      <p:ext uri="{BB962C8B-B14F-4D97-AF65-F5344CB8AC3E}">
        <p14:creationId xmlns:p14="http://schemas.microsoft.com/office/powerpoint/2010/main" val="80791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72"/>
            <a:ext cx="10515600" cy="1200928"/>
          </a:xfrm>
        </p:spPr>
        <p:txBody>
          <a:bodyPr>
            <a:normAutofit/>
          </a:bodyPr>
          <a:lstStyle/>
          <a:p>
            <a:r>
              <a:rPr lang="en-US" sz="3000" b="1" dirty="0"/>
              <a:t>	In other words…</a:t>
            </a:r>
          </a:p>
        </p:txBody>
      </p:sp>
      <p:sp>
        <p:nvSpPr>
          <p:cNvPr id="13" name="TextBox 12">
            <a:extLst>
              <a:ext uri="{FF2B5EF4-FFF2-40B4-BE49-F238E27FC236}">
                <a16:creationId xmlns:a16="http://schemas.microsoft.com/office/drawing/2014/main" id="{1664F783-6B16-3B1E-EEA8-0FBCB7969F0F}"/>
              </a:ext>
            </a:extLst>
          </p:cNvPr>
          <p:cNvSpPr txBox="1"/>
          <p:nvPr/>
        </p:nvSpPr>
        <p:spPr>
          <a:xfrm>
            <a:off x="1900052" y="2149434"/>
            <a:ext cx="237566" cy="369332"/>
          </a:xfrm>
          <a:prstGeom prst="rect">
            <a:avLst/>
          </a:prstGeom>
          <a:noFill/>
        </p:spPr>
        <p:txBody>
          <a:bodyPr wrap="none" rtlCol="0">
            <a:spAutoFit/>
          </a:bodyPr>
          <a:lstStyle/>
          <a:p>
            <a:r>
              <a:rPr lang="en-US" dirty="0"/>
              <a:t> </a:t>
            </a:r>
          </a:p>
        </p:txBody>
      </p:sp>
      <p:sp>
        <p:nvSpPr>
          <p:cNvPr id="14" name="TextBox 13">
            <a:extLst>
              <a:ext uri="{FF2B5EF4-FFF2-40B4-BE49-F238E27FC236}">
                <a16:creationId xmlns:a16="http://schemas.microsoft.com/office/drawing/2014/main" id="{BE73EFC2-037C-9F34-5D79-A724B2FCAF68}"/>
              </a:ext>
            </a:extLst>
          </p:cNvPr>
          <p:cNvSpPr txBox="1"/>
          <p:nvPr/>
        </p:nvSpPr>
        <p:spPr>
          <a:xfrm>
            <a:off x="641268" y="1841242"/>
            <a:ext cx="11103428" cy="2246769"/>
          </a:xfrm>
          <a:prstGeom prst="rect">
            <a:avLst/>
          </a:prstGeom>
          <a:noFill/>
        </p:spPr>
        <p:txBody>
          <a:bodyPr wrap="square" rtlCol="0">
            <a:spAutoFit/>
          </a:bodyPr>
          <a:lstStyle/>
          <a:p>
            <a:pPr marL="342900" indent="-342900" algn="just">
              <a:buFontTx/>
              <a:buChar char="-"/>
            </a:pPr>
            <a:r>
              <a:rPr lang="en-US" sz="2000" dirty="0"/>
              <a:t>Our</a:t>
            </a:r>
            <a:r>
              <a:rPr lang="en-US" sz="2000" b="1" dirty="0"/>
              <a:t> </a:t>
            </a:r>
            <a:r>
              <a:rPr lang="en-US" sz="2000" dirty="0"/>
              <a:t>brain</a:t>
            </a:r>
            <a:r>
              <a:rPr lang="en-US" sz="2000" b="1" dirty="0"/>
              <a:t> </a:t>
            </a:r>
            <a:r>
              <a:rPr lang="en-US" sz="2000" dirty="0"/>
              <a:t>is always working to maintain our body in an optimal state for survival</a:t>
            </a:r>
            <a:r>
              <a:rPr lang="en-US" sz="2000" b="1" dirty="0"/>
              <a:t> </a:t>
            </a:r>
            <a:r>
              <a:rPr lang="en-US" sz="2000" dirty="0"/>
              <a:t>(homeostasis).</a:t>
            </a:r>
          </a:p>
          <a:p>
            <a:pPr marL="342900" indent="-342900" algn="just">
              <a:buFontTx/>
              <a:buChar char="-"/>
            </a:pPr>
            <a:r>
              <a:rPr lang="en-US" sz="2000" dirty="0"/>
              <a:t>Drugs of abuse impact how our biological systems function, moving our body away from that optimal state for survival.</a:t>
            </a:r>
          </a:p>
          <a:p>
            <a:pPr marL="342900" indent="-342900" algn="just">
              <a:buFontTx/>
              <a:buChar char="-"/>
            </a:pPr>
            <a:r>
              <a:rPr lang="en-US" sz="2000" dirty="0"/>
              <a:t>When we start to use a drug of abuse frequently, our brain “learns” to take the effect of that drug into account when it is working to maintain our homeostasis. </a:t>
            </a:r>
          </a:p>
          <a:p>
            <a:pPr marL="342900" indent="-342900" algn="just">
              <a:buFontTx/>
              <a:buChar char="-"/>
            </a:pPr>
            <a:r>
              <a:rPr lang="en-US" sz="2000" dirty="0"/>
              <a:t>It does that by stimulating biological responses that have the opposite effects of those produced by that drug.     </a:t>
            </a:r>
          </a:p>
        </p:txBody>
      </p:sp>
    </p:spTree>
    <p:extLst>
      <p:ext uri="{BB962C8B-B14F-4D97-AF65-F5344CB8AC3E}">
        <p14:creationId xmlns:p14="http://schemas.microsoft.com/office/powerpoint/2010/main" val="34512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M Academic">
  <a:themeElements>
    <a:clrScheme name="WSU Brand">
      <a:dk1>
        <a:srgbClr val="1F1F1F"/>
      </a:dk1>
      <a:lt1>
        <a:srgbClr val="EAEBEA"/>
      </a:lt1>
      <a:dk2>
        <a:srgbClr val="A50F2D"/>
      </a:dk2>
      <a:lt2>
        <a:srgbClr val="FEFFFE"/>
      </a:lt2>
      <a:accent1>
        <a:srgbClr val="CA1137"/>
      </a:accent1>
      <a:accent2>
        <a:srgbClr val="A9DC23"/>
      </a:accent2>
      <a:accent3>
        <a:srgbClr val="002D60"/>
      </a:accent3>
      <a:accent4>
        <a:srgbClr val="5AC3F5"/>
      </a:accent4>
      <a:accent5>
        <a:srgbClr val="FE6727"/>
      </a:accent5>
      <a:accent6>
        <a:srgbClr val="F2E601"/>
      </a:accent6>
      <a:hlink>
        <a:srgbClr val="A50F2D"/>
      </a:hlink>
      <a:folHlink>
        <a:srgbClr val="4D4D4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D88B51A-98C6-274F-B553-FA3E81A8FAE7}" vid="{38DE9598-EFB8-D948-B17E-7F170B005D4C}"/>
    </a:ext>
  </a:extLst>
</a:theme>
</file>

<file path=ppt/theme/theme2.xml><?xml version="1.0" encoding="utf-8"?>
<a:theme xmlns:a="http://schemas.openxmlformats.org/drawingml/2006/main" name="COM Academic Content">
  <a:themeElements>
    <a:clrScheme name="WSU Brand">
      <a:dk1>
        <a:srgbClr val="1F1F1F"/>
      </a:dk1>
      <a:lt1>
        <a:srgbClr val="EAEBEA"/>
      </a:lt1>
      <a:dk2>
        <a:srgbClr val="A50F2D"/>
      </a:dk2>
      <a:lt2>
        <a:srgbClr val="FEFFFE"/>
      </a:lt2>
      <a:accent1>
        <a:srgbClr val="CA1137"/>
      </a:accent1>
      <a:accent2>
        <a:srgbClr val="A9DC23"/>
      </a:accent2>
      <a:accent3>
        <a:srgbClr val="002D60"/>
      </a:accent3>
      <a:accent4>
        <a:srgbClr val="5AC3F5"/>
      </a:accent4>
      <a:accent5>
        <a:srgbClr val="FE6727"/>
      </a:accent5>
      <a:accent6>
        <a:srgbClr val="F2E601"/>
      </a:accent6>
      <a:hlink>
        <a:srgbClr val="A50F2D"/>
      </a:hlink>
      <a:folHlink>
        <a:srgbClr val="4D4D4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D88B51A-98C6-274F-B553-FA3E81A8FAE7}" vid="{521BF962-052F-0148-BA42-7AEB12482FFD}"/>
    </a:ext>
  </a:extLst>
</a:theme>
</file>

<file path=ppt/theme/theme3.xml><?xml version="1.0" encoding="utf-8"?>
<a:theme xmlns:a="http://schemas.openxmlformats.org/drawingml/2006/main" name="COM Academic Vertical Content">
  <a:themeElements>
    <a:clrScheme name="WSU Colors">
      <a:dk1>
        <a:srgbClr val="1F1F1F"/>
      </a:dk1>
      <a:lt1>
        <a:srgbClr val="FDFFFD"/>
      </a:lt1>
      <a:dk2>
        <a:srgbClr val="A50F2D"/>
      </a:dk2>
      <a:lt2>
        <a:srgbClr val="E9EBE9"/>
      </a:lt2>
      <a:accent1>
        <a:srgbClr val="CA1137"/>
      </a:accent1>
      <a:accent2>
        <a:srgbClr val="A9DC23"/>
      </a:accent2>
      <a:accent3>
        <a:srgbClr val="002D60"/>
      </a:accent3>
      <a:accent4>
        <a:srgbClr val="5AC3F5"/>
      </a:accent4>
      <a:accent5>
        <a:srgbClr val="FE6727"/>
      </a:accent5>
      <a:accent6>
        <a:srgbClr val="F2E601"/>
      </a:accent6>
      <a:hlink>
        <a:srgbClr val="A50F2D"/>
      </a:hlink>
      <a:folHlink>
        <a:srgbClr val="4D4D4D"/>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D88B51A-98C6-274F-B553-FA3E81A8FAE7}" vid="{0FED5AA8-2C09-FF40-8651-5FAF14B2D896}"/>
    </a:ext>
  </a:extLst>
</a:theme>
</file>

<file path=ppt/theme/theme4.xml><?xml version="1.0" encoding="utf-8"?>
<a:theme xmlns:a="http://schemas.openxmlformats.org/drawingml/2006/main" name="Zoom Interaction Ideas">
  <a:themeElements>
    <a:clrScheme name="WSU Colors">
      <a:dk1>
        <a:srgbClr val="1F1F1F"/>
      </a:dk1>
      <a:lt1>
        <a:srgbClr val="FDFFFD"/>
      </a:lt1>
      <a:dk2>
        <a:srgbClr val="A50F2D"/>
      </a:dk2>
      <a:lt2>
        <a:srgbClr val="E9EBE9"/>
      </a:lt2>
      <a:accent1>
        <a:srgbClr val="CA1137"/>
      </a:accent1>
      <a:accent2>
        <a:srgbClr val="A9DC23"/>
      </a:accent2>
      <a:accent3>
        <a:srgbClr val="002D60"/>
      </a:accent3>
      <a:accent4>
        <a:srgbClr val="5AC3F5"/>
      </a:accent4>
      <a:accent5>
        <a:srgbClr val="FE6727"/>
      </a:accent5>
      <a:accent6>
        <a:srgbClr val="F2E601"/>
      </a:accent6>
      <a:hlink>
        <a:srgbClr val="A50F2D"/>
      </a:hlink>
      <a:folHlink>
        <a:srgbClr val="4D4D4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D88B51A-98C6-274F-B553-FA3E81A8FAE7}" vid="{D0B01333-F3D3-D047-9D4C-DD8504227A5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4B85DA35C60304A8D6FF6B2C1B60EC7" ma:contentTypeVersion="0" ma:contentTypeDescription="Create a new document." ma:contentTypeScope="" ma:versionID="29c1ce005d90f905a2acbf64e3d29a04">
  <xsd:schema xmlns:xsd="http://www.w3.org/2001/XMLSchema" xmlns:xs="http://www.w3.org/2001/XMLSchema" xmlns:p="http://schemas.microsoft.com/office/2006/metadata/properties" xmlns:ns2="d11ddc11-2914-4761-914f-bcb711bbe42d" targetNamespace="http://schemas.microsoft.com/office/2006/metadata/properties" ma:root="true" ma:fieldsID="6fc156775272940392517a4e10eef7ea" ns2:_="">
    <xsd:import namespace="d11ddc11-2914-4761-914f-bcb711bbe42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ddc11-2914-4761-914f-bcb711bbe4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11ddc11-2914-4761-914f-bcb711bbe42d">TXKAJA762AXW-704700182-691</_dlc_DocId>
    <_dlc_DocIdUrl xmlns="d11ddc11-2914-4761-914f-bcb711bbe42d">
      <Url>https://medicine.spokane.wsu.edu/Course_Development/_layouts/15/DocIdRedir.aspx?ID=TXKAJA762AXW-704700182-691</Url>
      <Description>TXKAJA762AXW-704700182-691</Description>
    </_dlc_DocIdUrl>
  </documentManagement>
</p:properties>
</file>

<file path=customXml/itemProps1.xml><?xml version="1.0" encoding="utf-8"?>
<ds:datastoreItem xmlns:ds="http://schemas.openxmlformats.org/officeDocument/2006/customXml" ds:itemID="{889E7D4E-13C8-40A6-9F60-890EF8100220}">
  <ds:schemaRefs>
    <ds:schemaRef ds:uri="http://schemas.microsoft.com/sharepoint/events"/>
  </ds:schemaRefs>
</ds:datastoreItem>
</file>

<file path=customXml/itemProps2.xml><?xml version="1.0" encoding="utf-8"?>
<ds:datastoreItem xmlns:ds="http://schemas.openxmlformats.org/officeDocument/2006/customXml" ds:itemID="{AD564644-C4D3-4F15-919F-28716D619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ddc11-2914-4761-914f-bcb711bbe4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6BAA17-46CD-44FB-AC38-874EC3C03D3B}">
  <ds:schemaRefs>
    <ds:schemaRef ds:uri="http://schemas.microsoft.com/sharepoint/v3/contenttype/forms"/>
  </ds:schemaRefs>
</ds:datastoreItem>
</file>

<file path=customXml/itemProps4.xml><?xml version="1.0" encoding="utf-8"?>
<ds:datastoreItem xmlns:ds="http://schemas.openxmlformats.org/officeDocument/2006/customXml" ds:itemID="{7124E859-3D8E-4D7B-958C-7F37CAD7165F}">
  <ds:schemaRefs>
    <ds:schemaRef ds:uri="http://schemas.microsoft.com/office/infopath/2007/PartnerControls"/>
    <ds:schemaRef ds:uri="http://schemas.microsoft.com/office/2006/documentManagement/types"/>
    <ds:schemaRef ds:uri="http://purl.org/dc/elements/1.1/"/>
    <ds:schemaRef ds:uri="d11ddc11-2914-4761-914f-bcb711bbe42d"/>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COM Academic</Template>
  <TotalTime>4689</TotalTime>
  <Words>2056</Words>
  <Application>Microsoft Office PowerPoint</Application>
  <PresentationFormat>Widescreen</PresentationFormat>
  <Paragraphs>106</Paragraphs>
  <Slides>19</Slides>
  <Notes>14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Arial</vt:lpstr>
      <vt:lpstr>Calibri</vt:lpstr>
      <vt:lpstr>Calibri Light</vt:lpstr>
      <vt:lpstr>Corbel</vt:lpstr>
      <vt:lpstr>Lucida Sans</vt:lpstr>
      <vt:lpstr>COM Academic</vt:lpstr>
      <vt:lpstr>COM Academic Content</vt:lpstr>
      <vt:lpstr>COM Academic Vertical Content</vt:lpstr>
      <vt:lpstr>Zoom Interaction Ideas</vt:lpstr>
      <vt:lpstr>PowerPoint Presentation</vt:lpstr>
      <vt:lpstr> </vt:lpstr>
      <vt:lpstr> </vt:lpstr>
      <vt:lpstr> </vt:lpstr>
      <vt:lpstr> </vt:lpstr>
      <vt:lpstr> In other words…</vt:lpstr>
      <vt:lpstr> In other words…</vt:lpstr>
      <vt:lpstr> In other words…</vt:lpstr>
      <vt:lpstr> In other words…</vt:lpstr>
      <vt:lpstr> In other words…</vt:lpstr>
      <vt:lpstr> In other words…</vt:lpstr>
      <vt:lpstr> In other words…</vt:lpstr>
      <vt:lpstr> </vt:lpstr>
      <vt:lpstr> </vt:lpstr>
      <vt:lpstr>What ever you do, don’t take your eyes of the black dot!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Required Elements in a Presentation</dc:title>
  <dc:creator>Constantino, Andre</dc:creator>
  <cp:lastModifiedBy>Gerdes, Jessica Lynn</cp:lastModifiedBy>
  <cp:revision>18</cp:revision>
  <cp:lastPrinted>2017-06-02T23:30:04Z</cp:lastPrinted>
  <dcterms:created xsi:type="dcterms:W3CDTF">2022-02-23T20:19:11Z</dcterms:created>
  <dcterms:modified xsi:type="dcterms:W3CDTF">2023-03-07T22:22:38Z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0x01010044B85DA35C60304A8D6FF6B2C1B60EC7</vt:lpwstr>
  </property>
  <property fmtid="{D5CDD505-2E9C-101B-9397-08002B2CF9AE}" pid="3" name="_dlc_DocIdItemGuid">
    <vt:lpwstr>e772e1c1-d29f-4a5c-881a-f4f1aa26aefd</vt:lpwstr>
  </property>
</Properties>
</file>